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handoutMasterIdLst>
    <p:handoutMasterId r:id="rId47"/>
  </p:handoutMasterIdLst>
  <p:sldIdLst>
    <p:sldId id="347" r:id="rId5"/>
    <p:sldId id="504" r:id="rId6"/>
    <p:sldId id="500" r:id="rId7"/>
    <p:sldId id="501" r:id="rId8"/>
    <p:sldId id="419" r:id="rId9"/>
    <p:sldId id="533" r:id="rId10"/>
    <p:sldId id="446" r:id="rId11"/>
    <p:sldId id="530" r:id="rId12"/>
    <p:sldId id="529" r:id="rId13"/>
    <p:sldId id="506" r:id="rId14"/>
    <p:sldId id="514" r:id="rId15"/>
    <p:sldId id="450" r:id="rId16"/>
    <p:sldId id="508" r:id="rId17"/>
    <p:sldId id="537" r:id="rId18"/>
    <p:sldId id="459" r:id="rId19"/>
    <p:sldId id="486" r:id="rId20"/>
    <p:sldId id="461" r:id="rId21"/>
    <p:sldId id="462" r:id="rId22"/>
    <p:sldId id="463" r:id="rId23"/>
    <p:sldId id="528" r:id="rId24"/>
    <p:sldId id="465" r:id="rId25"/>
    <p:sldId id="466" r:id="rId26"/>
    <p:sldId id="509" r:id="rId27"/>
    <p:sldId id="470" r:id="rId28"/>
    <p:sldId id="511" r:id="rId29"/>
    <p:sldId id="489" r:id="rId30"/>
    <p:sldId id="516" r:id="rId31"/>
    <p:sldId id="473" r:id="rId32"/>
    <p:sldId id="496" r:id="rId33"/>
    <p:sldId id="497" r:id="rId34"/>
    <p:sldId id="535" r:id="rId35"/>
    <p:sldId id="512" r:id="rId36"/>
    <p:sldId id="536" r:id="rId37"/>
    <p:sldId id="515" r:id="rId38"/>
    <p:sldId id="499" r:id="rId39"/>
    <p:sldId id="445" r:id="rId40"/>
    <p:sldId id="517" r:id="rId41"/>
    <p:sldId id="531" r:id="rId42"/>
    <p:sldId id="518" r:id="rId43"/>
    <p:sldId id="519" r:id="rId44"/>
    <p:sldId id="52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3504">
          <p15:clr>
            <a:srgbClr val="A4A3A4"/>
          </p15:clr>
        </p15:guide>
        <p15:guide id="2" orient="horz" pos="624">
          <p15:clr>
            <a:srgbClr val="A4A3A4"/>
          </p15:clr>
        </p15:guide>
        <p15:guide id="3" pos="2880">
          <p15:clr>
            <a:srgbClr val="A4A3A4"/>
          </p15:clr>
        </p15:guide>
        <p15:guide id="4" pos="480">
          <p15:clr>
            <a:srgbClr val="A4A3A4"/>
          </p15:clr>
        </p15:guide>
        <p15:guide id="5" pos="52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ie Butts" initials="LB" lastIdx="2" clrIdx="0"/>
  <p:cmAuthor id="1" name="Irwin, Benjamin CTR (VOLPE)" initials="IBC(" lastIdx="2" clrIdx="1"/>
  <p:cmAuthor id="2" name="Irwin, Benjamin CTR (VOLPE)" initials="BI" lastIdx="1" clrIdx="2"/>
  <p:cmAuthor id="3" name="tscriba" initials="TAS" lastIdx="26" clrIdx="3"/>
  <p:cmAuthor id="4" name="Louis Neudorff/NHV" initials="ln" lastIdx="3"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68B"/>
    <a:srgbClr val="253C88"/>
    <a:srgbClr val="6C95C1"/>
    <a:srgbClr val="5CC292"/>
    <a:srgbClr val="C1706F"/>
    <a:srgbClr val="B43B4A"/>
    <a:srgbClr val="F79646"/>
    <a:srgbClr val="AE0A8F"/>
    <a:srgbClr val="758AE1"/>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81128" autoAdjust="0"/>
  </p:normalViewPr>
  <p:slideViewPr>
    <p:cSldViewPr>
      <p:cViewPr varScale="1">
        <p:scale>
          <a:sx n="91" d="100"/>
          <a:sy n="91" d="100"/>
        </p:scale>
        <p:origin x="2100" y="78"/>
      </p:cViewPr>
      <p:guideLst>
        <p:guide orient="horz" pos="3504"/>
        <p:guide orient="horz" pos="624"/>
        <p:guide pos="2880"/>
        <p:guide pos="480"/>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8" d="100"/>
        <a:sy n="88" d="100"/>
      </p:scale>
      <p:origin x="0" y="1482"/>
    </p:cViewPr>
  </p:sorterViewPr>
  <p:notesViewPr>
    <p:cSldViewPr>
      <p:cViewPr varScale="1">
        <p:scale>
          <a:sx n="54" d="100"/>
          <a:sy n="54" d="100"/>
        </p:scale>
        <p:origin x="-284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2114" tIns="46057" rIns="92114" bIns="46057" rtlCol="0"/>
          <a:lstStyle>
            <a:lvl1pPr algn="l">
              <a:defRPr sz="1300"/>
            </a:lvl1pPr>
          </a:lstStyle>
          <a:p>
            <a:endParaRPr lang="en-US" dirty="0"/>
          </a:p>
        </p:txBody>
      </p:sp>
      <p:sp>
        <p:nvSpPr>
          <p:cNvPr id="3" name="Date Placeholder 2"/>
          <p:cNvSpPr>
            <a:spLocks noGrp="1"/>
          </p:cNvSpPr>
          <p:nvPr>
            <p:ph type="dt" sz="quarter" idx="1"/>
          </p:nvPr>
        </p:nvSpPr>
        <p:spPr>
          <a:xfrm>
            <a:off x="3971172" y="0"/>
            <a:ext cx="3037627" cy="464981"/>
          </a:xfrm>
          <a:prstGeom prst="rect">
            <a:avLst/>
          </a:prstGeom>
        </p:spPr>
        <p:txBody>
          <a:bodyPr vert="horz" lIns="92114" tIns="46057" rIns="92114" bIns="46057" rtlCol="0"/>
          <a:lstStyle>
            <a:lvl1pPr algn="r">
              <a:defRPr sz="1300"/>
            </a:lvl1pPr>
          </a:lstStyle>
          <a:p>
            <a:fld id="{6E11028E-D9B2-4587-87F2-04394A52D051}" type="datetimeFigureOut">
              <a:rPr lang="en-US" smtClean="0"/>
              <a:pPr/>
              <a:t>6/11/2014</a:t>
            </a:fld>
            <a:endParaRPr lang="en-US" dirty="0"/>
          </a:p>
        </p:txBody>
      </p:sp>
      <p:sp>
        <p:nvSpPr>
          <p:cNvPr id="4" name="Footer Placeholder 3"/>
          <p:cNvSpPr>
            <a:spLocks noGrp="1"/>
          </p:cNvSpPr>
          <p:nvPr>
            <p:ph type="ftr" sz="quarter" idx="2"/>
          </p:nvPr>
        </p:nvSpPr>
        <p:spPr>
          <a:xfrm>
            <a:off x="0" y="8829822"/>
            <a:ext cx="3037627" cy="464981"/>
          </a:xfrm>
          <a:prstGeom prst="rect">
            <a:avLst/>
          </a:prstGeom>
        </p:spPr>
        <p:txBody>
          <a:bodyPr vert="horz" lIns="92114" tIns="46057" rIns="92114" bIns="46057"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172" y="8829822"/>
            <a:ext cx="3037627" cy="464981"/>
          </a:xfrm>
          <a:prstGeom prst="rect">
            <a:avLst/>
          </a:prstGeom>
        </p:spPr>
        <p:txBody>
          <a:bodyPr vert="horz" lIns="92114" tIns="46057" rIns="92114" bIns="46057" rtlCol="0" anchor="b"/>
          <a:lstStyle>
            <a:lvl1pPr algn="r">
              <a:defRPr sz="1300"/>
            </a:lvl1pPr>
          </a:lstStyle>
          <a:p>
            <a:fld id="{CC2D2EDF-DB0A-4792-81C8-2654E067C374}" type="slidenum">
              <a:rPr lang="en-US" smtClean="0"/>
              <a:pPr/>
              <a:t>‹#›</a:t>
            </a:fld>
            <a:endParaRPr lang="en-US" dirty="0"/>
          </a:p>
        </p:txBody>
      </p:sp>
    </p:spTree>
    <p:extLst>
      <p:ext uri="{BB962C8B-B14F-4D97-AF65-F5344CB8AC3E}">
        <p14:creationId xmlns:p14="http://schemas.microsoft.com/office/powerpoint/2010/main" val="2900205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7" cy="464981"/>
          </a:xfrm>
          <a:prstGeom prst="rect">
            <a:avLst/>
          </a:prstGeom>
        </p:spPr>
        <p:txBody>
          <a:bodyPr vert="horz" lIns="93173" tIns="46587" rIns="93173" bIns="46587" rtlCol="0"/>
          <a:lstStyle>
            <a:lvl1pPr algn="l">
              <a:defRPr sz="1300">
                <a:latin typeface="Arial" charset="0"/>
                <a:ea typeface="ＭＳ Ｐゴシック" pitchFamily="64" charset="-128"/>
                <a:cs typeface="+mn-cs"/>
              </a:defRPr>
            </a:lvl1pPr>
          </a:lstStyle>
          <a:p>
            <a:pPr>
              <a:defRPr/>
            </a:pPr>
            <a:endParaRPr lang="en-US" dirty="0"/>
          </a:p>
        </p:txBody>
      </p:sp>
      <p:sp>
        <p:nvSpPr>
          <p:cNvPr id="3" name="Date Placeholder 2"/>
          <p:cNvSpPr>
            <a:spLocks noGrp="1"/>
          </p:cNvSpPr>
          <p:nvPr>
            <p:ph type="dt" idx="1"/>
          </p:nvPr>
        </p:nvSpPr>
        <p:spPr>
          <a:xfrm>
            <a:off x="3971172" y="0"/>
            <a:ext cx="3037627" cy="464981"/>
          </a:xfrm>
          <a:prstGeom prst="rect">
            <a:avLst/>
          </a:prstGeom>
        </p:spPr>
        <p:txBody>
          <a:bodyPr vert="horz" lIns="93173" tIns="46587" rIns="93173" bIns="46587" rtlCol="0"/>
          <a:lstStyle>
            <a:lvl1pPr algn="r">
              <a:defRPr sz="1300">
                <a:latin typeface="Arial" charset="0"/>
                <a:ea typeface="ＭＳ Ｐゴシック" pitchFamily="64" charset="-128"/>
                <a:cs typeface="+mn-cs"/>
              </a:defRPr>
            </a:lvl1pPr>
          </a:lstStyle>
          <a:p>
            <a:pPr>
              <a:defRPr/>
            </a:pPr>
            <a:fld id="{9C662C85-421C-4F6A-ADF5-C224E6F47FED}" type="datetimeFigureOut">
              <a:rPr lang="en-US"/>
              <a:pPr>
                <a:defRPr/>
              </a:pPr>
              <a:t>6/11/2014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pPr lvl="0"/>
            <a:endParaRPr lang="en-US" noProof="0" dirty="0" smtClean="0"/>
          </a:p>
        </p:txBody>
      </p:sp>
      <p:sp>
        <p:nvSpPr>
          <p:cNvPr id="5" name="Notes Placeholder 4"/>
          <p:cNvSpPr>
            <a:spLocks noGrp="1"/>
          </p:cNvSpPr>
          <p:nvPr>
            <p:ph type="body" sz="quarter" idx="3"/>
          </p:nvPr>
        </p:nvSpPr>
        <p:spPr>
          <a:xfrm>
            <a:off x="701361" y="4416510"/>
            <a:ext cx="5607680" cy="4183220"/>
          </a:xfrm>
          <a:prstGeom prst="rect">
            <a:avLst/>
          </a:prstGeom>
        </p:spPr>
        <p:txBody>
          <a:bodyPr vert="horz" lIns="93173" tIns="46587" rIns="93173" bIns="465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822"/>
            <a:ext cx="3037627" cy="464981"/>
          </a:xfrm>
          <a:prstGeom prst="rect">
            <a:avLst/>
          </a:prstGeom>
        </p:spPr>
        <p:txBody>
          <a:bodyPr vert="horz" lIns="93173" tIns="46587" rIns="93173" bIns="46587" rtlCol="0" anchor="b"/>
          <a:lstStyle>
            <a:lvl1pPr algn="l">
              <a:defRPr sz="1300">
                <a:latin typeface="Arial" charset="0"/>
                <a:ea typeface="ＭＳ Ｐゴシック" pitchFamily="64" charset="-128"/>
                <a:cs typeface="+mn-cs"/>
              </a:defRPr>
            </a:lvl1pPr>
          </a:lstStyle>
          <a:p>
            <a:pPr>
              <a:defRPr/>
            </a:pPr>
            <a:endParaRPr lang="en-US" dirty="0"/>
          </a:p>
        </p:txBody>
      </p:sp>
      <p:sp>
        <p:nvSpPr>
          <p:cNvPr id="7" name="Slide Number Placeholder 6"/>
          <p:cNvSpPr>
            <a:spLocks noGrp="1"/>
          </p:cNvSpPr>
          <p:nvPr>
            <p:ph type="sldNum" sz="quarter" idx="5"/>
          </p:nvPr>
        </p:nvSpPr>
        <p:spPr>
          <a:xfrm>
            <a:off x="3971172" y="8829822"/>
            <a:ext cx="3037627" cy="464981"/>
          </a:xfrm>
          <a:prstGeom prst="rect">
            <a:avLst/>
          </a:prstGeom>
        </p:spPr>
        <p:txBody>
          <a:bodyPr vert="horz" lIns="93173" tIns="46587" rIns="93173" bIns="46587" rtlCol="0" anchor="b"/>
          <a:lstStyle>
            <a:lvl1pPr algn="r">
              <a:defRPr sz="1300">
                <a:latin typeface="Arial" charset="0"/>
                <a:ea typeface="ＭＳ Ｐゴシック" pitchFamily="64" charset="-128"/>
                <a:cs typeface="+mn-cs"/>
              </a:defRPr>
            </a:lvl1pPr>
          </a:lstStyle>
          <a:p>
            <a:pPr>
              <a:defRPr/>
            </a:pPr>
            <a:fld id="{1B1249FA-3784-4984-8481-5ED3EAB77173}" type="slidenum">
              <a:rPr lang="en-US"/>
              <a:pPr>
                <a:defRPr/>
              </a:pPr>
              <a:t>‹#›</a:t>
            </a:fld>
            <a:endParaRPr lang="en-US" dirty="0"/>
          </a:p>
        </p:txBody>
      </p:sp>
    </p:spTree>
    <p:extLst>
      <p:ext uri="{BB962C8B-B14F-4D97-AF65-F5344CB8AC3E}">
        <p14:creationId xmlns:p14="http://schemas.microsoft.com/office/powerpoint/2010/main" val="26047557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ops.fhwa.dot.gov/weather/faq.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ops.fhwa.dot.gov/atdm/about/index.ht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its.dot.gov/connected_vehicle/connected_vehicle.ht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ops.fhwa.dot.gov/freewaymgmt/mngd_lns_hov.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696913"/>
            <a:ext cx="4267200" cy="3200400"/>
          </a:xfrm>
        </p:spPr>
      </p:sp>
      <p:sp>
        <p:nvSpPr>
          <p:cNvPr id="3" name="Notes Placeholder 2"/>
          <p:cNvSpPr>
            <a:spLocks noGrp="1"/>
          </p:cNvSpPr>
          <p:nvPr>
            <p:ph type="body" idx="1"/>
          </p:nvPr>
        </p:nvSpPr>
        <p:spPr>
          <a:xfrm>
            <a:off x="701361" y="4191000"/>
            <a:ext cx="5607680" cy="4498890"/>
          </a:xfrm>
        </p:spPr>
        <p:txBody>
          <a:bodyPr/>
          <a:lstStyle/>
          <a:p>
            <a:pPr>
              <a:spcBef>
                <a:spcPts val="0"/>
              </a:spcBef>
              <a:spcAft>
                <a:spcPts val="300"/>
              </a:spcAft>
            </a:pPr>
            <a:r>
              <a:rPr lang="en-US" sz="1200" b="1" kern="1200" baseline="0" dirty="0" smtClean="0">
                <a:solidFill>
                  <a:schemeClr val="tx1"/>
                </a:solidFill>
                <a:latin typeface="+mn-lt"/>
                <a:ea typeface="+mn-ea"/>
                <a:cs typeface="+mn-cs"/>
              </a:rPr>
              <a:t>Description of the Slide</a:t>
            </a:r>
          </a:p>
          <a:p>
            <a:pPr>
              <a:spcBef>
                <a:spcPts val="0"/>
              </a:spcBef>
              <a:spcAft>
                <a:spcPts val="600"/>
              </a:spcAft>
            </a:pPr>
            <a:r>
              <a:rPr lang="en-US" sz="1200" kern="1200" baseline="0" dirty="0" smtClean="0">
                <a:solidFill>
                  <a:schemeClr val="tx1"/>
                </a:solidFill>
                <a:latin typeface="+mn-lt"/>
                <a:ea typeface="+mn-ea"/>
                <a:cs typeface="+mn-cs"/>
              </a:rPr>
              <a:t>Cover:  This presentation is geared towards DOT executives regarding the increasingly important role of transportation systems management and operations (TSMO) – hereinafter simply referred to  “operations” – in the effective management and delivery of transportation services to DOT’s customers. In other words – how operations can help DOTs to meet their customer needs and expectations in a rapidly changing environment. </a:t>
            </a:r>
          </a:p>
          <a:p>
            <a:pPr indent="-457200">
              <a:spcBef>
                <a:spcPts val="0"/>
              </a:spcBef>
              <a:spcAft>
                <a:spcPts val="300"/>
              </a:spcAft>
            </a:pPr>
            <a:r>
              <a:rPr lang="en-US" b="1" i="0" dirty="0" smtClean="0"/>
              <a:t>Key Points</a:t>
            </a:r>
          </a:p>
          <a:p>
            <a:pPr marL="182880" indent="-182880">
              <a:spcBef>
                <a:spcPts val="0"/>
              </a:spcBef>
              <a:spcAft>
                <a:spcPts val="300"/>
              </a:spcAft>
              <a:buFont typeface="Arial" pitchFamily="34" charset="0"/>
              <a:buChar char="•"/>
            </a:pPr>
            <a:r>
              <a:rPr lang="en-US" i="0" dirty="0" smtClean="0"/>
              <a:t>Hello and thank</a:t>
            </a:r>
            <a:r>
              <a:rPr lang="en-US" i="0" baseline="0" dirty="0" smtClean="0"/>
              <a:t> you for taking time from your busy schedule(s) to discuss transportation system management and operations, what operations can do to help DOT improve customer service, and some actions you can take to improve operations in your agency</a:t>
            </a:r>
          </a:p>
          <a:p>
            <a:pPr marL="182880" indent="-182880">
              <a:spcBef>
                <a:spcPts val="0"/>
              </a:spcBef>
              <a:spcAft>
                <a:spcPts val="600"/>
              </a:spcAft>
              <a:buFont typeface="Arial" pitchFamily="34" charset="0"/>
              <a:buChar char="•"/>
            </a:pPr>
            <a:r>
              <a:rPr lang="en-US" i="0" baseline="0" dirty="0" smtClean="0"/>
              <a:t>Introductions</a:t>
            </a:r>
          </a:p>
          <a:p>
            <a:pPr>
              <a:spcBef>
                <a:spcPts val="0"/>
              </a:spcBef>
              <a:spcAft>
                <a:spcPts val="300"/>
              </a:spcAft>
            </a:pPr>
            <a:r>
              <a:rPr lang="en-US" b="1" i="0" baseline="0" dirty="0" smtClean="0"/>
              <a:t>Other - D</a:t>
            </a:r>
            <a:r>
              <a:rPr lang="en-US" b="0" i="0" baseline="0" dirty="0" smtClean="0"/>
              <a:t>epending on the audience and time, considerations should be given to prompting the audience to ask questions at any time during the presentation.</a:t>
            </a:r>
          </a:p>
          <a:p>
            <a:pPr marL="182880" indent="-182880">
              <a:spcBef>
                <a:spcPts val="1200"/>
              </a:spcBef>
              <a:spcAft>
                <a:spcPts val="1200"/>
              </a:spcAft>
              <a:buFont typeface="Arial" pitchFamily="34" charset="0"/>
              <a:buNone/>
            </a:pPr>
            <a:endParaRPr lang="en-US" b="1" i="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 Operations in the 21</a:t>
            </a:r>
            <a:r>
              <a:rPr lang="en-US" sz="1400" baseline="30000" dirty="0" smtClean="0"/>
              <a:t>st</a:t>
            </a:r>
            <a:r>
              <a:rPr lang="en-US" sz="1400" dirty="0" smtClean="0"/>
              <a:t> Century DOT</a:t>
            </a:r>
            <a:endParaRPr lang="en-US" sz="1400" dirty="0"/>
          </a:p>
        </p:txBody>
      </p:sp>
    </p:spTree>
    <p:extLst>
      <p:ext uri="{BB962C8B-B14F-4D97-AF65-F5344CB8AC3E}">
        <p14:creationId xmlns:p14="http://schemas.microsoft.com/office/powerpoint/2010/main" val="1355521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94360"/>
            <a:ext cx="4267200" cy="3200400"/>
          </a:xfrm>
        </p:spPr>
      </p:sp>
      <p:sp>
        <p:nvSpPr>
          <p:cNvPr id="3" name="Notes Placeholder 2"/>
          <p:cNvSpPr>
            <a:spLocks noGrp="1"/>
          </p:cNvSpPr>
          <p:nvPr>
            <p:ph type="body" idx="1"/>
          </p:nvPr>
        </p:nvSpPr>
        <p:spPr>
          <a:xfrm>
            <a:off x="609600" y="3962400"/>
            <a:ext cx="5791199" cy="4800600"/>
          </a:xfrm>
        </p:spPr>
        <p:txBody>
          <a:bodyPr>
            <a:noAutofit/>
          </a:bodyPr>
          <a:lstStyle/>
          <a:p>
            <a:pPr>
              <a:spcBef>
                <a:spcPts val="0"/>
              </a:spcBef>
              <a:spcAft>
                <a:spcPts val="300"/>
              </a:spcAft>
            </a:pPr>
            <a:r>
              <a:rPr lang="en-US" b="1" dirty="0" smtClean="0"/>
              <a:t>Description of the Slide</a:t>
            </a:r>
          </a:p>
          <a:p>
            <a:pPr marL="0" marR="0" indent="0" algn="l" defTabSz="914400" rtl="0" eaLnBrk="0" fontAlgn="base" latinLnBrk="0" hangingPunct="0">
              <a:spcBef>
                <a:spcPts val="0"/>
              </a:spcBef>
              <a:spcAft>
                <a:spcPts val="600"/>
              </a:spcAft>
              <a:buClrTx/>
              <a:buSzTx/>
              <a:buFontTx/>
              <a:buNone/>
              <a:tabLst/>
              <a:defRPr/>
            </a:pPr>
            <a:r>
              <a:rPr lang="en-US" b="1" kern="1200" dirty="0" smtClean="0">
                <a:solidFill>
                  <a:schemeClr val="tx1"/>
                </a:solidFill>
                <a:latin typeface="+mn-lt"/>
                <a:ea typeface="+mn-ea"/>
                <a:cs typeface="+mn-cs"/>
              </a:rPr>
              <a:t> </a:t>
            </a:r>
            <a:r>
              <a:rPr lang="en-US" kern="1200" dirty="0" smtClean="0">
                <a:solidFill>
                  <a:schemeClr val="tx1"/>
                </a:solidFill>
                <a:latin typeface="+mn-lt"/>
                <a:ea typeface="+mn-ea"/>
                <a:cs typeface="+mn-cs"/>
              </a:rPr>
              <a:t>Given the many challenges facing DOTs</a:t>
            </a:r>
            <a:r>
              <a:rPr lang="en-US" kern="1200" baseline="0" dirty="0" smtClean="0">
                <a:solidFill>
                  <a:schemeClr val="tx1"/>
                </a:solidFill>
                <a:latin typeface="+mn-lt"/>
                <a:ea typeface="+mn-ea"/>
                <a:cs typeface="+mn-cs"/>
              </a:rPr>
              <a:t> – increased customer expectations and accountability, financial </a:t>
            </a:r>
            <a:r>
              <a:rPr lang="en-US" kern="1200" dirty="0" smtClean="0">
                <a:solidFill>
                  <a:schemeClr val="tx1"/>
                </a:solidFill>
                <a:latin typeface="+mn-lt"/>
                <a:ea typeface="+mn-ea"/>
                <a:cs typeface="+mn-cs"/>
              </a:rPr>
              <a:t>constraints, and the limitations on the provision of significant new capacity – it is increasingly important to</a:t>
            </a:r>
            <a:r>
              <a:rPr lang="en-US" kern="1200" baseline="0" dirty="0" smtClean="0">
                <a:solidFill>
                  <a:schemeClr val="tx1"/>
                </a:solidFill>
                <a:latin typeface="+mn-lt"/>
                <a:ea typeface="+mn-ea"/>
                <a:cs typeface="+mn-cs"/>
              </a:rPr>
              <a:t> leverage technology and</a:t>
            </a:r>
            <a:r>
              <a:rPr lang="en-US" kern="1200" dirty="0" smtClean="0">
                <a:solidFill>
                  <a:schemeClr val="tx1"/>
                </a:solidFill>
                <a:latin typeface="+mn-lt"/>
                <a:ea typeface="+mn-ea"/>
                <a:cs typeface="+mn-cs"/>
              </a:rPr>
              <a:t> operate the existing network to its fullest service potential, essentially</a:t>
            </a:r>
            <a:r>
              <a:rPr lang="en-US" kern="1200" baseline="0" dirty="0" smtClean="0">
                <a:solidFill>
                  <a:schemeClr val="tx1"/>
                </a:solidFill>
                <a:latin typeface="+mn-lt"/>
                <a:ea typeface="+mn-ea"/>
                <a:cs typeface="+mn-cs"/>
              </a:rPr>
              <a:t> </a:t>
            </a:r>
            <a:r>
              <a:rPr lang="en-US" kern="1200" dirty="0" smtClean="0">
                <a:solidFill>
                  <a:schemeClr val="tx1"/>
                </a:solidFill>
                <a:latin typeface="+mn-lt"/>
                <a:ea typeface="+mn-ea"/>
                <a:cs typeface="+mn-cs"/>
              </a:rPr>
              <a:t>“taking back” the available capacity lost to congestion, incidents, construction, weather, etc. A robust t</a:t>
            </a:r>
            <a:r>
              <a:rPr lang="en-US" kern="1200" baseline="0" dirty="0" smtClean="0">
                <a:solidFill>
                  <a:schemeClr val="tx1"/>
                </a:solidFill>
                <a:latin typeface="+mn-lt"/>
                <a:ea typeface="+mn-ea"/>
                <a:cs typeface="+mn-cs"/>
              </a:rPr>
              <a:t>ransportation systems management and operations program can help a DOT to address all of these challenges; turning them into opportunities for meeting customer needs in a cost-effective manner.</a:t>
            </a:r>
          </a:p>
          <a:p>
            <a:pPr>
              <a:spcBef>
                <a:spcPts val="0"/>
              </a:spcBef>
              <a:spcAft>
                <a:spcPts val="300"/>
              </a:spcAft>
            </a:pPr>
            <a:r>
              <a:rPr lang="en-US" b="1" dirty="0" smtClean="0"/>
              <a:t>Key Points</a:t>
            </a:r>
          </a:p>
          <a:p>
            <a:pPr marL="182880" indent="-182880">
              <a:spcBef>
                <a:spcPts val="0"/>
              </a:spcBef>
              <a:spcAft>
                <a:spcPts val="0"/>
              </a:spcAft>
              <a:buFont typeface="Arial" pitchFamily="34" charset="0"/>
              <a:buChar char="•"/>
            </a:pPr>
            <a:r>
              <a:rPr lang="en-US" kern="1200" baseline="0" dirty="0" smtClean="0">
                <a:solidFill>
                  <a:schemeClr val="tx1"/>
                </a:solidFill>
                <a:latin typeface="+mn-lt"/>
                <a:ea typeface="+mn-ea"/>
                <a:cs typeface="+mn-cs"/>
              </a:rPr>
              <a:t>A major selling point for an increased emphasis on operations is that these strategies and supporting ITS technologies go to the heart of what DOTs want and need to deliver today. Operations investments lead to:</a:t>
            </a:r>
          </a:p>
          <a:p>
            <a:pPr marL="640080" lvl="1" indent="-182880">
              <a:spcBef>
                <a:spcPts val="0"/>
              </a:spcBef>
              <a:spcAft>
                <a:spcPts val="0"/>
              </a:spcAft>
              <a:buFont typeface="Courier New" pitchFamily="49" charset="0"/>
              <a:buChar char="o"/>
            </a:pPr>
            <a:r>
              <a:rPr lang="en-US" kern="1200" baseline="0" dirty="0" smtClean="0">
                <a:solidFill>
                  <a:schemeClr val="tx1"/>
                </a:solidFill>
                <a:latin typeface="+mn-lt"/>
                <a:ea typeface="+mn-ea"/>
                <a:cs typeface="+mn-cs"/>
              </a:rPr>
              <a:t>More efficient and effective use of the existing capacity</a:t>
            </a:r>
          </a:p>
          <a:p>
            <a:pPr marL="640080" lvl="1" indent="-182880">
              <a:spcBef>
                <a:spcPts val="0"/>
              </a:spcBef>
              <a:spcAft>
                <a:spcPts val="0"/>
              </a:spcAft>
              <a:buFont typeface="Courier New" pitchFamily="49" charset="0"/>
              <a:buChar char="o"/>
              <a:defRPr/>
            </a:pPr>
            <a:r>
              <a:rPr lang="en-US" kern="1200" baseline="0" dirty="0" smtClean="0">
                <a:solidFill>
                  <a:schemeClr val="tx1"/>
                </a:solidFill>
                <a:latin typeface="+mn-lt"/>
                <a:ea typeface="+mn-ea"/>
                <a:cs typeface="+mn-cs"/>
              </a:rPr>
              <a:t>A safer system for travelers and responders to traffic incidents,</a:t>
            </a:r>
          </a:p>
          <a:p>
            <a:pPr marL="640080" lvl="1" indent="-182880">
              <a:spcBef>
                <a:spcPts val="0"/>
              </a:spcBef>
              <a:spcAft>
                <a:spcPts val="0"/>
              </a:spcAft>
              <a:buFont typeface="Courier New" pitchFamily="49" charset="0"/>
              <a:buChar char="o"/>
            </a:pPr>
            <a:r>
              <a:rPr lang="en-US" kern="1200" baseline="0" dirty="0" smtClean="0">
                <a:solidFill>
                  <a:schemeClr val="tx1"/>
                </a:solidFill>
                <a:latin typeface="+mn-lt"/>
                <a:ea typeface="+mn-ea"/>
                <a:cs typeface="+mn-cs"/>
              </a:rPr>
              <a:t>Enhanced customer mobility and outreach via state-of-the-art  technologies</a:t>
            </a:r>
          </a:p>
          <a:p>
            <a:pPr marL="640080" lvl="1" indent="-182880">
              <a:spcBef>
                <a:spcPts val="0"/>
              </a:spcBef>
              <a:spcAft>
                <a:spcPts val="0"/>
              </a:spcAft>
              <a:buFont typeface="Courier New" pitchFamily="49" charset="0"/>
              <a:buChar char="o"/>
            </a:pPr>
            <a:r>
              <a:rPr lang="en-US" kern="1200" baseline="0" dirty="0" smtClean="0">
                <a:solidFill>
                  <a:schemeClr val="tx1"/>
                </a:solidFill>
                <a:latin typeface="+mn-lt"/>
                <a:ea typeface="+mn-ea"/>
                <a:cs typeface="+mn-cs"/>
              </a:rPr>
              <a:t>More-reliable service for commuters and shippers, thereby enhancing economic competitiveness</a:t>
            </a:r>
          </a:p>
          <a:p>
            <a:pPr marL="640080" lvl="1" indent="-182880">
              <a:spcBef>
                <a:spcPts val="0"/>
              </a:spcBef>
              <a:spcAft>
                <a:spcPts val="300"/>
              </a:spcAft>
              <a:buFont typeface="Courier New" pitchFamily="49" charset="0"/>
              <a:buChar char="o"/>
            </a:pPr>
            <a:r>
              <a:rPr lang="en-US" kern="1200" baseline="0" dirty="0" smtClean="0">
                <a:solidFill>
                  <a:schemeClr val="tx1"/>
                </a:solidFill>
                <a:latin typeface="+mn-lt"/>
                <a:ea typeface="+mn-ea"/>
                <a:cs typeface="+mn-cs"/>
              </a:rPr>
              <a:t>And in many instances, the opportunity to alleviate bottlenecks without new construction (e.g., ramp metering, hard shoulder running)  </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The same data collected to support operations can also be used as part of a performance management program</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The benefits from operations can happen more quickly than from planning for and building new lanes, at a relatively low cost with great benefit–cost ratios</a:t>
            </a:r>
            <a:endParaRPr lang="en-US" b="0" baseline="0" dirty="0" smtClean="0"/>
          </a:p>
          <a:p>
            <a:pPr>
              <a:spcBef>
                <a:spcPts val="0"/>
              </a:spcBef>
              <a:spcAft>
                <a:spcPts val="300"/>
              </a:spcAft>
            </a:pPr>
            <a:endParaRPr lang="en-US" b="1" dirty="0" smtClean="0"/>
          </a:p>
          <a:p>
            <a:pPr>
              <a:spcBef>
                <a:spcPts val="0"/>
              </a:spcBef>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10</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10: Operations Can Help Address These Challenges</a:t>
            </a:r>
            <a:endParaRPr lang="en-US" sz="1400" dirty="0"/>
          </a:p>
        </p:txBody>
      </p:sp>
    </p:spTree>
    <p:extLst>
      <p:ext uri="{BB962C8B-B14F-4D97-AF65-F5344CB8AC3E}">
        <p14:creationId xmlns:p14="http://schemas.microsoft.com/office/powerpoint/2010/main" val="2015160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389120" cy="3291840"/>
          </a:xfrm>
        </p:spPr>
      </p:sp>
      <p:sp>
        <p:nvSpPr>
          <p:cNvPr id="3" name="Notes Placeholder 2"/>
          <p:cNvSpPr>
            <a:spLocks noGrp="1"/>
          </p:cNvSpPr>
          <p:nvPr>
            <p:ph type="body" idx="1"/>
          </p:nvPr>
        </p:nvSpPr>
        <p:spPr>
          <a:xfrm>
            <a:off x="701361" y="4267200"/>
            <a:ext cx="5607680" cy="4183220"/>
          </a:xfrm>
        </p:spPr>
        <p:txBody>
          <a:bodyPr>
            <a:noAutofit/>
          </a:bodyPr>
          <a:lstStyle/>
          <a:p>
            <a:r>
              <a:rPr lang="en-US" b="1" dirty="0" smtClean="0"/>
              <a:t>Description of the Slide</a:t>
            </a:r>
          </a:p>
          <a:p>
            <a:pPr>
              <a:spcBef>
                <a:spcPts val="0"/>
              </a:spcBef>
              <a:spcAft>
                <a:spcPts val="600"/>
              </a:spcAft>
            </a:pPr>
            <a:r>
              <a:rPr lang="en-US" sz="1200" kern="1200" dirty="0" smtClean="0">
                <a:solidFill>
                  <a:schemeClr val="tx1"/>
                </a:solidFill>
                <a:latin typeface="+mn-lt"/>
                <a:ea typeface="+mn-ea"/>
                <a:cs typeface="+mn-cs"/>
              </a:rPr>
              <a:t>Historically, DOTs have focused on relieving the causes of recurring congestion, such as bottlenecks</a:t>
            </a:r>
            <a:r>
              <a:rPr lang="en-US" sz="1200" kern="1200" baseline="0" dirty="0" smtClean="0">
                <a:solidFill>
                  <a:schemeClr val="tx1"/>
                </a:solidFill>
                <a:latin typeface="+mn-lt"/>
                <a:ea typeface="+mn-ea"/>
                <a:cs typeface="+mn-cs"/>
              </a:rPr>
              <a:t> and other capacity constraints. However, i</a:t>
            </a:r>
            <a:r>
              <a:rPr lang="en-US" sz="1200" kern="1200" dirty="0" smtClean="0">
                <a:solidFill>
                  <a:schemeClr val="tx1"/>
                </a:solidFill>
                <a:latin typeface="+mn-lt"/>
                <a:ea typeface="+mn-ea"/>
                <a:cs typeface="+mn-cs"/>
              </a:rPr>
              <a:t>n large metropolitan areas over half of the total delay,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and most of system unreliability, results from disruptions and incidents— what is referred to as non-recurring congestion – which is not substantially dealt with by adding new capacity</a:t>
            </a:r>
            <a:endParaRPr lang="en-US" dirty="0" smtClean="0"/>
          </a:p>
          <a:p>
            <a:r>
              <a:rPr lang="en-US" b="1" dirty="0" smtClean="0"/>
              <a:t>Key Points</a:t>
            </a:r>
          </a:p>
          <a:p>
            <a:pPr marL="18288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n-lt"/>
                <a:ea typeface="+mn-ea"/>
                <a:cs typeface="+mn-cs"/>
              </a:rPr>
              <a:t>The relationships among types and causes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of congestion and mobility may</a:t>
            </a:r>
            <a:r>
              <a:rPr lang="en-US" sz="1200" kern="1200" baseline="0" dirty="0" smtClean="0">
                <a:solidFill>
                  <a:schemeClr val="tx1"/>
                </a:solidFill>
                <a:latin typeface="+mn-lt"/>
                <a:ea typeface="+mn-ea"/>
                <a:cs typeface="+mn-cs"/>
              </a:rPr>
              <a:t> not be</a:t>
            </a:r>
            <a:r>
              <a:rPr lang="en-US" sz="1200" kern="1200" dirty="0" smtClean="0">
                <a:solidFill>
                  <a:schemeClr val="tx1"/>
                </a:solidFill>
                <a:latin typeface="+mn-lt"/>
                <a:ea typeface="+mn-ea"/>
                <a:cs typeface="+mn-cs"/>
              </a:rPr>
              <a:t> widely appreciated.</a:t>
            </a:r>
          </a:p>
          <a:p>
            <a:pPr marL="18288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n-lt"/>
                <a:ea typeface="+mn-ea"/>
                <a:cs typeface="+mn-cs"/>
              </a:rPr>
              <a:t>The traditional approach of</a:t>
            </a:r>
            <a:r>
              <a:rPr lang="en-US" sz="1200" kern="1200" baseline="0" dirty="0" smtClean="0">
                <a:solidFill>
                  <a:schemeClr val="tx1"/>
                </a:solidFill>
                <a:latin typeface="+mn-lt"/>
                <a:ea typeface="+mn-ea"/>
                <a:cs typeface="+mn-cs"/>
              </a:rPr>
              <a:t> adding capacity to meet current and future demands only addresses part of today’s mobility, reliability and safety issues.</a:t>
            </a:r>
          </a:p>
          <a:p>
            <a:pPr marL="18288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n-lt"/>
                <a:ea typeface="+mn-ea"/>
                <a:cs typeface="+mn-cs"/>
              </a:rPr>
              <a:t>Most congestion</a:t>
            </a:r>
            <a:r>
              <a:rPr lang="en-US" sz="1200" kern="1200" baseline="0" dirty="0" smtClean="0">
                <a:solidFill>
                  <a:schemeClr val="tx1"/>
                </a:solidFill>
                <a:latin typeface="+mn-lt"/>
                <a:ea typeface="+mn-ea"/>
                <a:cs typeface="+mn-cs"/>
              </a:rPr>
              <a:t> and delays are the result of “non-recurrent” causes as shown, such as crashes, weather, and construction activities – events that additional capacity does not directly address. </a:t>
            </a:r>
            <a:endParaRPr lang="en-US" sz="1200" kern="1200" dirty="0" smtClean="0">
              <a:solidFill>
                <a:schemeClr val="tx1"/>
              </a:solidFill>
              <a:latin typeface="+mn-lt"/>
              <a:ea typeface="+mn-ea"/>
              <a:cs typeface="+mn-cs"/>
            </a:endParaRPr>
          </a:p>
          <a:p>
            <a:pPr marL="182880" marR="0" indent="-18288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200" kern="1200" dirty="0" smtClean="0">
                <a:solidFill>
                  <a:schemeClr val="tx1"/>
                </a:solidFill>
                <a:latin typeface="+mn-lt"/>
                <a:ea typeface="+mn-ea"/>
                <a:cs typeface="+mn-cs"/>
              </a:rPr>
              <a:t>Additionally, </a:t>
            </a:r>
            <a:r>
              <a:rPr lang="en-US" sz="1200" kern="1200" baseline="0" dirty="0" smtClean="0">
                <a:solidFill>
                  <a:schemeClr val="tx1"/>
                </a:solidFill>
                <a:latin typeface="+mn-lt"/>
                <a:ea typeface="+mn-ea"/>
                <a:cs typeface="+mn-cs"/>
              </a:rPr>
              <a:t> it is becoming more difficult to provide new capacity given current financial constraints and environmental concerns.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11</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11: Traditional Approach to Managing Transportation</a:t>
            </a:r>
            <a:endParaRPr lang="en-US" sz="1400" dirty="0"/>
          </a:p>
        </p:txBody>
      </p:sp>
    </p:spTree>
    <p:extLst>
      <p:ext uri="{BB962C8B-B14F-4D97-AF65-F5344CB8AC3E}">
        <p14:creationId xmlns:p14="http://schemas.microsoft.com/office/powerpoint/2010/main" val="1252221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594360"/>
            <a:ext cx="4389120" cy="3291840"/>
          </a:xfrm>
        </p:spPr>
      </p:sp>
      <p:sp>
        <p:nvSpPr>
          <p:cNvPr id="3" name="Notes Placeholder 2"/>
          <p:cNvSpPr>
            <a:spLocks noGrp="1"/>
          </p:cNvSpPr>
          <p:nvPr>
            <p:ph type="body" idx="1"/>
          </p:nvPr>
        </p:nvSpPr>
        <p:spPr>
          <a:xfrm>
            <a:off x="701361" y="4038600"/>
            <a:ext cx="5607680" cy="449580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kern="1200" baseline="0" dirty="0" smtClean="0">
                <a:solidFill>
                  <a:schemeClr val="tx1"/>
                </a:solidFill>
                <a:latin typeface="+mn-lt"/>
                <a:ea typeface="+mn-ea"/>
                <a:cs typeface="+mn-cs"/>
              </a:rPr>
              <a:t>Providing  an effective, safe, and reliable transportation network  may be likened to a 3-legged stool, with each leg representing the DOT functions of building the necessary infrastructure, preserving that infrastructure through maintenance and reconstruction, and operating and managing it on a daily basis so the available capacity can be utilized to its fullest extent. The transportation network cannot effectively serve customer needs if any of these three legs is missing or is underemphasized (i.e., too short) relative to the others. </a:t>
            </a:r>
          </a:p>
          <a:p>
            <a:pPr>
              <a:spcBef>
                <a:spcPts val="0"/>
              </a:spcBef>
              <a:spcAft>
                <a:spcPts val="300"/>
              </a:spcAft>
            </a:pPr>
            <a:r>
              <a:rPr lang="en-US" b="1" kern="1200" baseline="0" dirty="0" smtClean="0">
                <a:solidFill>
                  <a:schemeClr val="tx1"/>
                </a:solidFill>
                <a:latin typeface="+mn-lt"/>
                <a:ea typeface="+mn-ea"/>
                <a:cs typeface="+mn-cs"/>
              </a:rPr>
              <a:t>Key Points</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There is no doubt that adding physical capacity to our transportation infrastructure through basic construction projects, and then preserving and rehabilitating this infrastructure to keep in a state of good repair, will remain significant missions for state DOTs. But we can’t build our way out of congestion. </a:t>
            </a:r>
          </a:p>
          <a:p>
            <a:pPr marL="182880" indent="-182880">
              <a:spcBef>
                <a:spcPts val="0"/>
              </a:spcBef>
              <a:spcAft>
                <a:spcPts val="600"/>
              </a:spcAft>
              <a:buFont typeface="Arial" pitchFamily="34" charset="0"/>
              <a:buChar char="•"/>
            </a:pPr>
            <a:r>
              <a:rPr lang="en-US" kern="1200" baseline="0" dirty="0" smtClean="0">
                <a:solidFill>
                  <a:schemeClr val="tx1"/>
                </a:solidFill>
                <a:latin typeface="+mn-lt"/>
                <a:ea typeface="+mn-ea"/>
                <a:cs typeface="+mn-cs"/>
              </a:rPr>
              <a:t>Operations strategies and the supporting ITS technologies must therefore become a formal core program with the same emphasis in the planning and programming processes as the other two.</a:t>
            </a:r>
          </a:p>
          <a:p>
            <a:pPr>
              <a:spcBef>
                <a:spcPts val="0"/>
              </a:spcBef>
              <a:spcAft>
                <a:spcPts val="300"/>
              </a:spcAft>
            </a:pPr>
            <a:r>
              <a:rPr lang="en-US" b="1" kern="1200" baseline="0" dirty="0" smtClean="0">
                <a:solidFill>
                  <a:schemeClr val="tx1"/>
                </a:solidFill>
                <a:latin typeface="+mn-lt"/>
                <a:ea typeface="+mn-ea"/>
                <a:cs typeface="+mn-cs"/>
              </a:rPr>
              <a:t>Other - </a:t>
            </a:r>
            <a:r>
              <a:rPr lang="en-US" b="0" kern="1200" baseline="0" dirty="0" smtClean="0">
                <a:solidFill>
                  <a:schemeClr val="tx1"/>
                </a:solidFill>
                <a:latin typeface="+mn-lt"/>
                <a:ea typeface="+mn-ea"/>
                <a:cs typeface="+mn-cs"/>
              </a:rPr>
              <a:t>It might be worthwhile to mention, if appropriate, that the SHRP2 effort has developed:</a:t>
            </a:r>
          </a:p>
          <a:p>
            <a:pPr marL="182880" indent="-182880">
              <a:spcBef>
                <a:spcPts val="0"/>
              </a:spcBef>
              <a:spcAft>
                <a:spcPts val="300"/>
              </a:spcAft>
              <a:buFont typeface="Arial" pitchFamily="34" charset="0"/>
              <a:buChar char="•"/>
            </a:pPr>
            <a:r>
              <a:rPr lang="en-US" b="0" kern="1200" baseline="0" dirty="0" smtClean="0">
                <a:solidFill>
                  <a:schemeClr val="tx1"/>
                </a:solidFill>
                <a:latin typeface="+mn-lt"/>
                <a:ea typeface="+mn-ea"/>
                <a:cs typeface="+mn-cs"/>
              </a:rPr>
              <a:t>Products to </a:t>
            </a:r>
            <a:r>
              <a:rPr lang="en-US" kern="1200" baseline="0" dirty="0" smtClean="0">
                <a:solidFill>
                  <a:schemeClr val="tx1"/>
                </a:solidFill>
                <a:latin typeface="+mn-lt"/>
                <a:ea typeface="+mn-ea"/>
                <a:cs typeface="+mn-cs"/>
              </a:rPr>
              <a:t>improve the quality of decision making and shorten project delivery time for new construction.</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Technologies and institutional solutions to support systematic rehabilitation of highway infrastructure in a way that is rapid, presents minimal disruption to users, and results in long-lasting facilities. </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12</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12: Providing Effective, Safe and Reliable Transportation</a:t>
            </a:r>
            <a:endParaRPr lang="en-US" sz="1400" dirty="0"/>
          </a:p>
        </p:txBody>
      </p:sp>
    </p:spTree>
    <p:extLst>
      <p:ext uri="{BB962C8B-B14F-4D97-AF65-F5344CB8AC3E}">
        <p14:creationId xmlns:p14="http://schemas.microsoft.com/office/powerpoint/2010/main" val="1565293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48493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Many DOT vision</a:t>
            </a:r>
            <a:r>
              <a:rPr lang="en-US" baseline="0" dirty="0" smtClean="0"/>
              <a:t> or mission statements include mobility, reliability, safety, and environmental goals. This is also the case for long range regional transportation plans. </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baseline="0" dirty="0" smtClean="0"/>
              <a:t>The various operations strategies can significantly contribute to the achievement of all of these and other related transportation goals and objectives.</a:t>
            </a:r>
          </a:p>
          <a:p>
            <a:pPr marL="182880" indent="-182880">
              <a:spcBef>
                <a:spcPts val="0"/>
              </a:spcBef>
              <a:spcAft>
                <a:spcPts val="600"/>
              </a:spcAft>
              <a:buFont typeface="Arial" pitchFamily="34" charset="0"/>
              <a:buChar char="•"/>
            </a:pPr>
            <a:r>
              <a:rPr lang="en-US" baseline="0" dirty="0" smtClean="0"/>
              <a:t>A filled circle indicates that the specific operations strategy fully contributes to the associated goal, and an open circle indicates a partial (and still positive) contribution.   </a:t>
            </a:r>
            <a:endParaRPr lang="en-US" dirty="0" smtClean="0"/>
          </a:p>
          <a:p>
            <a:pPr>
              <a:spcBef>
                <a:spcPts val="0"/>
              </a:spcBef>
              <a:spcAft>
                <a:spcPts val="300"/>
              </a:spcAft>
            </a:pPr>
            <a:r>
              <a:rPr lang="en-US" b="1" dirty="0" smtClean="0"/>
              <a:t>Other - </a:t>
            </a:r>
            <a:r>
              <a:rPr lang="en-US" b="0" dirty="0" smtClean="0"/>
              <a:t>Perhaps check the vision</a:t>
            </a:r>
            <a:r>
              <a:rPr lang="en-US" b="0" baseline="0" dirty="0" smtClean="0"/>
              <a:t> / mission statement of the DOT where this slide is being presented, and use the exact language vis-à-vis mobility, reliability, safety, etc.</a:t>
            </a:r>
          </a:p>
          <a:p>
            <a:pPr>
              <a:spcBef>
                <a:spcPts val="0"/>
              </a:spcBef>
              <a:spcAft>
                <a:spcPts val="300"/>
              </a:spcAft>
            </a:pPr>
            <a:r>
              <a:rPr lang="en-US" b="0" dirty="0" smtClean="0"/>
              <a:t>The next 11 slides (#14 - #24) provide more detailed</a:t>
            </a:r>
            <a:r>
              <a:rPr lang="en-US" b="0" baseline="0" dirty="0" smtClean="0"/>
              <a:t> information and example benefits on specific operational strategies. It is not necessary to use all of these or, depending on time, any of them. The presenter may consider choosing a subset of strategies that are of particular interest to the specific DOT and its management, providing a few local anecdotes of operations successes that the DOT has achieved.</a:t>
            </a:r>
            <a:endParaRPr lang="en-US" b="0"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13</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13: Benefits from Operations</a:t>
            </a:r>
            <a:endParaRPr lang="en-US" sz="1400" dirty="0"/>
          </a:p>
        </p:txBody>
      </p:sp>
    </p:spTree>
    <p:extLst>
      <p:ext uri="{BB962C8B-B14F-4D97-AF65-F5344CB8AC3E}">
        <p14:creationId xmlns:p14="http://schemas.microsoft.com/office/powerpoint/2010/main" val="3010275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Rot="1" noChangeAspect="1" noChangeArrowheads="1" noTextEdit="1"/>
          </p:cNvSpPr>
          <p:nvPr>
            <p:ph type="sldImg"/>
          </p:nvPr>
        </p:nvSpPr>
        <p:spPr>
          <a:xfrm>
            <a:off x="1181100" y="609600"/>
            <a:ext cx="4267200" cy="3200400"/>
          </a:xfrm>
          <a:solidFill>
            <a:srgbClr val="FFFFFF"/>
          </a:solidFill>
          <a:ln/>
        </p:spPr>
      </p:sp>
      <p:sp>
        <p:nvSpPr>
          <p:cNvPr id="26626" name="Rectangle 2"/>
          <p:cNvSpPr>
            <a:spLocks noGrp="1" noChangeArrowheads="1"/>
          </p:cNvSpPr>
          <p:nvPr>
            <p:ph type="body" idx="1"/>
          </p:nvPr>
        </p:nvSpPr>
        <p:spPr>
          <a:xfrm>
            <a:off x="701360" y="3962400"/>
            <a:ext cx="5775639" cy="4183220"/>
          </a:xfrm>
          <a:noFill/>
        </p:spPr>
        <p:txBody>
          <a:bodyPr/>
          <a:lstStyle/>
          <a:p>
            <a:pPr>
              <a:spcBef>
                <a:spcPts val="0"/>
              </a:spcBef>
              <a:spcAft>
                <a:spcPts val="300"/>
              </a:spcAft>
            </a:pPr>
            <a:r>
              <a:rPr lang="en-US" b="1" dirty="0" smtClean="0"/>
              <a:t>Description of the Slide</a:t>
            </a:r>
            <a:endParaRPr lang="en-US" sz="1200" kern="1200" baseline="0" dirty="0" smtClean="0">
              <a:solidFill>
                <a:schemeClr val="tx1"/>
              </a:solidFill>
              <a:latin typeface="+mn-lt"/>
              <a:ea typeface="+mn-ea"/>
              <a:cs typeface="+mn-cs"/>
            </a:endParaRPr>
          </a:p>
          <a:p>
            <a:pPr>
              <a:spcBef>
                <a:spcPts val="0"/>
              </a:spcBef>
              <a:spcAft>
                <a:spcPts val="600"/>
              </a:spcAft>
            </a:pPr>
            <a:r>
              <a:rPr lang="en-US" sz="1200" kern="1200" baseline="0" dirty="0" smtClean="0">
                <a:solidFill>
                  <a:schemeClr val="tx1"/>
                </a:solidFill>
                <a:latin typeface="+mn-lt"/>
                <a:ea typeface="+mn-ea"/>
                <a:cs typeface="+mn-cs"/>
              </a:rPr>
              <a:t>Work zone activities are a good example of the fact that every state is already performing basic elements of an operations program. This program may for years have been labeled “maintenance.” But how it’s done today is a true measure of how improved operations thinking is taking root. For example, many of these maintenance activities are now completed during off-peak hours because of their impact on the traveling public. </a:t>
            </a:r>
          </a:p>
          <a:p>
            <a:pPr>
              <a:spcBef>
                <a:spcPts val="0"/>
              </a:spcBef>
              <a:spcAft>
                <a:spcPts val="300"/>
              </a:spcAft>
            </a:pPr>
            <a:r>
              <a:rPr lang="en-US" sz="1200" b="1" kern="1200" baseline="0" dirty="0" smtClean="0">
                <a:solidFill>
                  <a:schemeClr val="tx1"/>
                </a:solidFill>
                <a:latin typeface="+mn-lt"/>
                <a:ea typeface="+mn-ea"/>
                <a:cs typeface="+mn-cs"/>
              </a:rPr>
              <a:t>Key Points</a:t>
            </a:r>
          </a:p>
          <a:p>
            <a:pPr marL="182880" indent="-182880">
              <a:spcBef>
                <a:spcPts val="0"/>
              </a:spcBef>
              <a:spcAft>
                <a:spcPts val="300"/>
              </a:spcAft>
              <a:buFont typeface="Arial" pitchFamily="34" charset="0"/>
              <a:buChar char="•"/>
            </a:pPr>
            <a:r>
              <a:rPr lang="en-US" dirty="0" smtClean="0"/>
              <a:t>Working at off peak periods and the use of cones, barrels, arrow signs and related equipment is just the beginning of the operations concept as applied to work zone activities.</a:t>
            </a:r>
          </a:p>
          <a:p>
            <a:pPr marL="182880" indent="-182880">
              <a:spcBef>
                <a:spcPts val="0"/>
              </a:spcBef>
              <a:spcAft>
                <a:spcPts val="300"/>
              </a:spcAft>
              <a:buFont typeface="Arial" pitchFamily="34" charset="0"/>
              <a:buChar char="•"/>
            </a:pPr>
            <a:r>
              <a:rPr lang="en-US" dirty="0" smtClean="0"/>
              <a:t>Work zone management may be one of the most visible activities that a DOT does; and your performance in terms of providing up-to-date relevant information, keeping traffic moving, and minimizing backups is judged every day. Of course, the safety of the workers and of the drivers travelling through the work zone is also of primary importance.</a:t>
            </a:r>
            <a:endParaRPr lang="en-US" sz="1200" kern="1200" baseline="0" dirty="0" smtClean="0">
              <a:solidFill>
                <a:schemeClr val="tx1"/>
              </a:solidFill>
              <a:latin typeface="+mn-lt"/>
              <a:ea typeface="+mn-ea"/>
              <a:cs typeface="+mn-cs"/>
            </a:endParaRP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Proactively applying operations strategies such as traveler information on delays and alternate routes, variable speed limits and warning signs, and lane merge systems to work zone management activities can result in significant benefits.</a:t>
            </a:r>
          </a:p>
          <a:p>
            <a:pPr marL="182880" indent="-182880">
              <a:spcBef>
                <a:spcPts val="0"/>
              </a:spcBef>
              <a:spcAft>
                <a:spcPts val="600"/>
              </a:spcAft>
              <a:buFont typeface="Arial" pitchFamily="34" charset="0"/>
              <a:buChar char="•"/>
            </a:pPr>
            <a:r>
              <a:rPr lang="en-US" sz="1200" kern="1200" baseline="0" dirty="0" smtClean="0">
                <a:solidFill>
                  <a:schemeClr val="tx1"/>
                </a:solidFill>
                <a:latin typeface="+mn-lt"/>
                <a:ea typeface="+mn-ea"/>
                <a:cs typeface="+mn-cs"/>
              </a:rPr>
              <a:t>These benefits may include reduced crashes in and along the approaches to the work zones, reduced traffic through the work zone, and reduced delays by using alternative routes an modes.</a:t>
            </a:r>
          </a:p>
          <a:p>
            <a:pPr>
              <a:spcBef>
                <a:spcPts val="0"/>
              </a:spcBef>
              <a:spcAft>
                <a:spcPts val="300"/>
              </a:spcAft>
            </a:pPr>
            <a:r>
              <a:rPr lang="en-US" sz="1200" b="1" kern="1200" baseline="0" dirty="0" smtClean="0">
                <a:solidFill>
                  <a:schemeClr val="tx1"/>
                </a:solidFill>
                <a:latin typeface="+mn-lt"/>
                <a:ea typeface="+mn-ea"/>
                <a:cs typeface="+mn-cs"/>
              </a:rPr>
              <a:t>Other -</a:t>
            </a:r>
            <a:r>
              <a:rPr lang="en-US" sz="1200" b="1"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Perhaps provide a local / near-by example of the benefits. Information in this regard is available at http://www.itsbenefits.its.dot.gov/  </a:t>
            </a:r>
          </a:p>
          <a:p>
            <a:pPr eaLnBrk="1" hangingPunct="1">
              <a:spcBef>
                <a:spcPts val="0"/>
              </a:spcBef>
              <a:spcAft>
                <a:spcPts val="300"/>
              </a:spcAft>
            </a:pPr>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14: Work Zone Management</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14</a:t>
            </a:fld>
            <a:endParaRPr lang="en-US" dirty="0"/>
          </a:p>
        </p:txBody>
      </p:sp>
    </p:spTree>
    <p:extLst>
      <p:ext uri="{BB962C8B-B14F-4D97-AF65-F5344CB8AC3E}">
        <p14:creationId xmlns:p14="http://schemas.microsoft.com/office/powerpoint/2010/main" val="622675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Rot="1" noChangeAspect="1" noChangeArrowheads="1" noTextEdit="1"/>
          </p:cNvSpPr>
          <p:nvPr>
            <p:ph type="sldImg"/>
          </p:nvPr>
        </p:nvSpPr>
        <p:spPr>
          <a:xfrm>
            <a:off x="1181100" y="609600"/>
            <a:ext cx="4267200" cy="3200400"/>
          </a:xfrm>
          <a:solidFill>
            <a:srgbClr val="FFFFFF"/>
          </a:solidFill>
          <a:ln/>
        </p:spPr>
      </p:sp>
      <p:sp>
        <p:nvSpPr>
          <p:cNvPr id="40962" name="Rectangle 2"/>
          <p:cNvSpPr>
            <a:spLocks noGrp="1" noChangeArrowheads="1"/>
          </p:cNvSpPr>
          <p:nvPr>
            <p:ph type="body" idx="1"/>
          </p:nvPr>
        </p:nvSpPr>
        <p:spPr>
          <a:xfrm>
            <a:off x="457200" y="4038600"/>
            <a:ext cx="6172200" cy="4648200"/>
          </a:xfrm>
          <a:noFill/>
        </p:spPr>
        <p:txBody>
          <a:bodyPr/>
          <a:lstStyle/>
          <a:p>
            <a:pPr>
              <a:spcBef>
                <a:spcPts val="0"/>
              </a:spcBef>
              <a:spcAft>
                <a:spcPts val="300"/>
              </a:spcAft>
            </a:pPr>
            <a:r>
              <a:rPr lang="en-US" b="1" dirty="0" smtClean="0"/>
              <a:t>Description of the Slide</a:t>
            </a:r>
          </a:p>
          <a:p>
            <a:pPr>
              <a:spcBef>
                <a:spcPts val="0"/>
              </a:spcBef>
              <a:spcAft>
                <a:spcPts val="600"/>
              </a:spcAft>
            </a:pPr>
            <a:r>
              <a:rPr lang="en-US" sz="1200" kern="1200" dirty="0" smtClean="0">
                <a:solidFill>
                  <a:schemeClr val="tx1"/>
                </a:solidFill>
                <a:latin typeface="+mn-lt"/>
                <a:ea typeface="+mn-ea"/>
                <a:cs typeface="+mn-cs"/>
              </a:rPr>
              <a:t>Traffic Incident Management (TIM) is defined as the systematic, planned, and coordinated use of human, institutional, and technical resources to reduce the duration and impact of incidents, and improve the safety of motorists, crash victims, and incident responders. </a:t>
            </a:r>
          </a:p>
          <a:p>
            <a:pPr>
              <a:spcBef>
                <a:spcPts val="0"/>
              </a:spcBef>
              <a:spcAft>
                <a:spcPts val="300"/>
              </a:spcAft>
            </a:pPr>
            <a:r>
              <a:rPr lang="en-US" sz="1200" b="1" kern="1200" baseline="0" dirty="0" smtClean="0">
                <a:solidFill>
                  <a:schemeClr val="tx1"/>
                </a:solidFill>
                <a:latin typeface="+mn-lt"/>
                <a:ea typeface="+mn-ea"/>
                <a:cs typeface="+mn-cs"/>
              </a:rPr>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200" kern="1200" dirty="0" smtClean="0">
                <a:solidFill>
                  <a:schemeClr val="tx1"/>
                </a:solidFill>
                <a:latin typeface="+mn-lt"/>
                <a:ea typeface="+mn-ea"/>
                <a:cs typeface="+mn-cs"/>
              </a:rPr>
              <a:t>By systematically reducing the time to detect an incident (such</a:t>
            </a:r>
            <a:r>
              <a:rPr lang="en-US" sz="1200" kern="1200" baseline="0" dirty="0" smtClean="0">
                <a:solidFill>
                  <a:schemeClr val="tx1"/>
                </a:solidFill>
                <a:latin typeface="+mn-lt"/>
                <a:ea typeface="+mn-ea"/>
                <a:cs typeface="+mn-cs"/>
              </a:rPr>
              <a:t> as a crash)</a:t>
            </a:r>
            <a:r>
              <a:rPr lang="en-US" sz="1200" kern="1200" dirty="0" smtClean="0">
                <a:solidFill>
                  <a:schemeClr val="tx1"/>
                </a:solidFill>
                <a:latin typeface="+mn-lt"/>
                <a:ea typeface="+mn-ea"/>
                <a:cs typeface="+mn-cs"/>
              </a:rPr>
              <a:t>; implement the appropriate response; and safely clear the incident, while managing the affected flow until full capacity is restored, TIM increases the operating efficiency, safety, and mobility of the transportation network. </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200" kern="1200" dirty="0" smtClean="0">
                <a:solidFill>
                  <a:schemeClr val="tx1"/>
                </a:solidFill>
                <a:latin typeface="+mn-lt"/>
                <a:ea typeface="+mn-ea"/>
                <a:cs typeface="+mn-cs"/>
              </a:rPr>
              <a:t>Successful</a:t>
            </a:r>
            <a:r>
              <a:rPr lang="en-US" sz="1200" kern="1200" baseline="0" dirty="0" smtClean="0">
                <a:solidFill>
                  <a:schemeClr val="tx1"/>
                </a:solidFill>
                <a:latin typeface="+mn-lt"/>
                <a:ea typeface="+mn-ea"/>
                <a:cs typeface="+mn-cs"/>
              </a:rPr>
              <a:t> t</a:t>
            </a:r>
            <a:r>
              <a:rPr lang="en-US" sz="1200" kern="1200" dirty="0" smtClean="0">
                <a:solidFill>
                  <a:schemeClr val="tx1"/>
                </a:solidFill>
                <a:latin typeface="+mn-lt"/>
                <a:ea typeface="+mn-ea"/>
                <a:cs typeface="+mn-cs"/>
              </a:rPr>
              <a:t>raffic incident management requires a multi-disciplinary</a:t>
            </a:r>
            <a:r>
              <a:rPr lang="en-US" sz="1200" kern="1200" baseline="0" dirty="0" smtClean="0">
                <a:solidFill>
                  <a:schemeClr val="tx1"/>
                </a:solidFill>
                <a:latin typeface="+mn-lt"/>
                <a:ea typeface="+mn-ea"/>
                <a:cs typeface="+mn-cs"/>
              </a:rPr>
              <a:t> and multi-agency approach. It helps</a:t>
            </a:r>
            <a:r>
              <a:rPr lang="en-US" sz="1200" kern="1200" dirty="0" smtClean="0">
                <a:solidFill>
                  <a:schemeClr val="tx1"/>
                </a:solidFill>
                <a:latin typeface="+mn-lt"/>
                <a:ea typeface="+mn-ea"/>
                <a:cs typeface="+mn-cs"/>
              </a:rPr>
              <a:t> develop strong partnerships across multiple departments within the agency, and also between transportation and enforcement agencies, fire and</a:t>
            </a:r>
            <a:r>
              <a:rPr lang="en-US" sz="1200" kern="1200" baseline="0" dirty="0" smtClean="0">
                <a:solidFill>
                  <a:schemeClr val="tx1"/>
                </a:solidFill>
                <a:latin typeface="+mn-lt"/>
                <a:ea typeface="+mn-ea"/>
                <a:cs typeface="+mn-cs"/>
              </a:rPr>
              <a:t> rescue, </a:t>
            </a:r>
            <a:r>
              <a:rPr lang="en-US" sz="1200" kern="1200" dirty="0" smtClean="0">
                <a:solidFill>
                  <a:schemeClr val="tx1"/>
                </a:solidFill>
                <a:latin typeface="+mn-lt"/>
                <a:ea typeface="+mn-ea"/>
                <a:cs typeface="+mn-cs"/>
              </a:rPr>
              <a:t>emergency medical services, towing</a:t>
            </a:r>
            <a:r>
              <a:rPr lang="en-US" sz="1200" kern="1200" baseline="0" dirty="0" smtClean="0">
                <a:solidFill>
                  <a:schemeClr val="tx1"/>
                </a:solidFill>
                <a:latin typeface="+mn-lt"/>
                <a:ea typeface="+mn-ea"/>
                <a:cs typeface="+mn-cs"/>
              </a:rPr>
              <a:t> services, and environmental agencies</a:t>
            </a:r>
            <a:r>
              <a:rPr lang="en-US" sz="1200" kern="1200" dirty="0" smtClean="0">
                <a:solidFill>
                  <a:schemeClr val="tx1"/>
                </a:solidFill>
                <a:latin typeface="+mn-lt"/>
                <a:ea typeface="+mn-ea"/>
                <a:cs typeface="+mn-cs"/>
              </a:rPr>
              <a:t> in both rural and urban areas.</a:t>
            </a:r>
          </a:p>
          <a:p>
            <a:pPr marL="182880" marR="0" indent="-182880" algn="l" defTabSz="914400" rtl="0" eaLnBrk="0" fontAlgn="base" latinLnBrk="0" hangingPunct="0">
              <a:spcBef>
                <a:spcPts val="0"/>
              </a:spcBef>
              <a:spcAft>
                <a:spcPts val="600"/>
              </a:spcAft>
              <a:buClrTx/>
              <a:buSzTx/>
              <a:buFont typeface="Arial" pitchFamily="34" charset="0"/>
              <a:buChar char="•"/>
              <a:tabLst/>
              <a:defRPr/>
            </a:pPr>
            <a:r>
              <a:rPr lang="en-US" sz="1200" kern="1200" dirty="0" smtClean="0">
                <a:solidFill>
                  <a:schemeClr val="tx1"/>
                </a:solidFill>
                <a:latin typeface="+mn-lt"/>
                <a:ea typeface="+mn-ea"/>
                <a:cs typeface="+mn-cs"/>
              </a:rPr>
              <a:t>Traffic incident management has proven time and again to be one of the easiest and most direct paths to significant reduction in delay, an improvement in travel time reliability, and improving</a:t>
            </a:r>
            <a:r>
              <a:rPr lang="en-US" sz="1200" kern="1200" baseline="0" dirty="0" smtClean="0">
                <a:solidFill>
                  <a:schemeClr val="tx1"/>
                </a:solidFill>
                <a:latin typeface="+mn-lt"/>
                <a:ea typeface="+mn-ea"/>
                <a:cs typeface="+mn-cs"/>
              </a:rPr>
              <a:t> the standing of DOT with its customers</a:t>
            </a:r>
            <a:r>
              <a:rPr lang="en-US" sz="1200" kern="1200" dirty="0" smtClean="0">
                <a:solidFill>
                  <a:schemeClr val="tx1"/>
                </a:solidFill>
                <a:latin typeface="+mn-lt"/>
                <a:ea typeface="+mn-ea"/>
                <a:cs typeface="+mn-cs"/>
              </a:rPr>
              <a:t> </a:t>
            </a:r>
          </a:p>
          <a:p>
            <a:pPr>
              <a:spcBef>
                <a:spcPts val="0"/>
              </a:spcBef>
              <a:spcAft>
                <a:spcPts val="300"/>
              </a:spcAft>
            </a:pPr>
            <a:r>
              <a:rPr lang="en-US" sz="1200" b="1" kern="1200" baseline="0" dirty="0" smtClean="0">
                <a:solidFill>
                  <a:schemeClr val="tx1"/>
                </a:solidFill>
                <a:latin typeface="+mn-lt"/>
                <a:ea typeface="+mn-ea"/>
                <a:cs typeface="+mn-cs"/>
              </a:rPr>
              <a:t>Other - </a:t>
            </a:r>
            <a:r>
              <a:rPr lang="en-US" sz="1200" kern="1200" dirty="0" smtClean="0">
                <a:solidFill>
                  <a:schemeClr val="tx1"/>
                </a:solidFill>
                <a:latin typeface="+mn-lt"/>
                <a:ea typeface="+mn-ea"/>
                <a:cs typeface="+mn-cs"/>
              </a:rPr>
              <a:t>Perhaps mention the SHRP2 National Traffic Incident Management Responder Training program, which is building a cadre of well-trained responders who can work together as a team in a coordinated manner. </a:t>
            </a:r>
          </a:p>
          <a:p>
            <a:pPr marL="0" marR="0" indent="0" algn="l" defTabSz="914400" rtl="0" eaLnBrk="0" fontAlgn="base" latinLnBrk="0" hangingPunct="0">
              <a:spcBef>
                <a:spcPts val="0"/>
              </a:spcBef>
              <a:spcAft>
                <a:spcPts val="300"/>
              </a:spcAft>
              <a:buClrTx/>
              <a:buSzTx/>
              <a:buFontTx/>
              <a:buNone/>
              <a:tabLst/>
              <a:defRPr/>
            </a:pPr>
            <a:r>
              <a:rPr lang="en-US" sz="1200" kern="1200" baseline="0" dirty="0" smtClean="0">
                <a:solidFill>
                  <a:schemeClr val="tx1"/>
                </a:solidFill>
                <a:latin typeface="+mn-lt"/>
                <a:ea typeface="+mn-ea"/>
                <a:cs typeface="+mn-cs"/>
              </a:rPr>
              <a:t>Perhaps provide a local / near-by example of the benefits. Information in this regard is available at http://www.itsbenefits.its.dot.gov/  </a:t>
            </a:r>
          </a:p>
          <a:p>
            <a:pPr eaLnBrk="1" hangingPunct="1">
              <a:spcBef>
                <a:spcPts val="0"/>
              </a:spcBef>
              <a:spcAft>
                <a:spcPts val="300"/>
              </a:spcAft>
            </a:pPr>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15: Traffic Incident Management (TIM)</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15</a:t>
            </a:fld>
            <a:endParaRPr lang="en-US" dirty="0"/>
          </a:p>
        </p:txBody>
      </p:sp>
    </p:spTree>
    <p:extLst>
      <p:ext uri="{BB962C8B-B14F-4D97-AF65-F5344CB8AC3E}">
        <p14:creationId xmlns:p14="http://schemas.microsoft.com/office/powerpoint/2010/main" val="1651224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a:xfrm>
            <a:off x="1181100" y="696913"/>
            <a:ext cx="4267200" cy="3200400"/>
          </a:xfrm>
          <a:ln/>
        </p:spPr>
      </p:sp>
      <p:sp>
        <p:nvSpPr>
          <p:cNvPr id="38914" name="Notes Placeholder 2"/>
          <p:cNvSpPr>
            <a:spLocks noGrp="1"/>
          </p:cNvSpPr>
          <p:nvPr>
            <p:ph type="body" idx="1"/>
          </p:nvPr>
        </p:nvSpPr>
        <p:spPr>
          <a:xfrm>
            <a:off x="701361" y="4191000"/>
            <a:ext cx="5607680" cy="4183220"/>
          </a:xfrm>
          <a:noFill/>
        </p:spPr>
        <p:txBody>
          <a:bodyPr/>
          <a:lstStyle/>
          <a:p>
            <a:pPr>
              <a:spcBef>
                <a:spcPts val="0"/>
              </a:spcBef>
              <a:spcAft>
                <a:spcPts val="300"/>
              </a:spcAft>
            </a:pPr>
            <a:r>
              <a:rPr lang="en-US" b="1" dirty="0" smtClean="0"/>
              <a:t>Description of the Slide</a:t>
            </a:r>
          </a:p>
          <a:p>
            <a:pPr>
              <a:spcBef>
                <a:spcPts val="0"/>
              </a:spcBef>
              <a:spcAft>
                <a:spcPts val="300"/>
              </a:spcAft>
            </a:pPr>
            <a:r>
              <a:rPr lang="en-US" sz="1200" kern="1200" baseline="0" dirty="0" smtClean="0">
                <a:solidFill>
                  <a:schemeClr val="tx1"/>
                </a:solidFill>
                <a:latin typeface="+mn-lt"/>
                <a:ea typeface="+mn-ea"/>
                <a:cs typeface="+mn-cs"/>
              </a:rPr>
              <a:t>Incident response trucks – also known as safety service patrols – are among the most visible goodwill ambassadors a DOT can have. What citizen won’t say that tax money is well spent when a service truck operator comes along to help fix a flat tire, give a couple of gallons of gas, or provide a bit of </a:t>
            </a:r>
            <a:r>
              <a:rPr lang="en-US" sz="1200" kern="1200" dirty="0" smtClean="0">
                <a:solidFill>
                  <a:schemeClr val="tx1"/>
                </a:solidFill>
                <a:latin typeface="+mn-lt"/>
                <a:ea typeface="+mn-ea"/>
                <a:cs typeface="+mn-cs"/>
              </a:rPr>
              <a:t>stability during</a:t>
            </a:r>
            <a:r>
              <a:rPr lang="en-US" sz="1200" kern="1200" baseline="0" dirty="0" smtClean="0">
                <a:solidFill>
                  <a:schemeClr val="tx1"/>
                </a:solidFill>
                <a:latin typeface="+mn-lt"/>
                <a:ea typeface="+mn-ea"/>
                <a:cs typeface="+mn-cs"/>
              </a:rPr>
              <a:t> an otherwise </a:t>
            </a:r>
            <a:r>
              <a:rPr lang="en-US" sz="1200" kern="1200" dirty="0" smtClean="0">
                <a:solidFill>
                  <a:schemeClr val="tx1"/>
                </a:solidFill>
                <a:latin typeface="+mn-lt"/>
                <a:ea typeface="+mn-ea"/>
                <a:cs typeface="+mn-cs"/>
              </a:rPr>
              <a:t>dangerous roadside stop?</a:t>
            </a:r>
            <a:r>
              <a:rPr lang="en-US" sz="1200" kern="1200" baseline="0" dirty="0" smtClean="0">
                <a:solidFill>
                  <a:schemeClr val="tx1"/>
                </a:solidFill>
                <a:latin typeface="+mn-lt"/>
                <a:ea typeface="+mn-ea"/>
                <a:cs typeface="+mn-cs"/>
              </a:rPr>
              <a:t> </a:t>
            </a:r>
          </a:p>
          <a:p>
            <a:pPr>
              <a:spcBef>
                <a:spcPts val="0"/>
              </a:spcBef>
              <a:spcAft>
                <a:spcPts val="300"/>
              </a:spcAft>
            </a:pPr>
            <a:r>
              <a:rPr lang="en-US" sz="1200" b="1" kern="1200" baseline="0" dirty="0" smtClean="0">
                <a:solidFill>
                  <a:schemeClr val="tx1"/>
                </a:solidFill>
                <a:latin typeface="+mn-lt"/>
                <a:ea typeface="+mn-ea"/>
                <a:cs typeface="+mn-cs"/>
              </a:rPr>
              <a:t>Key Points</a:t>
            </a:r>
          </a:p>
          <a:p>
            <a:pPr marL="182880" marR="0" indent="-182880" algn="l" defTabSz="914400" rtl="0" eaLnBrk="0" fontAlgn="base" latinLnBrk="0" hangingPunct="0">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An integral part of a broader TIM program:</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sz="1200" kern="1200" baseline="0" dirty="0" smtClean="0">
                <a:solidFill>
                  <a:schemeClr val="tx1"/>
                </a:solidFill>
                <a:latin typeface="+mn-lt"/>
                <a:ea typeface="+mn-ea"/>
                <a:cs typeface="+mn-cs"/>
              </a:rPr>
              <a:t> For </a:t>
            </a:r>
            <a:r>
              <a:rPr lang="en-US" baseline="0" dirty="0" smtClean="0"/>
              <a:t>addressing minor incidents such as stranded motorists and debris on the roadway,</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baseline="0" dirty="0" smtClean="0"/>
              <a:t> To direct traffic around incidents, and</a:t>
            </a:r>
          </a:p>
          <a:p>
            <a:pPr marL="640080" marR="0" lvl="1" indent="-182880" algn="l" defTabSz="914400" rtl="0" eaLnBrk="0" fontAlgn="base" latinLnBrk="0" hangingPunct="0">
              <a:spcBef>
                <a:spcPts val="0"/>
              </a:spcBef>
              <a:spcAft>
                <a:spcPts val="300"/>
              </a:spcAft>
              <a:buClrTx/>
              <a:buSzTx/>
              <a:buFont typeface="Courier New" pitchFamily="49" charset="0"/>
              <a:buChar char="o"/>
              <a:tabLst/>
              <a:defRPr/>
            </a:pPr>
            <a:r>
              <a:rPr lang="en-US" baseline="0" dirty="0" smtClean="0"/>
              <a:t> To provide the human touch to travelers in need. </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200" kern="1200" baseline="0" dirty="0" smtClean="0">
                <a:solidFill>
                  <a:schemeClr val="tx1"/>
                </a:solidFill>
                <a:latin typeface="+mn-lt"/>
                <a:ea typeface="+mn-ea"/>
                <a:cs typeface="+mn-cs"/>
              </a:rPr>
              <a:t>Helping with traffic control at a crash scene also enhances safety for other responders.</a:t>
            </a:r>
          </a:p>
          <a:p>
            <a:pPr marL="182880" marR="0" indent="-182880" algn="l" defTabSz="914400" rtl="0" eaLnBrk="0" fontAlgn="base" latinLnBrk="0" hangingPunct="0">
              <a:spcBef>
                <a:spcPts val="0"/>
              </a:spcBef>
              <a:spcAft>
                <a:spcPts val="600"/>
              </a:spcAft>
              <a:buClrTx/>
              <a:buSzTx/>
              <a:buFont typeface="Arial" pitchFamily="34" charset="0"/>
              <a:buChar char="•"/>
              <a:tabLst/>
              <a:defRPr/>
            </a:pPr>
            <a:r>
              <a:rPr lang="en-US" sz="1200" kern="1200" baseline="0" dirty="0" smtClean="0">
                <a:solidFill>
                  <a:schemeClr val="tx1"/>
                </a:solidFill>
                <a:latin typeface="+mn-lt"/>
                <a:ea typeface="+mn-ea"/>
                <a:cs typeface="+mn-cs"/>
              </a:rPr>
              <a:t>Significant benefits for the dollars spent, plus the positive public relations aspect</a:t>
            </a:r>
          </a:p>
          <a:p>
            <a:pPr>
              <a:spcBef>
                <a:spcPts val="0"/>
              </a:spcBef>
              <a:spcAft>
                <a:spcPts val="300"/>
              </a:spcAft>
            </a:pPr>
            <a:r>
              <a:rPr lang="en-US" sz="1200" b="1" kern="1200" baseline="0" dirty="0" smtClean="0">
                <a:solidFill>
                  <a:schemeClr val="tx1"/>
                </a:solidFill>
                <a:latin typeface="+mn-lt"/>
                <a:ea typeface="+mn-ea"/>
                <a:cs typeface="+mn-cs"/>
              </a:rPr>
              <a:t>Other - </a:t>
            </a:r>
            <a:r>
              <a:rPr lang="en-US" sz="1200" kern="1200" baseline="0" dirty="0" smtClean="0">
                <a:solidFill>
                  <a:schemeClr val="tx1"/>
                </a:solidFill>
                <a:latin typeface="+mn-lt"/>
                <a:ea typeface="+mn-ea"/>
                <a:cs typeface="+mn-cs"/>
              </a:rPr>
              <a:t>Perhaps provide a local / near-by example of the benefits. Information in this regard is available at http://www.itsbenefits.its.dot.gov/  </a:t>
            </a:r>
          </a:p>
          <a:p>
            <a:pPr eaLnBrk="1" hangingPunct="1"/>
            <a:endParaRPr lang="en-US" dirty="0" smtClean="0">
              <a:latin typeface="Helvetica" charset="0"/>
              <a:sym typeface="Helvetica" charset="0"/>
            </a:endParaRPr>
          </a:p>
          <a:p>
            <a:pPr>
              <a:buFont typeface="Arial" pitchFamily="34" charset="0"/>
              <a:buNone/>
            </a:pPr>
            <a:endParaRPr lang="en-US" sz="1200" b="1" kern="1200" baseline="0" dirty="0" smtClean="0">
              <a:solidFill>
                <a:schemeClr val="tx1"/>
              </a:solidFill>
              <a:latin typeface="+mn-lt"/>
              <a:ea typeface="+mn-ea"/>
              <a:cs typeface="+mn-cs"/>
            </a:endParaRPr>
          </a:p>
          <a:p>
            <a:endParaRPr lang="en-US" dirty="0" smtClean="0"/>
          </a:p>
          <a:p>
            <a:pPr eaLnBrk="1" hangingPunct="1"/>
            <a:endParaRPr lang="en-US" dirty="0" smtClean="0"/>
          </a:p>
          <a:p>
            <a:pPr eaLnBrk="1" hangingPunct="1"/>
            <a:endParaRPr lang="en-US" dirty="0" smtClean="0"/>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16: Safety Service Patrols/ Incident Response Trucks</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16</a:t>
            </a:fld>
            <a:endParaRPr lang="en-US" dirty="0"/>
          </a:p>
        </p:txBody>
      </p:sp>
    </p:spTree>
    <p:extLst>
      <p:ext uri="{BB962C8B-B14F-4D97-AF65-F5344CB8AC3E}">
        <p14:creationId xmlns:p14="http://schemas.microsoft.com/office/powerpoint/2010/main" val="152198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Rot="1" noChangeAspect="1" noChangeArrowheads="1" noTextEdit="1"/>
          </p:cNvSpPr>
          <p:nvPr>
            <p:ph type="sldImg"/>
          </p:nvPr>
        </p:nvSpPr>
        <p:spPr>
          <a:xfrm>
            <a:off x="1181100" y="696913"/>
            <a:ext cx="4389120" cy="3291840"/>
          </a:xfrm>
          <a:solidFill>
            <a:srgbClr val="FFFFFF"/>
          </a:solidFill>
          <a:ln/>
        </p:spPr>
      </p:sp>
      <p:sp>
        <p:nvSpPr>
          <p:cNvPr id="30722" name="Rectangle 2"/>
          <p:cNvSpPr>
            <a:spLocks noGrp="1" noChangeArrowheads="1"/>
          </p:cNvSpPr>
          <p:nvPr>
            <p:ph type="body" idx="1"/>
          </p:nvPr>
        </p:nvSpPr>
        <p:spPr>
          <a:xfrm>
            <a:off x="701361" y="4343400"/>
            <a:ext cx="5607680" cy="4183220"/>
          </a:xfrm>
          <a:noFill/>
        </p:spPr>
        <p:txBody>
          <a:bodyPr/>
          <a:lstStyle/>
          <a:p>
            <a:pPr>
              <a:spcBef>
                <a:spcPts val="0"/>
              </a:spcBef>
              <a:spcAft>
                <a:spcPts val="300"/>
              </a:spcAft>
            </a:pPr>
            <a:r>
              <a:rPr lang="en-US" b="1" dirty="0" smtClean="0"/>
              <a:t>Description of the Slide</a:t>
            </a:r>
          </a:p>
          <a:p>
            <a:pPr>
              <a:spcBef>
                <a:spcPts val="0"/>
              </a:spcBef>
              <a:spcAft>
                <a:spcPts val="600"/>
              </a:spcAft>
            </a:pPr>
            <a:r>
              <a:rPr lang="en-US" sz="1200" kern="1200" dirty="0" smtClean="0">
                <a:solidFill>
                  <a:schemeClr val="tx1"/>
                </a:solidFill>
                <a:ea typeface="+mn-ea"/>
                <a:cs typeface="+mn-cs"/>
              </a:rPr>
              <a:t>Major sporting events, festivals, concerts, street fairs, and the like can be great for the regional economy; but they can also back up ramps and intersection, block lanes, and cause significant congestion. The concept of managing event traffic to minimize delay and disruption is a time-tested powerful tool that can also bring a lot of good publicity and visibility to the transportation agency. </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sz="1200" kern="1200" dirty="0" smtClean="0">
                <a:solidFill>
                  <a:schemeClr val="tx1"/>
                </a:solidFill>
                <a:ea typeface="+mn-ea"/>
                <a:cs typeface="+mn-cs"/>
              </a:rPr>
              <a:t>This is an area in which collaboration with other transportation agencies, and often including enforcement agencies and homeland security, is especially critical and the collaboration payoffs are high.</a:t>
            </a:r>
          </a:p>
          <a:p>
            <a:pPr marL="182880" indent="-182880">
              <a:spcBef>
                <a:spcPts val="0"/>
              </a:spcBef>
              <a:spcAft>
                <a:spcPts val="300"/>
              </a:spcAft>
              <a:buFont typeface="Arial" pitchFamily="34" charset="0"/>
              <a:buChar char="•"/>
            </a:pPr>
            <a:r>
              <a:rPr lang="en-US" sz="1200" kern="1200" dirty="0" smtClean="0">
                <a:solidFill>
                  <a:schemeClr val="tx1"/>
                </a:solidFill>
                <a:ea typeface="+mn-ea"/>
                <a:cs typeface="+mn-cs"/>
              </a:rPr>
              <a:t>Preplanning and “day of” execution for events makes for good operations, followed by post event debriefs and lessons learned.</a:t>
            </a:r>
          </a:p>
          <a:p>
            <a:pPr marL="182880" indent="-182880">
              <a:spcBef>
                <a:spcPts val="0"/>
              </a:spcBef>
              <a:spcAft>
                <a:spcPts val="600"/>
              </a:spcAft>
              <a:buFont typeface="Arial" pitchFamily="34" charset="0"/>
              <a:buChar char="•"/>
            </a:pPr>
            <a:r>
              <a:rPr lang="en-US" sz="1200" kern="1200" dirty="0" smtClean="0">
                <a:solidFill>
                  <a:schemeClr val="tx1"/>
                </a:solidFill>
                <a:ea typeface="+mn-ea"/>
                <a:cs typeface="+mn-cs"/>
              </a:rPr>
              <a:t>Effective event management – such as the benefits achieved in Phoenix – can involve the combined use of multiple operational strategies and technologies, including incident management; traveler information using radio, dynamic message signs, and mobile applications; lane control; and ramp management techniques.</a:t>
            </a:r>
          </a:p>
          <a:p>
            <a:pPr>
              <a:spcBef>
                <a:spcPts val="0"/>
              </a:spcBef>
              <a:spcAft>
                <a:spcPts val="300"/>
              </a:spcAft>
            </a:pPr>
            <a:r>
              <a:rPr lang="en-US" sz="1200" b="1" kern="1200" baseline="0" dirty="0" smtClean="0">
                <a:solidFill>
                  <a:schemeClr val="tx1"/>
                </a:solidFill>
                <a:ea typeface="+mn-ea"/>
                <a:cs typeface="+mn-cs"/>
              </a:rPr>
              <a:t>Other - </a:t>
            </a:r>
            <a:r>
              <a:rPr lang="en-US" sz="1200" kern="1200" baseline="0" dirty="0" smtClean="0">
                <a:solidFill>
                  <a:schemeClr val="tx1"/>
                </a:solidFill>
                <a:ea typeface="+mn-ea"/>
                <a:cs typeface="+mn-cs"/>
              </a:rPr>
              <a:t>Perhaps provide a local / near-by example of the benefits. Information in this regard is available at http://www.itsbenefits.its.dot.gov/  </a:t>
            </a:r>
          </a:p>
          <a:p>
            <a:endParaRPr lang="en-US" dirty="0" smtClean="0"/>
          </a:p>
          <a:p>
            <a:endParaRPr lang="en-US" dirty="0" smtClean="0"/>
          </a:p>
          <a:p>
            <a:endParaRPr lang="en-US" dirty="0" smtClean="0"/>
          </a:p>
          <a:p>
            <a:endParaRPr lang="en-US" dirty="0" smtClean="0"/>
          </a:p>
          <a:p>
            <a:pPr eaLnBrk="1" hangingPunct="1"/>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17: Planned Special Event Management</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17</a:t>
            </a:fld>
            <a:endParaRPr lang="en-US" dirty="0"/>
          </a:p>
        </p:txBody>
      </p:sp>
    </p:spTree>
    <p:extLst>
      <p:ext uri="{BB962C8B-B14F-4D97-AF65-F5344CB8AC3E}">
        <p14:creationId xmlns:p14="http://schemas.microsoft.com/office/powerpoint/2010/main" val="674279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marL="0" marR="0" indent="0" algn="l" defTabSz="914400" rtl="0" eaLnBrk="0" fontAlgn="base" latinLnBrk="0" hangingPunct="0">
              <a:lnSpc>
                <a:spcPct val="110000"/>
              </a:lnSpc>
              <a:spcBef>
                <a:spcPts val="0"/>
              </a:spcBef>
              <a:spcAft>
                <a:spcPts val="300"/>
              </a:spcAft>
              <a:buClrTx/>
              <a:buSzTx/>
              <a:buFontTx/>
              <a:buNone/>
              <a:tabLst/>
              <a:defRPr/>
            </a:pPr>
            <a:r>
              <a:rPr lang="en-US" b="1" dirty="0" smtClean="0"/>
              <a:t>Description of the Slide</a:t>
            </a:r>
          </a:p>
          <a:p>
            <a:pPr marL="0" marR="0" indent="0" algn="l" defTabSz="914400" rtl="0" eaLnBrk="0" fontAlgn="base" latinLnBrk="0" hangingPunct="0">
              <a:lnSpc>
                <a:spcPct val="110000"/>
              </a:lnSpc>
              <a:spcBef>
                <a:spcPts val="0"/>
              </a:spcBef>
              <a:spcAft>
                <a:spcPts val="300"/>
              </a:spcAft>
              <a:buClrTx/>
              <a:buSzTx/>
              <a:buFontTx/>
              <a:buNone/>
              <a:tabLst/>
              <a:defRPr/>
            </a:pPr>
            <a:r>
              <a:rPr lang="en-US" sz="1200" kern="1200" dirty="0" smtClean="0">
                <a:solidFill>
                  <a:schemeClr val="tx1"/>
                </a:solidFill>
                <a:latin typeface="+mn-lt"/>
                <a:ea typeface="+mn-ea"/>
                <a:cs typeface="+mn-cs"/>
              </a:rPr>
              <a:t>Good operations mean providing the best functioning transportation network even under adverse weather conditions –scenarios that often threaten or haunt the public perception of a DOT’s performance. </a:t>
            </a:r>
          </a:p>
          <a:p>
            <a:pPr>
              <a:lnSpc>
                <a:spcPct val="110000"/>
              </a:lnSpc>
              <a:spcBef>
                <a:spcPts val="0"/>
              </a:spcBef>
              <a:spcAft>
                <a:spcPts val="300"/>
              </a:spcAft>
            </a:pPr>
            <a:r>
              <a:rPr lang="en-US" b="1" dirty="0" smtClean="0"/>
              <a:t>Key Points</a:t>
            </a:r>
          </a:p>
          <a:p>
            <a:pPr marL="182880" indent="-182880">
              <a:lnSpc>
                <a:spcPct val="110000"/>
              </a:lnSpc>
              <a:spcBef>
                <a:spcPts val="0"/>
              </a:spcBef>
              <a:spcAft>
                <a:spcPts val="300"/>
              </a:spcAft>
              <a:buFont typeface="Arial" pitchFamily="34" charset="0"/>
              <a:buChar char="•"/>
            </a:pPr>
            <a:r>
              <a:rPr lang="en-US" sz="1200" kern="1200" dirty="0" smtClean="0">
                <a:solidFill>
                  <a:schemeClr val="tx1"/>
                </a:solidFill>
                <a:latin typeface="+mn-lt"/>
                <a:ea typeface="+mn-ea"/>
                <a:cs typeface="+mn-cs"/>
              </a:rPr>
              <a:t>This a clear example of rural areas depending on operations just as much as do congested urban areas.</a:t>
            </a:r>
          </a:p>
          <a:p>
            <a:pPr marL="182880" indent="-182880">
              <a:lnSpc>
                <a:spcPct val="110000"/>
              </a:lnSpc>
              <a:spcBef>
                <a:spcPts val="0"/>
              </a:spcBef>
              <a:spcAft>
                <a:spcPts val="300"/>
              </a:spcAft>
              <a:buFont typeface="Arial" pitchFamily="34" charset="0"/>
              <a:buChar char="•"/>
              <a:defRPr/>
            </a:pPr>
            <a:r>
              <a:rPr lang="en-US" sz="1200" kern="1200" dirty="0" smtClean="0">
                <a:solidFill>
                  <a:schemeClr val="tx1"/>
                </a:solidFill>
                <a:latin typeface="+mn-lt"/>
                <a:ea typeface="+mn-ea"/>
                <a:cs typeface="+mn-cs"/>
              </a:rPr>
              <a:t>Road weather information systems have proven themselves to be very effective in reducing </a:t>
            </a:r>
            <a:r>
              <a:rPr lang="en-US" dirty="0" smtClean="0"/>
              <a:t> the variability in speeds  and crashes </a:t>
            </a:r>
            <a:r>
              <a:rPr lang="en-US" sz="1200" kern="1200" dirty="0" smtClean="0">
                <a:solidFill>
                  <a:schemeClr val="tx1"/>
                </a:solidFill>
                <a:latin typeface="+mn-lt"/>
                <a:ea typeface="+mn-ea"/>
                <a:cs typeface="+mn-cs"/>
              </a:rPr>
              <a:t>during adverse weather conditions, be they low visibility, wet or icy pavement, or strong winds. </a:t>
            </a:r>
          </a:p>
          <a:p>
            <a:pPr marL="182880" indent="-182880">
              <a:lnSpc>
                <a:spcPct val="110000"/>
              </a:lnSpc>
              <a:spcBef>
                <a:spcPts val="0"/>
              </a:spcBef>
              <a:spcAft>
                <a:spcPts val="0"/>
              </a:spcAft>
              <a:buFont typeface="Arial" pitchFamily="34" charset="0"/>
              <a:buChar char="•"/>
            </a:pPr>
            <a:r>
              <a:rPr lang="en-US" sz="1200" kern="1200" dirty="0" smtClean="0">
                <a:solidFill>
                  <a:schemeClr val="tx1"/>
                </a:solidFill>
                <a:latin typeface="+mn-lt"/>
                <a:ea typeface="+mn-ea"/>
                <a:cs typeface="+mn-cs"/>
              </a:rPr>
              <a:t>Road weather information systems (RWIS) include three major activities:</a:t>
            </a:r>
          </a:p>
          <a:p>
            <a:pPr marL="640080" lvl="1" indent="-182880">
              <a:lnSpc>
                <a:spcPct val="110000"/>
              </a:lnSpc>
              <a:spcBef>
                <a:spcPts val="0"/>
              </a:spcBef>
              <a:spcAft>
                <a:spcPts val="0"/>
              </a:spcAft>
              <a:buFont typeface="Courier New" pitchFamily="49" charset="0"/>
              <a:buChar char="o"/>
            </a:pPr>
            <a:r>
              <a:rPr lang="en-US" sz="1200" kern="1200" dirty="0" smtClean="0">
                <a:solidFill>
                  <a:schemeClr val="tx1"/>
                </a:solidFill>
                <a:latin typeface="+mn-lt"/>
                <a:ea typeface="+mn-ea"/>
                <a:cs typeface="+mn-cs"/>
              </a:rPr>
              <a:t>Collecting</a:t>
            </a:r>
            <a:r>
              <a:rPr lang="en-US" sz="1200" kern="1200" baseline="0" dirty="0" smtClean="0">
                <a:solidFill>
                  <a:schemeClr val="tx1"/>
                </a:solidFill>
                <a:latin typeface="+mn-lt"/>
                <a:ea typeface="+mn-ea"/>
                <a:cs typeface="+mn-cs"/>
              </a:rPr>
              <a:t>  real-time data on roadway and atmospheric conditions</a:t>
            </a:r>
          </a:p>
          <a:p>
            <a:pPr marL="640080" lvl="1" indent="-182880">
              <a:lnSpc>
                <a:spcPct val="110000"/>
              </a:lnSpc>
              <a:spcBef>
                <a:spcPts val="0"/>
              </a:spcBef>
              <a:spcAft>
                <a:spcPts val="0"/>
              </a:spcAft>
              <a:buFont typeface="Courier New" pitchFamily="49" charset="0"/>
              <a:buChar char="o"/>
            </a:pPr>
            <a:r>
              <a:rPr lang="en-US" sz="1200" kern="1200" baseline="0" dirty="0" smtClean="0">
                <a:solidFill>
                  <a:schemeClr val="tx1"/>
                </a:solidFill>
                <a:latin typeface="+mn-lt"/>
                <a:ea typeface="+mn-ea"/>
                <a:cs typeface="+mn-cs"/>
              </a:rPr>
              <a:t>Assimilating this information with other data sources (such as weather forecasts) to determine the appropriate operational plan</a:t>
            </a:r>
          </a:p>
          <a:p>
            <a:pPr marL="640080" lvl="1" indent="-182880">
              <a:lnSpc>
                <a:spcPct val="110000"/>
              </a:lnSpc>
              <a:spcBef>
                <a:spcPts val="0"/>
              </a:spcBef>
              <a:spcAft>
                <a:spcPts val="0"/>
              </a:spcAft>
              <a:buFont typeface="Courier New" pitchFamily="49" charset="0"/>
              <a:buChar char="o"/>
            </a:pPr>
            <a:r>
              <a:rPr lang="en-US" sz="1200" kern="1200" baseline="0" dirty="0" smtClean="0">
                <a:solidFill>
                  <a:schemeClr val="tx1"/>
                </a:solidFill>
                <a:latin typeface="+mn-lt"/>
                <a:ea typeface="+mn-ea"/>
                <a:cs typeface="+mn-cs"/>
              </a:rPr>
              <a:t>Implementing the plan through information dissemination</a:t>
            </a:r>
          </a:p>
          <a:p>
            <a:pPr marL="640080" lvl="1" indent="-182880">
              <a:lnSpc>
                <a:spcPct val="110000"/>
              </a:lnSpc>
              <a:spcBef>
                <a:spcPts val="0"/>
              </a:spcBef>
              <a:spcAft>
                <a:spcPts val="600"/>
              </a:spcAft>
              <a:buFont typeface="Courier New" pitchFamily="49" charset="0"/>
              <a:buChar char="o"/>
            </a:pPr>
            <a:r>
              <a:rPr lang="en-US" sz="1200" kern="1200" baseline="0" dirty="0" smtClean="0">
                <a:solidFill>
                  <a:schemeClr val="tx1"/>
                </a:solidFill>
                <a:latin typeface="+mn-lt"/>
                <a:ea typeface="+mn-ea"/>
                <a:cs typeface="+mn-cs"/>
              </a:rPr>
              <a:t>Much, if not all of this process, can be automated</a:t>
            </a:r>
            <a:endParaRPr lang="en-US" sz="1200" kern="1200" dirty="0" smtClean="0">
              <a:solidFill>
                <a:schemeClr val="tx1"/>
              </a:solidFill>
              <a:latin typeface="+mn-lt"/>
              <a:ea typeface="+mn-ea"/>
              <a:cs typeface="+mn-cs"/>
            </a:endParaRPr>
          </a:p>
          <a:p>
            <a:pPr>
              <a:lnSpc>
                <a:spcPct val="110000"/>
              </a:lnSpc>
              <a:spcBef>
                <a:spcPts val="0"/>
              </a:spcBef>
              <a:spcAft>
                <a:spcPts val="300"/>
              </a:spcAft>
            </a:pPr>
            <a:r>
              <a:rPr lang="en-US" sz="1200" b="1" kern="1200" baseline="0" dirty="0" smtClean="0">
                <a:solidFill>
                  <a:schemeClr val="tx1"/>
                </a:solidFill>
                <a:latin typeface="+mn-lt"/>
                <a:ea typeface="+mn-ea"/>
                <a:cs typeface="+mn-cs"/>
              </a:rPr>
              <a:t>Other - </a:t>
            </a:r>
            <a:r>
              <a:rPr lang="en-US" sz="1200" kern="1200" baseline="0" dirty="0" smtClean="0">
                <a:solidFill>
                  <a:schemeClr val="tx1"/>
                </a:solidFill>
                <a:latin typeface="+mn-lt"/>
                <a:ea typeface="+mn-ea"/>
                <a:cs typeface="+mn-cs"/>
              </a:rPr>
              <a:t>Perhaps provide a local / near-by example of the benefits. Information in this regard is available at http://www.itsbenefits.its.dot.gov/ .  </a:t>
            </a:r>
            <a:r>
              <a:rPr lang="en-US" dirty="0" smtClean="0"/>
              <a:t>Another</a:t>
            </a:r>
            <a:r>
              <a:rPr lang="en-US" baseline="0" dirty="0" smtClean="0"/>
              <a:t> source of information is </a:t>
            </a:r>
            <a:r>
              <a:rPr lang="en-US" dirty="0" smtClean="0">
                <a:hlinkClick r:id="rId3"/>
              </a:rPr>
              <a:t>http://ops.fhwa.dot.gov/weather/faq.htm</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18</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18: Road Weather Management</a:t>
            </a:r>
            <a:endParaRPr lang="en-US" sz="1400" dirty="0"/>
          </a:p>
        </p:txBody>
      </p:sp>
    </p:spTree>
    <p:extLst>
      <p:ext uri="{BB962C8B-B14F-4D97-AF65-F5344CB8AC3E}">
        <p14:creationId xmlns:p14="http://schemas.microsoft.com/office/powerpoint/2010/main" val="3544983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28674" name="Rectangle 2"/>
          <p:cNvSpPr>
            <a:spLocks noGrp="1" noChangeArrowheads="1"/>
          </p:cNvSpPr>
          <p:nvPr>
            <p:ph type="body" idx="1"/>
          </p:nvPr>
        </p:nvSpPr>
        <p:spPr>
          <a:xfrm>
            <a:off x="457200" y="4114800"/>
            <a:ext cx="6095999" cy="4727490"/>
          </a:xfrm>
          <a:noFill/>
        </p:spPr>
        <p:txBody>
          <a:bodyPr/>
          <a:lstStyle/>
          <a:p>
            <a:pPr>
              <a:spcBef>
                <a:spcPts val="0"/>
              </a:spcBef>
              <a:spcAft>
                <a:spcPts val="300"/>
              </a:spcAft>
            </a:pPr>
            <a:r>
              <a:rPr lang="en-US" b="1" dirty="0" smtClean="0"/>
              <a:t>Description of the Slide</a:t>
            </a:r>
            <a:endParaRPr lang="en-US" dirty="0" smtClean="0"/>
          </a:p>
          <a:p>
            <a:pPr>
              <a:spcBef>
                <a:spcPts val="0"/>
              </a:spcBef>
              <a:spcAft>
                <a:spcPts val="300"/>
              </a:spcAft>
            </a:pPr>
            <a:r>
              <a:rPr lang="en-US" dirty="0" smtClean="0"/>
              <a:t>Some</a:t>
            </a:r>
            <a:r>
              <a:rPr lang="en-US" baseline="0" dirty="0" smtClean="0"/>
              <a:t> weather events are extreme with regional and statewide impacts, such as hurricanes, major snow events and blizzards, and flooding. Unfortunately, we also live at a time when major emergencies are often man-made, such as security threats. Operations has a role to play in the management of such emergencies.</a:t>
            </a:r>
          </a:p>
          <a:p>
            <a:pPr>
              <a:spcBef>
                <a:spcPts val="0"/>
              </a:spcBef>
              <a:spcAft>
                <a:spcPts val="600"/>
              </a:spcAft>
            </a:pPr>
            <a:r>
              <a:rPr lang="en-US" dirty="0" smtClean="0"/>
              <a:t>While large-scale and catastrophic incidents are rare, it is clear that even seemingly small improvements in efficiency or effectiveness that are mastered in traditional incidents can translate into dramatic life-saving strategies when implemented in catastrophic events. </a:t>
            </a:r>
          </a:p>
          <a:p>
            <a:pPr>
              <a:spcBef>
                <a:spcPts val="0"/>
              </a:spcBef>
              <a:spcAft>
                <a:spcPts val="300"/>
              </a:spcAft>
            </a:pPr>
            <a:r>
              <a:rPr lang="en-US" b="1" dirty="0" smtClean="0"/>
              <a:t>Key Points</a:t>
            </a:r>
            <a:endParaRPr lang="en-US" b="0" dirty="0" smtClean="0"/>
          </a:p>
          <a:p>
            <a:pPr marL="182880" indent="-182880">
              <a:spcBef>
                <a:spcPts val="0"/>
              </a:spcBef>
              <a:spcAft>
                <a:spcPts val="300"/>
              </a:spcAft>
              <a:buFont typeface="Arial" pitchFamily="34" charset="0"/>
              <a:buChar char="•"/>
            </a:pPr>
            <a:r>
              <a:rPr lang="en-US" b="0" dirty="0" smtClean="0"/>
              <a:t>Such</a:t>
            </a:r>
            <a:r>
              <a:rPr lang="en-US" b="0" baseline="0" dirty="0" smtClean="0"/>
              <a:t> emergencies have wide area impacts, and so the associated collaboration and coordination needs to be regional, state-wide, and often multi-state, involving numerous transportation and transit agencies along with enforcement entities, fire and rescue, FEMA, and homeland security, just to name a few.</a:t>
            </a:r>
          </a:p>
          <a:p>
            <a:pPr marL="182880" indent="-182880">
              <a:spcBef>
                <a:spcPts val="0"/>
              </a:spcBef>
              <a:spcAft>
                <a:spcPts val="300"/>
              </a:spcAft>
              <a:buFont typeface="Arial" pitchFamily="34" charset="0"/>
              <a:buChar char="•"/>
            </a:pPr>
            <a:r>
              <a:rPr lang="en-US" b="0" dirty="0" smtClean="0"/>
              <a:t> The time to plan for any specific emergency, location, and duration is very</a:t>
            </a:r>
            <a:r>
              <a:rPr lang="en-US" b="0" baseline="0" dirty="0" smtClean="0"/>
              <a:t> limited or non-existent. It is therefore necessary to plan for several potential emergency scenarios in advance.</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dirty="0" smtClean="0"/>
              <a:t>Whether or not segments</a:t>
            </a:r>
            <a:r>
              <a:rPr lang="en-US" baseline="0" dirty="0" smtClean="0"/>
              <a:t> of </a:t>
            </a:r>
            <a:r>
              <a:rPr lang="en-US" dirty="0" smtClean="0"/>
              <a:t>transportation infrastructure are directly affected, their</a:t>
            </a:r>
            <a:r>
              <a:rPr lang="en-US" baseline="0" dirty="0" smtClean="0"/>
              <a:t> use may still be </a:t>
            </a:r>
            <a:r>
              <a:rPr lang="en-US" dirty="0" smtClean="0"/>
              <a:t>vital.</a:t>
            </a:r>
          </a:p>
          <a:p>
            <a:pPr marL="182880" indent="-182880">
              <a:spcBef>
                <a:spcPts val="0"/>
              </a:spcBef>
              <a:spcAft>
                <a:spcPts val="300"/>
              </a:spcAft>
              <a:buFont typeface="Arial" pitchFamily="34" charset="0"/>
              <a:buChar char="•"/>
            </a:pPr>
            <a:r>
              <a:rPr lang="en-US" b="0" baseline="0" dirty="0" smtClean="0"/>
              <a:t>The emergency scenarios need to address operations prior to the event (e.g., evacuations in the event of a hurricane), during the event (e.g., quick access to the impacted area by first responders and other emergency service providers), and following the event (e.g., diversions to avoid damaged or unusable segments of the transportation network, evacuated individuals getting back to their homes and work to resume some semblance of normality as quickly as possible. </a:t>
            </a:r>
          </a:p>
          <a:p>
            <a:pPr marL="182880" indent="-182880">
              <a:buFont typeface="Arial" pitchFamily="34" charset="0"/>
              <a:buChar char="•"/>
            </a:pPr>
            <a:endParaRPr lang="en-US" dirty="0" smtClean="0">
              <a:latin typeface="Helvetica" charset="0"/>
              <a:sym typeface="Helvetica" charset="0"/>
            </a:endParaRPr>
          </a:p>
          <a:p>
            <a:pPr eaLnBrk="1" hangingPunct="1"/>
            <a:endParaRPr lang="en-US" dirty="0" smtClean="0">
              <a:latin typeface="Helvetica" charset="0"/>
              <a:sym typeface="Helvetica" charset="0"/>
            </a:endParaRPr>
          </a:p>
          <a:p>
            <a:pPr eaLnBrk="1" hangingPunct="1"/>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19: Emergency Management</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19</a:t>
            </a:fld>
            <a:endParaRPr lang="en-US" dirty="0"/>
          </a:p>
        </p:txBody>
      </p:sp>
    </p:spTree>
    <p:extLst>
      <p:ext uri="{BB962C8B-B14F-4D97-AF65-F5344CB8AC3E}">
        <p14:creationId xmlns:p14="http://schemas.microsoft.com/office/powerpoint/2010/main" val="3756011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680" y="696913"/>
            <a:ext cx="4267200" cy="3200400"/>
          </a:xfrm>
        </p:spPr>
      </p:sp>
      <p:sp>
        <p:nvSpPr>
          <p:cNvPr id="3" name="Notes Placeholder 2"/>
          <p:cNvSpPr>
            <a:spLocks noGrp="1"/>
          </p:cNvSpPr>
          <p:nvPr>
            <p:ph type="body" idx="1"/>
          </p:nvPr>
        </p:nvSpPr>
        <p:spPr>
          <a:xfrm>
            <a:off x="457200" y="4191000"/>
            <a:ext cx="6172199" cy="4183220"/>
          </a:xfrm>
        </p:spPr>
        <p:txBody>
          <a:bodyPr>
            <a:noAutofit/>
          </a:bodyPr>
          <a:lstStyle/>
          <a:p>
            <a:pPr>
              <a:spcBef>
                <a:spcPts val="0"/>
              </a:spcBef>
              <a:spcAft>
                <a:spcPts val="300"/>
              </a:spcAft>
            </a:pPr>
            <a:r>
              <a:rPr lang="en-US" b="1" dirty="0" smtClean="0"/>
              <a:t>Description of the Slide  </a:t>
            </a:r>
            <a:endParaRPr lang="en-US" b="0" dirty="0" smtClean="0"/>
          </a:p>
          <a:p>
            <a:pPr>
              <a:spcBef>
                <a:spcPts val="0"/>
              </a:spcBef>
              <a:spcAft>
                <a:spcPts val="600"/>
              </a:spcAft>
            </a:pPr>
            <a:r>
              <a:rPr lang="en-US" b="0" dirty="0" smtClean="0"/>
              <a:t>Our</a:t>
            </a:r>
            <a:r>
              <a:rPr lang="en-US" b="0" baseline="0" dirty="0" smtClean="0"/>
              <a:t> presentation and discussions today will focus on three key areas as shown here. </a:t>
            </a:r>
            <a:endParaRPr lang="en-US" b="0" dirty="0" smtClean="0"/>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The role of the a DOT has evolved over the past 75 years in response to the changing needs of customers. From an initial mandate that centered around building and preserving the transportation infrastructure, the transportation environment has changed such that a DOT’s responsibilities have expanded To also include actively managing and operating the network as effectively as possible so as to meet customers’ demands for safety, mobility, and reliability; and to do so in the most cost-effective manner.</a:t>
            </a:r>
          </a:p>
          <a:p>
            <a:pPr marL="182880" indent="-182880">
              <a:spcBef>
                <a:spcPts val="0"/>
              </a:spcBef>
              <a:spcAft>
                <a:spcPts val="300"/>
              </a:spcAft>
              <a:buFont typeface="Arial" pitchFamily="34" charset="0"/>
              <a:buChar char="•"/>
            </a:pPr>
            <a:r>
              <a:rPr lang="en-US" sz="1200" b="0" kern="1200" baseline="0" dirty="0" smtClean="0">
                <a:solidFill>
                  <a:schemeClr val="tx1"/>
                </a:solidFill>
                <a:latin typeface="+mn-lt"/>
                <a:ea typeface="+mn-ea"/>
                <a:cs typeface="+mn-cs"/>
              </a:rPr>
              <a:t>Operations and the supporting technologies are valuable tools for meeting these challenges and optimizing the transportation system.</a:t>
            </a:r>
          </a:p>
          <a:p>
            <a:pPr marL="182880" indent="-182880">
              <a:spcBef>
                <a:spcPts val="0"/>
              </a:spcBef>
              <a:spcAft>
                <a:spcPts val="300"/>
              </a:spcAft>
              <a:buFont typeface="Arial" pitchFamily="34" charset="0"/>
              <a:buChar char="•"/>
            </a:pPr>
            <a:r>
              <a:rPr lang="en-US" b="0" baseline="0" dirty="0" smtClean="0"/>
              <a:t>Operations cannot succeed in a vacuum – it must be understood and become a core function throughout the agency; in other words, operations must be mainstreamed into the entire DOT programming and planning processes.</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 Purpose of This Meeting: Share Thoughts &amp; Discuss</a:t>
            </a:r>
            <a:endParaRPr lang="en-US" sz="1400" dirty="0"/>
          </a:p>
        </p:txBody>
      </p:sp>
    </p:spTree>
    <p:extLst>
      <p:ext uri="{BB962C8B-B14F-4D97-AF65-F5344CB8AC3E}">
        <p14:creationId xmlns:p14="http://schemas.microsoft.com/office/powerpoint/2010/main" val="3122512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4" name="Rectangle 2"/>
          <p:cNvSpPr>
            <a:spLocks noGrp="1" noChangeArrowheads="1"/>
          </p:cNvSpPr>
          <p:nvPr>
            <p:ph type="body" idx="1"/>
          </p:nvPr>
        </p:nvSpPr>
        <p:spPr>
          <a:xfrm>
            <a:off x="381000" y="4114800"/>
            <a:ext cx="6172199" cy="4727490"/>
          </a:xfrm>
          <a:noFill/>
        </p:spPr>
        <p:txBody>
          <a:bodyPr/>
          <a:lstStyle/>
          <a:p>
            <a:pPr>
              <a:spcBef>
                <a:spcPts val="0"/>
              </a:spcBef>
              <a:spcAft>
                <a:spcPts val="300"/>
              </a:spcAft>
            </a:pPr>
            <a:r>
              <a:rPr lang="en-US" b="1" dirty="0" smtClean="0"/>
              <a:t>Description of the Slide</a:t>
            </a:r>
          </a:p>
          <a:p>
            <a:pPr>
              <a:spcBef>
                <a:spcPts val="0"/>
              </a:spcBef>
              <a:spcAft>
                <a:spcPts val="600"/>
              </a:spcAft>
            </a:pPr>
            <a:r>
              <a:rPr lang="en-US" dirty="0" smtClean="0"/>
              <a:t>Poor traffic signal timing contributes to traffic congestion and delay. Conventional signal systems use pre–programmed, daily signal timing schedules. Adaptive signal control technology adjusts the timing of red, yellow and green lights  in real time to accommodate changing traffic patterns and ease traffic congestion. </a:t>
            </a:r>
          </a:p>
          <a:p>
            <a:pPr>
              <a:spcBef>
                <a:spcPts val="0"/>
              </a:spcBef>
              <a:spcAft>
                <a:spcPts val="300"/>
              </a:spcAft>
            </a:pPr>
            <a:r>
              <a:rPr lang="en-US" sz="1200" b="1" kern="1200" baseline="0" dirty="0" smtClean="0">
                <a:solidFill>
                  <a:schemeClr val="tx1"/>
                </a:solidFill>
                <a:latin typeface="+mn-lt"/>
                <a:ea typeface="+mn-ea"/>
                <a:cs typeface="+mn-cs"/>
              </a:rPr>
              <a:t>Key Points</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Customers understand that it can be done. They are happy when they see it and grumpy when they don’t.</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The improved arterial operations and benefit–cost returns in this area are very favorable. But well-synchronized signals need close attention and the ability to make dynamic adjustments. </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Synchronization across jurisdiction boundaries can also be very important, but this requires collaboration to achieve integration across different hardware and software platforms.</a:t>
            </a:r>
          </a:p>
          <a:p>
            <a:pPr marL="182880" indent="-182880">
              <a:spcBef>
                <a:spcPts val="0"/>
              </a:spcBef>
              <a:spcAft>
                <a:spcPts val="600"/>
              </a:spcAft>
              <a:buFont typeface="Arial" pitchFamily="34" charset="0"/>
              <a:buChar char="•"/>
            </a:pPr>
            <a:r>
              <a:rPr lang="en-US" dirty="0" smtClean="0"/>
              <a:t>While study after study has shown significant benefits from improved synchronization of traffic signals, there is industry-wide information indicating that we are not doing as well as we should, as demonstrated by the last National Traffic Signal Report Card (2012), which reported an overall grade of D+. This report card should</a:t>
            </a:r>
            <a:r>
              <a:rPr lang="en-US" sz="1200" kern="1200" baseline="0" dirty="0" smtClean="0">
                <a:solidFill>
                  <a:schemeClr val="tx1"/>
                </a:solidFill>
                <a:latin typeface="+mn-lt"/>
                <a:ea typeface="+mn-ea"/>
                <a:cs typeface="+mn-cs"/>
              </a:rPr>
              <a:t> give us pause. The industry is </a:t>
            </a:r>
            <a:r>
              <a:rPr lang="en-US" sz="1200" i="1" kern="1200" baseline="0" dirty="0" smtClean="0">
                <a:solidFill>
                  <a:schemeClr val="tx1"/>
                </a:solidFill>
                <a:latin typeface="+mn-lt"/>
                <a:ea typeface="+mn-ea"/>
                <a:cs typeface="+mn-cs"/>
              </a:rPr>
              <a:t>not delivering at the level it </a:t>
            </a:r>
            <a:r>
              <a:rPr lang="en-US" sz="1200" kern="1200" baseline="0" dirty="0" smtClean="0">
                <a:solidFill>
                  <a:schemeClr val="tx1"/>
                </a:solidFill>
                <a:latin typeface="+mn-lt"/>
                <a:ea typeface="+mn-ea"/>
                <a:cs typeface="+mn-cs"/>
              </a:rPr>
              <a:t>should be.</a:t>
            </a:r>
            <a:endParaRPr lang="en-US" b="1" dirty="0" smtClean="0"/>
          </a:p>
          <a:p>
            <a:pPr>
              <a:spcBef>
                <a:spcPts val="0"/>
              </a:spcBef>
              <a:spcAft>
                <a:spcPts val="300"/>
              </a:spcAft>
            </a:pPr>
            <a:r>
              <a:rPr lang="en-US" sz="1200" b="1" kern="1200" baseline="0" dirty="0" smtClean="0">
                <a:solidFill>
                  <a:schemeClr val="tx1"/>
                </a:solidFill>
                <a:latin typeface="+mn-lt"/>
                <a:ea typeface="+mn-ea"/>
                <a:cs typeface="+mn-cs"/>
              </a:rPr>
              <a:t>Other - </a:t>
            </a:r>
            <a:r>
              <a:rPr lang="en-US" sz="1200" kern="1200" baseline="0" dirty="0" smtClean="0">
                <a:solidFill>
                  <a:schemeClr val="tx1"/>
                </a:solidFill>
                <a:latin typeface="+mn-lt"/>
                <a:ea typeface="+mn-ea"/>
                <a:cs typeface="+mn-cs"/>
              </a:rPr>
              <a:t>Perhaps provide a local / near-by example of the benefits. Information in this regard is available at http://www.itsbenefits.its.dot.gov/  </a:t>
            </a:r>
          </a:p>
          <a:p>
            <a:endParaRPr lang="en-US" b="1" dirty="0" smtClean="0"/>
          </a:p>
          <a:p>
            <a:pPr eaLnBrk="1" hangingPunct="1"/>
            <a:endParaRPr lang="en-US" dirty="0" smtClean="0">
              <a:latin typeface="Helvetica" charset="0"/>
              <a:sym typeface="Helvetica" charset="0"/>
            </a:endParaRPr>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20: Traffic Signal Synchronization</a:t>
            </a:r>
            <a:endParaRPr lang="en-US" sz="1400" dirty="0"/>
          </a:p>
        </p:txBody>
      </p:sp>
      <p:sp>
        <p:nvSpPr>
          <p:cNvPr id="6"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20</a:t>
            </a:fld>
            <a:endParaRPr lang="en-US" dirty="0"/>
          </a:p>
        </p:txBody>
      </p:sp>
    </p:spTree>
    <p:extLst>
      <p:ext uri="{BB962C8B-B14F-4D97-AF65-F5344CB8AC3E}">
        <p14:creationId xmlns:p14="http://schemas.microsoft.com/office/powerpoint/2010/main" val="38796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34818" name="Rectangle 2"/>
          <p:cNvSpPr>
            <a:spLocks noGrp="1" noChangeArrowheads="1"/>
          </p:cNvSpPr>
          <p:nvPr>
            <p:ph type="body" idx="1"/>
          </p:nvPr>
        </p:nvSpPr>
        <p:spPr>
          <a:xfrm>
            <a:off x="457200" y="4114800"/>
            <a:ext cx="6172199" cy="4727490"/>
          </a:xfrm>
          <a:noFill/>
        </p:spPr>
        <p:txBody>
          <a:bodyPr/>
          <a:lstStyle/>
          <a:p>
            <a:pPr>
              <a:spcBef>
                <a:spcPts val="0"/>
              </a:spcBef>
              <a:spcAft>
                <a:spcPts val="300"/>
              </a:spcAft>
            </a:pPr>
            <a:r>
              <a:rPr lang="en-US" sz="1200" b="1" kern="1200" dirty="0" smtClean="0">
                <a:solidFill>
                  <a:schemeClr val="tx1"/>
                </a:solidFill>
                <a:latin typeface="+mn-lt"/>
                <a:ea typeface="+mn-ea"/>
                <a:cs typeface="+mn-cs"/>
              </a:rPr>
              <a:t>Description of the Slide</a:t>
            </a:r>
            <a:endParaRPr lang="en-US" sz="1200" kern="1200" dirty="0" smtClean="0">
              <a:solidFill>
                <a:schemeClr val="tx1"/>
              </a:solidFill>
              <a:latin typeface="+mn-lt"/>
              <a:ea typeface="+mn-ea"/>
              <a:cs typeface="+mn-cs"/>
            </a:endParaRPr>
          </a:p>
          <a:p>
            <a:pPr>
              <a:spcBef>
                <a:spcPts val="0"/>
              </a:spcBef>
              <a:spcAft>
                <a:spcPts val="300"/>
              </a:spcAft>
            </a:pPr>
            <a:r>
              <a:rPr lang="en-US" sz="1200" kern="1200" dirty="0" smtClean="0">
                <a:solidFill>
                  <a:schemeClr val="tx1"/>
                </a:solidFill>
                <a:latin typeface="+mn-lt"/>
                <a:ea typeface="+mn-ea"/>
                <a:cs typeface="+mn-cs"/>
              </a:rPr>
              <a:t>Traveler information has been around for a very long time. Remember highway advisory radio and reflective flip-disc variable message signs? </a:t>
            </a:r>
          </a:p>
          <a:p>
            <a:pPr>
              <a:spcBef>
                <a:spcPts val="0"/>
              </a:spcBef>
              <a:spcAft>
                <a:spcPts val="600"/>
              </a:spcAft>
            </a:pPr>
            <a:r>
              <a:rPr lang="en-US" sz="1200" kern="1200" dirty="0" smtClean="0">
                <a:solidFill>
                  <a:schemeClr val="tx1"/>
                </a:solidFill>
                <a:latin typeface="+mn-lt"/>
                <a:ea typeface="+mn-ea"/>
                <a:cs typeface="+mn-cs"/>
              </a:rPr>
              <a:t>The field of traveler information has evolved as newer technologies have been developed, and is now rapidly expanding with the emergence of smart phone applications, private vendors, social media, and visualization tools.</a:t>
            </a:r>
          </a:p>
          <a:p>
            <a:pPr>
              <a:spcBef>
                <a:spcPts val="0"/>
              </a:spcBef>
              <a:spcAft>
                <a:spcPts val="300"/>
              </a:spcAft>
            </a:pPr>
            <a:r>
              <a:rPr lang="en-US" sz="1200" b="1" kern="1200" dirty="0" smtClean="0">
                <a:solidFill>
                  <a:schemeClr val="tx1"/>
                </a:solidFill>
                <a:latin typeface="+mn-lt"/>
                <a:ea typeface="+mn-ea"/>
                <a:cs typeface="+mn-cs"/>
              </a:rPr>
              <a:t>Key Points</a:t>
            </a:r>
            <a:endParaRPr lang="en-US" sz="1200" kern="1200" dirty="0" smtClean="0">
              <a:solidFill>
                <a:schemeClr val="tx1"/>
              </a:solidFill>
              <a:latin typeface="+mn-lt"/>
              <a:ea typeface="+mn-ea"/>
              <a:cs typeface="+mn-cs"/>
            </a:endParaRPr>
          </a:p>
          <a:p>
            <a:pPr marL="182880" lvl="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There has been a virtual explosion in customer interest, acceptance, and expectations in the area of traveler information. </a:t>
            </a:r>
          </a:p>
          <a:p>
            <a:pPr marL="182880" lvl="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Social media and applications for mobile devices are taking over the realm of traveler information like so many communication areas</a:t>
            </a:r>
          </a:p>
          <a:p>
            <a:pPr marL="182880" lvl="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DOTs have been partnering with radio and TV traffic reports for years. Now, private vendors are seizing the opportunity.</a:t>
            </a:r>
          </a:p>
          <a:p>
            <a:pPr marL="182880" lvl="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Traveler information provides numerous benefits, and is an essential component of many other operations strategies such as incident management, special event management, variable speed limits and queue warnings as part of active traffic management and integrated corridor management for diverting traffic between parallel networks within a corridor.</a:t>
            </a:r>
          </a:p>
          <a:p>
            <a:pPr marL="182880" lvl="0" indent="-182880">
              <a:spcBef>
                <a:spcPts val="0"/>
              </a:spcBef>
              <a:spcAft>
                <a:spcPts val="600"/>
              </a:spcAft>
              <a:buFont typeface="Arial" pitchFamily="34" charset="0"/>
              <a:buChar char="•"/>
            </a:pPr>
            <a:r>
              <a:rPr lang="en-US" sz="1200" kern="1200" dirty="0" smtClean="0">
                <a:solidFill>
                  <a:schemeClr val="tx1"/>
                </a:solidFill>
                <a:latin typeface="+mn-lt"/>
                <a:ea typeface="+mn-ea"/>
                <a:cs typeface="+mn-cs"/>
              </a:rPr>
              <a:t>Research has shown that travel information can influence not only the choice of routes but the choice of modes, which in some cases saves 20 minutes in travel time. </a:t>
            </a:r>
          </a:p>
          <a:p>
            <a:pPr lvl="0">
              <a:spcBef>
                <a:spcPts val="0"/>
              </a:spcBef>
              <a:spcAft>
                <a:spcPts val="300"/>
              </a:spcAft>
              <a:buFont typeface="Arial" pitchFamily="34" charset="0"/>
              <a:buNone/>
            </a:pPr>
            <a:r>
              <a:rPr lang="en-US" sz="1200" b="1" kern="1200" dirty="0" smtClean="0">
                <a:solidFill>
                  <a:schemeClr val="tx1"/>
                </a:solidFill>
                <a:latin typeface="+mn-lt"/>
                <a:ea typeface="+mn-ea"/>
                <a:cs typeface="+mn-cs"/>
              </a:rPr>
              <a:t>Other - </a:t>
            </a:r>
            <a:r>
              <a:rPr lang="en-US" sz="1200" kern="1200" baseline="0" dirty="0" smtClean="0">
                <a:solidFill>
                  <a:schemeClr val="tx1"/>
                </a:solidFill>
                <a:latin typeface="+mn-lt"/>
                <a:ea typeface="+mn-ea"/>
                <a:cs typeface="+mn-cs"/>
              </a:rPr>
              <a:t>Perhaps provide a local / near-by example of the traveler information approaches being used by the DOT. </a:t>
            </a:r>
            <a:endParaRPr lang="en-US" sz="1200" b="0" kern="1200" dirty="0" smtClean="0">
              <a:solidFill>
                <a:schemeClr val="tx1"/>
              </a:solidFill>
              <a:latin typeface="+mn-lt"/>
              <a:ea typeface="+mn-ea"/>
              <a:cs typeface="+mn-cs"/>
            </a:endParaRPr>
          </a:p>
          <a:p>
            <a:pPr>
              <a:spcBef>
                <a:spcPts val="0"/>
              </a:spcBef>
              <a:spcAft>
                <a:spcPts val="300"/>
              </a:spcAft>
            </a:pPr>
            <a:endParaRPr lang="en-US" dirty="0" smtClean="0"/>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21: Traveler Information</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21</a:t>
            </a:fld>
            <a:endParaRPr lang="en-US" dirty="0"/>
          </a:p>
        </p:txBody>
      </p:sp>
    </p:spTree>
    <p:extLst>
      <p:ext uri="{BB962C8B-B14F-4D97-AF65-F5344CB8AC3E}">
        <p14:creationId xmlns:p14="http://schemas.microsoft.com/office/powerpoint/2010/main" val="30680559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36866" name="Rectangle 2"/>
          <p:cNvSpPr>
            <a:spLocks noGrp="1" noChangeArrowheads="1"/>
          </p:cNvSpPr>
          <p:nvPr>
            <p:ph type="body" idx="1"/>
          </p:nvPr>
        </p:nvSpPr>
        <p:spPr>
          <a:xfrm>
            <a:off x="701361" y="4114800"/>
            <a:ext cx="5607680" cy="4879890"/>
          </a:xfrm>
          <a:noFill/>
        </p:spPr>
        <p:txBody>
          <a:bodyPr/>
          <a:lstStyle/>
          <a:p>
            <a:pPr eaLnBrk="1" hangingPunct="1">
              <a:spcBef>
                <a:spcPts val="0"/>
              </a:spcBef>
              <a:spcAft>
                <a:spcPts val="300"/>
              </a:spcAft>
            </a:pPr>
            <a:r>
              <a:rPr lang="en-US" b="1" dirty="0" smtClean="0">
                <a:latin typeface="Helvetica" charset="0"/>
                <a:sym typeface="Helvetica" charset="0"/>
              </a:rPr>
              <a:t>D</a:t>
            </a:r>
            <a:r>
              <a:rPr lang="en-US" b="1" dirty="0" smtClean="0">
                <a:sym typeface="Helvetica" charset="0"/>
              </a:rPr>
              <a:t>escription of</a:t>
            </a:r>
            <a:r>
              <a:rPr lang="en-US" b="1" baseline="0" dirty="0" smtClean="0">
                <a:sym typeface="Helvetica" charset="0"/>
              </a:rPr>
              <a:t> Slide</a:t>
            </a:r>
          </a:p>
          <a:p>
            <a:pPr marL="0" marR="0" indent="0" algn="l" defTabSz="914400" rtl="0" eaLnBrk="1" fontAlgn="base" latinLnBrk="0" hangingPunct="1">
              <a:spcBef>
                <a:spcPts val="0"/>
              </a:spcBef>
              <a:spcAft>
                <a:spcPts val="600"/>
              </a:spcAft>
              <a:buClrTx/>
              <a:buSzTx/>
              <a:buFontTx/>
              <a:buNone/>
              <a:tabLst/>
              <a:defRPr/>
            </a:pPr>
            <a:r>
              <a:rPr lang="en-US" sz="1200" kern="1200" dirty="0" smtClean="0">
                <a:solidFill>
                  <a:schemeClr val="tx1"/>
                </a:solidFill>
                <a:ea typeface="+mn-ea"/>
                <a:cs typeface="+mn-cs"/>
              </a:rPr>
              <a:t>Ramp management includes ramp metering as well as ramp closures. Ramp metering – which represents the widest application of ramp management strategies – involves the deployment of traffic signals on ramps to dynamically control the rate at which vehicles enter a freeway facility.  This, in essence, smoothes the flow of traffic onto the mainline, allowing efficient use of existing freeway capacity. Ramp metering provides mobility</a:t>
            </a:r>
            <a:r>
              <a:rPr lang="en-US" sz="1200" kern="1200" baseline="0" dirty="0" smtClean="0">
                <a:solidFill>
                  <a:schemeClr val="tx1"/>
                </a:solidFill>
                <a:ea typeface="+mn-ea"/>
                <a:cs typeface="+mn-cs"/>
              </a:rPr>
              <a:t> and safety benefits.</a:t>
            </a:r>
          </a:p>
          <a:p>
            <a:pPr>
              <a:spcBef>
                <a:spcPts val="0"/>
              </a:spcBef>
              <a:spcAft>
                <a:spcPts val="300"/>
              </a:spcAft>
            </a:pPr>
            <a:r>
              <a:rPr lang="en-US" sz="1200" b="1" kern="1200" dirty="0" smtClean="0">
                <a:solidFill>
                  <a:schemeClr val="tx1"/>
                </a:solidFill>
                <a:ea typeface="+mn-ea"/>
                <a:cs typeface="+mn-cs"/>
              </a:rPr>
              <a:t>Key Points</a:t>
            </a:r>
            <a:endParaRPr lang="en-US" sz="1200" kern="1200" dirty="0" smtClean="0">
              <a:solidFill>
                <a:schemeClr val="tx1"/>
              </a:solidFill>
              <a:ea typeface="+mn-ea"/>
              <a:cs typeface="+mn-cs"/>
            </a:endParaRPr>
          </a:p>
          <a:p>
            <a:pPr marL="182880" lvl="0" indent="-182880">
              <a:spcBef>
                <a:spcPts val="0"/>
              </a:spcBef>
              <a:spcAft>
                <a:spcPts val="300"/>
              </a:spcAft>
              <a:buFont typeface="Arial" pitchFamily="34" charset="0"/>
              <a:buChar char="•"/>
            </a:pPr>
            <a:r>
              <a:rPr lang="en-US" sz="1200" kern="1200" dirty="0" smtClean="0">
                <a:solidFill>
                  <a:schemeClr val="tx1"/>
                </a:solidFill>
                <a:ea typeface="+mn-ea"/>
                <a:cs typeface="+mn-cs"/>
              </a:rPr>
              <a:t>Ramp</a:t>
            </a:r>
            <a:r>
              <a:rPr lang="en-US" sz="1200" kern="1200" baseline="0" dirty="0" smtClean="0">
                <a:solidFill>
                  <a:schemeClr val="tx1"/>
                </a:solidFill>
                <a:ea typeface="+mn-ea"/>
                <a:cs typeface="+mn-cs"/>
              </a:rPr>
              <a:t> metering has been successfully deployed in over 20 metropolitan areas in the US, providing significant benefits in terms of reducing overall travel delays and reducing crashes, particularly those occurring in the merge and weaving areas. </a:t>
            </a:r>
          </a:p>
          <a:p>
            <a:pPr marL="182880" lvl="0" indent="-182880">
              <a:spcBef>
                <a:spcPts val="0"/>
              </a:spcBef>
              <a:spcAft>
                <a:spcPts val="300"/>
              </a:spcAft>
              <a:buFont typeface="Arial" pitchFamily="34" charset="0"/>
              <a:buChar char="•"/>
            </a:pPr>
            <a:r>
              <a:rPr lang="en-US" sz="1200" kern="1200" dirty="0" smtClean="0">
                <a:solidFill>
                  <a:schemeClr val="tx1"/>
                </a:solidFill>
                <a:ea typeface="+mn-ea"/>
                <a:cs typeface="+mn-cs"/>
              </a:rPr>
              <a:t>The greatest</a:t>
            </a:r>
            <a:r>
              <a:rPr lang="en-US" sz="1200" kern="1200" baseline="0" dirty="0" smtClean="0">
                <a:solidFill>
                  <a:schemeClr val="tx1"/>
                </a:solidFill>
                <a:ea typeface="+mn-ea"/>
                <a:cs typeface="+mn-cs"/>
              </a:rPr>
              <a:t> benefits come with a corridor-wide implementation of metering, where the metering rates are based on real-time traffic flows along the entire stretch of the freeway, not just in the vicinity of individual ramps.</a:t>
            </a:r>
          </a:p>
          <a:p>
            <a:pPr marL="182880" lvl="0" indent="-182880">
              <a:spcBef>
                <a:spcPts val="0"/>
              </a:spcBef>
              <a:spcAft>
                <a:spcPts val="600"/>
              </a:spcAft>
              <a:buFont typeface="Arial" pitchFamily="34" charset="0"/>
              <a:buChar char="•"/>
            </a:pPr>
            <a:r>
              <a:rPr lang="en-US" sz="1200" kern="1200" baseline="0" dirty="0" smtClean="0">
                <a:solidFill>
                  <a:schemeClr val="tx1"/>
                </a:solidFill>
                <a:ea typeface="+mn-ea"/>
                <a:cs typeface="+mn-cs"/>
              </a:rPr>
              <a:t>The introduction of ramp metering can be controversial; but there are approaches to minimize this potential issue, such as changing the metering rates such that ramp queues do not back up onto arterial streets, providing bypass lanes for transit and HOVs, and a public outreach program.</a:t>
            </a:r>
          </a:p>
          <a:p>
            <a:pPr lvl="0">
              <a:spcBef>
                <a:spcPts val="0"/>
              </a:spcBef>
              <a:spcAft>
                <a:spcPts val="300"/>
              </a:spcAft>
              <a:buFont typeface="Arial" pitchFamily="34" charset="0"/>
              <a:buNone/>
            </a:pPr>
            <a:r>
              <a:rPr lang="en-US" sz="1200" b="1" kern="1200" baseline="0" dirty="0" smtClean="0">
                <a:solidFill>
                  <a:schemeClr val="tx1"/>
                </a:solidFill>
                <a:ea typeface="+mn-ea"/>
                <a:cs typeface="+mn-cs"/>
              </a:rPr>
              <a:t>Other - </a:t>
            </a:r>
            <a:r>
              <a:rPr lang="en-US" sz="1200" kern="1200" baseline="0" dirty="0" smtClean="0">
                <a:solidFill>
                  <a:schemeClr val="tx1"/>
                </a:solidFill>
                <a:ea typeface="+mn-ea"/>
                <a:cs typeface="+mn-cs"/>
              </a:rPr>
              <a:t>Perhaps provide a local / near-by example of the benefits. Information in this regard is available at http://www.itsbenefits.its.dot.gov/  </a:t>
            </a:r>
          </a:p>
          <a:p>
            <a:pPr marL="182880" lvl="0" indent="-182880">
              <a:spcBef>
                <a:spcPts val="0"/>
              </a:spcBef>
              <a:spcAft>
                <a:spcPts val="300"/>
              </a:spcAft>
              <a:buFont typeface="Arial" pitchFamily="34" charset="0"/>
              <a:buNone/>
            </a:pPr>
            <a:endParaRPr lang="en-US" sz="1200" kern="1200" baseline="0" dirty="0" smtClean="0">
              <a:solidFill>
                <a:schemeClr val="tx1"/>
              </a:solidFill>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eaLnBrk="1" hangingPunct="1"/>
            <a:endParaRPr lang="en-US" b="1"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22: Ramp Management</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22</a:t>
            </a:fld>
            <a:endParaRPr lang="en-US" dirty="0"/>
          </a:p>
        </p:txBody>
      </p:sp>
    </p:spTree>
    <p:extLst>
      <p:ext uri="{BB962C8B-B14F-4D97-AF65-F5344CB8AC3E}">
        <p14:creationId xmlns:p14="http://schemas.microsoft.com/office/powerpoint/2010/main" val="976923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a:xfrm>
            <a:off x="1181100" y="609600"/>
            <a:ext cx="4267200" cy="3200400"/>
          </a:xfrm>
          <a:solidFill>
            <a:srgbClr val="FFFFFF"/>
          </a:solidFill>
          <a:ln/>
        </p:spPr>
      </p:sp>
      <p:sp>
        <p:nvSpPr>
          <p:cNvPr id="36866" name="Rectangle 2"/>
          <p:cNvSpPr>
            <a:spLocks noGrp="1" noChangeArrowheads="1"/>
          </p:cNvSpPr>
          <p:nvPr>
            <p:ph type="body" idx="1"/>
          </p:nvPr>
        </p:nvSpPr>
        <p:spPr>
          <a:xfrm>
            <a:off x="701360" y="3962400"/>
            <a:ext cx="5851839" cy="5029200"/>
          </a:xfrm>
          <a:noFill/>
        </p:spPr>
        <p:txBody>
          <a:bodyPr/>
          <a:lstStyle/>
          <a:p>
            <a:pPr>
              <a:spcBef>
                <a:spcPts val="0"/>
              </a:spcBef>
              <a:spcAft>
                <a:spcPts val="300"/>
              </a:spcAft>
            </a:pPr>
            <a:r>
              <a:rPr lang="en-US" sz="1200" b="1" kern="1200" dirty="0" smtClean="0">
                <a:solidFill>
                  <a:schemeClr val="tx1"/>
                </a:solidFill>
                <a:latin typeface="+mn-lt"/>
                <a:ea typeface="+mn-ea"/>
                <a:cs typeface="+mn-cs"/>
              </a:rPr>
              <a:t>Description</a:t>
            </a:r>
            <a:r>
              <a:rPr lang="en-US" sz="1200" b="1" kern="1200" dirty="0" smtClean="0">
                <a:solidFill>
                  <a:schemeClr val="tx1"/>
                </a:solidFill>
                <a:ea typeface="+mn-ea"/>
                <a:cs typeface="+mn-cs"/>
              </a:rPr>
              <a:t> of the Slide</a:t>
            </a:r>
            <a:endParaRPr lang="en-US" sz="1200" kern="1200" dirty="0" smtClean="0">
              <a:solidFill>
                <a:schemeClr val="tx1"/>
              </a:solidFill>
              <a:ea typeface="+mn-ea"/>
              <a:cs typeface="+mn-cs"/>
            </a:endParaRPr>
          </a:p>
          <a:p>
            <a:pPr marL="0" marR="0" indent="0" algn="l" defTabSz="914400" rtl="0" eaLnBrk="0" fontAlgn="base" latinLnBrk="0" hangingPunct="0">
              <a:spcBef>
                <a:spcPts val="0"/>
              </a:spcBef>
              <a:spcAft>
                <a:spcPts val="600"/>
              </a:spcAft>
              <a:buClrTx/>
              <a:buSzTx/>
              <a:buFontTx/>
              <a:buNone/>
              <a:tabLst/>
              <a:defRPr/>
            </a:pPr>
            <a:r>
              <a:rPr lang="en-US" sz="1200" kern="1200" dirty="0" smtClean="0">
                <a:solidFill>
                  <a:schemeClr val="tx1"/>
                </a:solidFill>
                <a:ea typeface="+mn-ea"/>
                <a:cs typeface="+mn-cs"/>
              </a:rPr>
              <a:t>Active Transportation and Demand Management (or ATDM) is the new frontier of operations – the next step in congestion management. ATDM is not a specific operational strategy, but a broad operational philosophy incorporating an integrated approach for dynamically and pro-actively managing and influencing travel demand and traffic flow.</a:t>
            </a:r>
          </a:p>
          <a:p>
            <a:pPr>
              <a:spcBef>
                <a:spcPts val="0"/>
              </a:spcBef>
              <a:spcAft>
                <a:spcPts val="300"/>
              </a:spcAft>
            </a:pPr>
            <a:r>
              <a:rPr lang="en-US" b="1" dirty="0" smtClean="0"/>
              <a:t>Key Points</a:t>
            </a:r>
          </a:p>
          <a:p>
            <a:pPr marL="182880" indent="-182880">
              <a:spcBef>
                <a:spcPts val="0"/>
              </a:spcBef>
              <a:spcAft>
                <a:spcPts val="0"/>
              </a:spcAft>
              <a:buFont typeface="Arial" pitchFamily="34" charset="0"/>
              <a:buChar char="•"/>
            </a:pPr>
            <a:r>
              <a:rPr lang="en-US" dirty="0" smtClean="0"/>
              <a:t> ATDM is a</a:t>
            </a:r>
            <a:r>
              <a:rPr lang="en-US" baseline="0" dirty="0" smtClean="0"/>
              <a:t> overall approach to operations, encompassing several existing and recently-introduced strategies applied in an integrated and dynamic manner.  Some of the more recent operations strategies that fall under the ATDM umbrella include:</a:t>
            </a:r>
          </a:p>
          <a:p>
            <a:pPr marL="640080" lvl="1" indent="-182880">
              <a:spcBef>
                <a:spcPts val="0"/>
              </a:spcBef>
              <a:spcAft>
                <a:spcPts val="0"/>
              </a:spcAft>
              <a:buFont typeface="Courier New" pitchFamily="49" charset="0"/>
              <a:buChar char="o"/>
            </a:pPr>
            <a:r>
              <a:rPr lang="en-US" baseline="0" dirty="0" smtClean="0"/>
              <a:t>Managed Lanes, such as the High Occupancy Toll (HOT) lanes in Minneapolis – shown in the top picture – in which non-HOVs can use the designated lane by paying a toll, with the toll adjusted in real time to manage demand</a:t>
            </a:r>
            <a:r>
              <a:rPr lang="en-US" dirty="0" smtClean="0"/>
              <a:t>.</a:t>
            </a:r>
            <a:r>
              <a:rPr lang="en-US" baseline="0" dirty="0" smtClean="0"/>
              <a:t> </a:t>
            </a:r>
          </a:p>
          <a:p>
            <a:pPr marL="640080" lvl="1" indent="-182880">
              <a:spcBef>
                <a:spcPts val="0"/>
              </a:spcBef>
              <a:spcAft>
                <a:spcPts val="0"/>
              </a:spcAft>
              <a:buFont typeface="Courier New" pitchFamily="49" charset="0"/>
              <a:buChar char="o"/>
            </a:pPr>
            <a:r>
              <a:rPr lang="en-US" baseline="0" dirty="0" smtClean="0"/>
              <a:t>Active Traffic Management (ATM), including variable speed limits and dynamic lane assignment such as shown in the bottom picture as recently deployed in the Seattle  area. </a:t>
            </a:r>
          </a:p>
          <a:p>
            <a:pPr marL="640080" lvl="1" indent="-182880">
              <a:spcBef>
                <a:spcPts val="0"/>
              </a:spcBef>
              <a:spcAft>
                <a:spcPts val="0"/>
              </a:spcAft>
              <a:buFont typeface="Courier New" pitchFamily="49" charset="0"/>
              <a:buChar char="o"/>
            </a:pPr>
            <a:r>
              <a:rPr lang="en-US" baseline="0" dirty="0" smtClean="0"/>
              <a:t>Integrated Corridor Management (ICM), which involves the </a:t>
            </a:r>
            <a:r>
              <a:rPr lang="en-US" sz="1200" dirty="0" smtClean="0"/>
              <a:t>operational coordination of multiple transportation networks and cross-network links within</a:t>
            </a:r>
            <a:r>
              <a:rPr lang="en-US" sz="1200" baseline="0" dirty="0" smtClean="0"/>
              <a:t> a corridor </a:t>
            </a:r>
            <a:r>
              <a:rPr lang="en-US" sz="1200" dirty="0" smtClean="0"/>
              <a:t> </a:t>
            </a:r>
          </a:p>
          <a:p>
            <a:pPr marL="640080" lvl="1" indent="-182880">
              <a:spcBef>
                <a:spcPts val="0"/>
              </a:spcBef>
              <a:spcAft>
                <a:spcPts val="300"/>
              </a:spcAft>
              <a:buFont typeface="Courier New" pitchFamily="49" charset="0"/>
              <a:buChar char="o"/>
            </a:pPr>
            <a:r>
              <a:rPr lang="en-US" sz="1200" dirty="0" smtClean="0"/>
              <a:t>Dynamic</a:t>
            </a:r>
            <a:r>
              <a:rPr lang="en-US" sz="1200" baseline="0" dirty="0" smtClean="0"/>
              <a:t> p</a:t>
            </a:r>
            <a:r>
              <a:rPr lang="en-US" sz="1200" dirty="0" smtClean="0"/>
              <a:t>ricing</a:t>
            </a:r>
            <a:r>
              <a:rPr lang="en-US" sz="1200" baseline="0" dirty="0" smtClean="0"/>
              <a:t> of parking , roadways, bridges and tunnels.</a:t>
            </a:r>
          </a:p>
          <a:p>
            <a:pPr marL="182880" lvl="0" indent="-182880">
              <a:spcBef>
                <a:spcPts val="0"/>
              </a:spcBef>
              <a:spcAft>
                <a:spcPts val="600"/>
              </a:spcAft>
              <a:buFont typeface="Arial" pitchFamily="34" charset="0"/>
              <a:buChar char="•"/>
            </a:pPr>
            <a:r>
              <a:rPr lang="en-US" sz="1200" baseline="0" dirty="0" smtClean="0"/>
              <a:t>ATDM is not some future </a:t>
            </a:r>
            <a:r>
              <a:rPr lang="en-US" sz="1200" dirty="0" smtClean="0"/>
              <a:t>vision. These strategies are</a:t>
            </a:r>
            <a:r>
              <a:rPr lang="en-US" sz="1200" baseline="0" dirty="0" smtClean="0"/>
              <a:t> being deployed in Europe and the United States with substantial benefits in terms of safety, mobility, and reliability.</a:t>
            </a:r>
          </a:p>
          <a:p>
            <a:pPr>
              <a:spcBef>
                <a:spcPts val="0"/>
              </a:spcBef>
              <a:spcAft>
                <a:spcPts val="300"/>
              </a:spcAft>
            </a:pPr>
            <a:r>
              <a:rPr lang="en-US" sz="1200" b="1" baseline="0" dirty="0" smtClean="0"/>
              <a:t>Other - </a:t>
            </a:r>
            <a:r>
              <a:rPr lang="en-US" dirty="0" smtClean="0"/>
              <a:t>If desired (e.g., the DOT is specifically interested or is pursuing some of these advance operations strategies), individual slides on Managed Lanes,</a:t>
            </a:r>
            <a:r>
              <a:rPr lang="en-US" baseline="0" dirty="0" smtClean="0"/>
              <a:t> ATM and ICM are provided in the parking lot at the end of the presentation</a:t>
            </a:r>
            <a:r>
              <a:rPr lang="en-US" dirty="0" smtClean="0"/>
              <a:t>. Additional information on ATDM may be obtained at: </a:t>
            </a:r>
            <a:r>
              <a:rPr lang="en-US" dirty="0" smtClean="0">
                <a:hlinkClick r:id="rId3"/>
              </a:rPr>
              <a:t>http://ops.fhwa.dot.gov/atdm/about/index.htm</a:t>
            </a:r>
            <a:r>
              <a:rPr lang="en-US" dirty="0" smtClean="0"/>
              <a:t> </a:t>
            </a:r>
          </a:p>
          <a:p>
            <a:pPr lvl="0">
              <a:spcBef>
                <a:spcPts val="0"/>
              </a:spcBef>
              <a:spcAft>
                <a:spcPts val="300"/>
              </a:spcAft>
              <a:buFont typeface="Arial" pitchFamily="34" charset="0"/>
              <a:buNone/>
            </a:pPr>
            <a:endParaRPr lang="en-US" baseline="0" dirty="0" smtClean="0"/>
          </a:p>
          <a:p>
            <a:pPr eaLnBrk="1" hangingPunct="1"/>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23: Active Transportation and Demand Management (ATDM)</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23</a:t>
            </a:fld>
            <a:endParaRPr lang="en-US" dirty="0"/>
          </a:p>
        </p:txBody>
      </p:sp>
    </p:spTree>
    <p:extLst>
      <p:ext uri="{BB962C8B-B14F-4D97-AF65-F5344CB8AC3E}">
        <p14:creationId xmlns:p14="http://schemas.microsoft.com/office/powerpoint/2010/main" val="2096877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43010" name="Rectangle 2"/>
          <p:cNvSpPr>
            <a:spLocks noGrp="1" noChangeArrowheads="1"/>
          </p:cNvSpPr>
          <p:nvPr>
            <p:ph type="body" idx="1"/>
          </p:nvPr>
        </p:nvSpPr>
        <p:spPr>
          <a:xfrm>
            <a:off x="701361" y="4114800"/>
            <a:ext cx="5607680" cy="4727490"/>
          </a:xfrm>
          <a:noFill/>
        </p:spPr>
        <p:txBody>
          <a:bodyPr/>
          <a:lstStyle/>
          <a:p>
            <a:pPr>
              <a:spcBef>
                <a:spcPts val="0"/>
              </a:spcBef>
              <a:spcAft>
                <a:spcPts val="300"/>
              </a:spcAft>
            </a:pPr>
            <a:r>
              <a:rPr lang="en-US" sz="1200" b="1" kern="1200" dirty="0" smtClean="0">
                <a:solidFill>
                  <a:schemeClr val="tx1"/>
                </a:solidFill>
                <a:latin typeface="+mn-lt"/>
                <a:ea typeface="+mn-ea"/>
                <a:cs typeface="+mn-cs"/>
              </a:rPr>
              <a:t>Description of the Slide</a:t>
            </a:r>
            <a:endParaRPr lang="en-US" sz="1200" kern="1200" dirty="0" smtClean="0">
              <a:solidFill>
                <a:schemeClr val="tx1"/>
              </a:solidFill>
              <a:latin typeface="+mn-lt"/>
              <a:ea typeface="+mn-ea"/>
              <a:cs typeface="+mn-cs"/>
            </a:endParaRPr>
          </a:p>
          <a:p>
            <a:pPr>
              <a:spcBef>
                <a:spcPts val="0"/>
              </a:spcBef>
              <a:spcAft>
                <a:spcPts val="300"/>
              </a:spcAft>
            </a:pPr>
            <a:r>
              <a:rPr lang="en-US" sz="1200" kern="1200" dirty="0" smtClean="0">
                <a:solidFill>
                  <a:schemeClr val="tx1"/>
                </a:solidFill>
                <a:latin typeface="+mn-lt"/>
                <a:ea typeface="+mn-ea"/>
                <a:cs typeface="+mn-cs"/>
              </a:rPr>
              <a:t>“Connected vehicles” is a program focusing on technologies that makes vehicles aware of one another as well as of important roadway features so they can work together to avoid crashes and improve traffic flow. </a:t>
            </a:r>
          </a:p>
          <a:p>
            <a:pPr>
              <a:spcBef>
                <a:spcPts val="0"/>
              </a:spcBef>
              <a:spcAft>
                <a:spcPts val="300"/>
              </a:spcAft>
            </a:pPr>
            <a:r>
              <a:rPr lang="en-US" sz="1200" b="1" kern="1200" dirty="0" smtClean="0">
                <a:solidFill>
                  <a:schemeClr val="tx1"/>
                </a:solidFill>
                <a:latin typeface="+mn-lt"/>
                <a:ea typeface="+mn-ea"/>
                <a:cs typeface="+mn-cs"/>
              </a:rPr>
              <a:t>Key Points</a:t>
            </a:r>
            <a:endParaRPr lang="en-US" sz="1200" kern="1200" dirty="0" smtClean="0">
              <a:solidFill>
                <a:schemeClr val="tx1"/>
              </a:solidFill>
              <a:latin typeface="+mn-lt"/>
              <a:ea typeface="+mn-ea"/>
              <a:cs typeface="+mn-cs"/>
            </a:endParaRPr>
          </a:p>
          <a:p>
            <a:pPr marL="18288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This is the new frontier where the Internet and wireless technologies will have major transformative effects in how traffic operates and the associated mobility and safety issues. </a:t>
            </a:r>
          </a:p>
          <a:p>
            <a:pPr marL="182880" indent="-182880">
              <a:spcBef>
                <a:spcPts val="0"/>
              </a:spcBef>
              <a:spcAft>
                <a:spcPts val="300"/>
              </a:spcAft>
              <a:buFont typeface="Arial" pitchFamily="34" charset="0"/>
              <a:buChar char="•"/>
            </a:pPr>
            <a:r>
              <a:rPr lang="en-US" dirty="0" smtClean="0"/>
              <a:t>Connected Vehicles provide the capability to identify threats and hazards on the roadway, including other vehicles, and communicate this information over wireless networks to give drivers alerts and warnings.</a:t>
            </a:r>
          </a:p>
          <a:p>
            <a:pPr marL="182880" indent="-182880">
              <a:spcBef>
                <a:spcPts val="0"/>
              </a:spcBef>
              <a:spcAft>
                <a:spcPts val="300"/>
              </a:spcAft>
              <a:buFont typeface="Arial" pitchFamily="34" charset="0"/>
              <a:buChar char="•"/>
            </a:pPr>
            <a:r>
              <a:rPr lang="en-US" dirty="0" smtClean="0"/>
              <a:t>This connectivity offers the opportunity to know much more about traffic and roadway conditions than ever before. This information could lead to improved traffic signal control, ubiquitous traveler information, better transportation planning, and reduced cost for existing transportation data collection methods,</a:t>
            </a:r>
            <a:endParaRPr lang="en-US" sz="1200" kern="1200" dirty="0" smtClean="0">
              <a:solidFill>
                <a:schemeClr val="tx1"/>
              </a:solidFill>
              <a:latin typeface="+mn-lt"/>
              <a:ea typeface="+mn-ea"/>
              <a:cs typeface="+mn-cs"/>
            </a:endParaRPr>
          </a:p>
          <a:p>
            <a:pPr marL="18288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It may enable a paradigm shift in the way DOTs leverage resources into better maintenance and asset management practices. </a:t>
            </a:r>
          </a:p>
          <a:p>
            <a:pPr marL="182880" indent="-182880">
              <a:spcBef>
                <a:spcPts val="0"/>
              </a:spcBef>
              <a:spcAft>
                <a:spcPts val="300"/>
              </a:spcAft>
              <a:buFont typeface="Arial" pitchFamily="34" charset="0"/>
              <a:buChar char="•"/>
            </a:pPr>
            <a:r>
              <a:rPr lang="en-US" sz="1200" kern="1200" dirty="0" smtClean="0">
                <a:solidFill>
                  <a:schemeClr val="tx1"/>
                </a:solidFill>
                <a:latin typeface="+mn-lt"/>
                <a:ea typeface="+mn-ea"/>
                <a:cs typeface="+mn-cs"/>
              </a:rPr>
              <a:t>This is a “frontier” that is not very far away in time. Many connected vehicle components are already being tested and implemented.</a:t>
            </a:r>
          </a:p>
          <a:p>
            <a:pPr marL="182880" indent="-182880">
              <a:spcBef>
                <a:spcPts val="0"/>
              </a:spcBef>
              <a:spcAft>
                <a:spcPts val="600"/>
              </a:spcAft>
              <a:buFont typeface="Arial" pitchFamily="34" charset="0"/>
              <a:buChar char="•"/>
            </a:pPr>
            <a:r>
              <a:rPr lang="en-US" sz="1200" kern="1200" dirty="0" smtClean="0">
                <a:solidFill>
                  <a:schemeClr val="tx1"/>
                </a:solidFill>
                <a:latin typeface="+mn-lt"/>
                <a:ea typeface="+mn-ea"/>
                <a:cs typeface="+mn-cs"/>
              </a:rPr>
              <a:t>Transportation agencies should be aggressive in preparing for the Connected Vehicle future, as well as for the next potential future of automated vehicles. </a:t>
            </a:r>
          </a:p>
          <a:p>
            <a:pPr>
              <a:spcBef>
                <a:spcPts val="0"/>
              </a:spcBef>
              <a:spcAft>
                <a:spcPts val="300"/>
              </a:spcAft>
            </a:pPr>
            <a:r>
              <a:rPr lang="en-US" sz="1200" b="1" kern="1200" dirty="0" smtClean="0">
                <a:solidFill>
                  <a:schemeClr val="tx1"/>
                </a:solidFill>
                <a:latin typeface="+mn-lt"/>
                <a:ea typeface="+mn-ea"/>
                <a:cs typeface="+mn-cs"/>
              </a:rPr>
              <a:t>Other -</a:t>
            </a:r>
            <a:r>
              <a:rPr lang="en-US" sz="1200" b="0" kern="1200" dirty="0" smtClean="0">
                <a:solidFill>
                  <a:schemeClr val="tx1"/>
                </a:solidFill>
                <a:latin typeface="+mn-lt"/>
                <a:ea typeface="+mn-ea"/>
                <a:cs typeface="+mn-cs"/>
              </a:rPr>
              <a:t>Additional</a:t>
            </a:r>
            <a:r>
              <a:rPr lang="en-US" sz="1200" b="0" kern="1200" baseline="0" dirty="0" smtClean="0">
                <a:solidFill>
                  <a:schemeClr val="tx1"/>
                </a:solidFill>
                <a:latin typeface="+mn-lt"/>
                <a:ea typeface="+mn-ea"/>
                <a:cs typeface="+mn-cs"/>
              </a:rPr>
              <a:t> information may be obtained at </a:t>
            </a:r>
            <a:r>
              <a:rPr lang="en-US" sz="1200" b="1"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http://www.its.dot.gov/connected_vehicle/connected_vehicle.htm</a:t>
            </a:r>
            <a:r>
              <a:rPr lang="en-US" sz="1200" kern="1200" dirty="0" smtClean="0">
                <a:solidFill>
                  <a:schemeClr val="tx1"/>
                </a:solidFill>
                <a:latin typeface="+mn-lt"/>
                <a:ea typeface="+mn-ea"/>
                <a:cs typeface="+mn-cs"/>
              </a:rPr>
              <a:t> </a:t>
            </a:r>
          </a:p>
          <a:p>
            <a:endParaRPr lang="en-US" b="1" dirty="0" smtClean="0"/>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24: Connected Vehicles and the Future</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24</a:t>
            </a:fld>
            <a:endParaRPr lang="en-US" dirty="0"/>
          </a:p>
        </p:txBody>
      </p:sp>
    </p:spTree>
    <p:extLst>
      <p:ext uri="{BB962C8B-B14F-4D97-AF65-F5344CB8AC3E}">
        <p14:creationId xmlns:p14="http://schemas.microsoft.com/office/powerpoint/2010/main" val="1994797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a:spcBef>
                <a:spcPts val="0"/>
              </a:spcBef>
              <a:spcAft>
                <a:spcPts val="300"/>
              </a:spcAft>
            </a:pPr>
            <a:r>
              <a:rPr lang="en-US" b="1" dirty="0" smtClean="0">
                <a:latin typeface="+mn-lt"/>
              </a:rPr>
              <a:t>Description of the Slide</a:t>
            </a:r>
          </a:p>
          <a:p>
            <a:pPr marL="0" marR="0" indent="0" algn="l" defTabSz="914400" rtl="0" eaLnBrk="0" fontAlgn="base" latinLnBrk="0" hangingPunct="0">
              <a:spcBef>
                <a:spcPts val="0"/>
              </a:spcBef>
              <a:spcAft>
                <a:spcPts val="600"/>
              </a:spcAft>
              <a:buClrTx/>
              <a:buSzTx/>
              <a:buFontTx/>
              <a:buNone/>
              <a:tabLst/>
              <a:defRPr/>
            </a:pPr>
            <a:r>
              <a:rPr lang="en-US" dirty="0" smtClean="0">
                <a:latin typeface="+mn-lt"/>
              </a:rPr>
              <a:t>Reaching the full potential for operations is</a:t>
            </a:r>
            <a:r>
              <a:rPr lang="en-US" baseline="0" dirty="0" smtClean="0">
                <a:latin typeface="+mn-lt"/>
              </a:rPr>
              <a:t> more than having an understanding of various operations strategies and supporting technologies, or implementing a number of often disparate ITS-related projects. Operations needs to become a formal core function of the DOT in the same manner that </a:t>
            </a:r>
            <a:r>
              <a:rPr lang="en-US" sz="1200" dirty="0" smtClean="0">
                <a:latin typeface="+mn-lt"/>
              </a:rPr>
              <a:t>construction and maintenance activities currently are.</a:t>
            </a:r>
          </a:p>
          <a:p>
            <a:pPr>
              <a:spcBef>
                <a:spcPts val="0"/>
              </a:spcBef>
              <a:spcAft>
                <a:spcPts val="300"/>
              </a:spcAft>
            </a:pPr>
            <a:r>
              <a:rPr lang="en-US" b="1" dirty="0" smtClean="0"/>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sz="1200" kern="1200" dirty="0" smtClean="0">
                <a:solidFill>
                  <a:schemeClr val="tx1"/>
                </a:solidFill>
                <a:latin typeface="+mn-lt"/>
                <a:ea typeface="+mn-ea"/>
                <a:cs typeface="+mn-cs"/>
              </a:rPr>
              <a:t>The key to having a successful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operations environment is to integrate or “mainstream” operations strategies into the agency’s institutional framework and corresponding business processes.</a:t>
            </a:r>
          </a:p>
          <a:p>
            <a:pPr marL="182880" indent="-182880">
              <a:spcBef>
                <a:spcPts val="0"/>
              </a:spcBef>
              <a:spcAft>
                <a:spcPts val="300"/>
              </a:spcAft>
              <a:buFont typeface="Arial" pitchFamily="34" charset="0"/>
              <a:buChar char="•"/>
              <a:defRPr/>
            </a:pPr>
            <a:r>
              <a:rPr lang="en-US" dirty="0" smtClean="0"/>
              <a:t>In order for this to happen, planning, funding, design, contracting and implementation, and on-going management must consider and include operations in daily activities across all divisions of the agency, and at all stages of the process.</a:t>
            </a:r>
            <a:endParaRPr lang="en-US" sz="1200" kern="1200" dirty="0" smtClean="0">
              <a:solidFill>
                <a:schemeClr val="tx1"/>
              </a:solidFill>
              <a:latin typeface="+mn-lt"/>
              <a:ea typeface="+mn-ea"/>
              <a:cs typeface="+mn-cs"/>
            </a:endParaRPr>
          </a:p>
          <a:p>
            <a:pPr marL="182880" indent="-182880">
              <a:spcBef>
                <a:spcPts val="0"/>
              </a:spcBef>
              <a:spcAft>
                <a:spcPts val="300"/>
              </a:spcAft>
              <a:buFont typeface="Arial" pitchFamily="34" charset="0"/>
              <a:buChar char="•"/>
            </a:pPr>
            <a:r>
              <a:rPr lang="en-US" dirty="0" smtClean="0"/>
              <a:t>This mainstreaming is also necessary at the regional level</a:t>
            </a:r>
            <a:r>
              <a:rPr lang="en-US" baseline="0" dirty="0" smtClean="0"/>
              <a:t> with operations being an integral part of the formal transportation planning and congestion management planning processes.</a:t>
            </a:r>
          </a:p>
          <a:p>
            <a:pPr marL="182880" indent="-182880">
              <a:spcBef>
                <a:spcPts val="0"/>
              </a:spcBef>
              <a:spcAft>
                <a:spcPts val="300"/>
              </a:spcAft>
              <a:buFont typeface="Arial" pitchFamily="34" charset="0"/>
              <a:buChar char="•"/>
            </a:pPr>
            <a:r>
              <a:rPr lang="en-US" dirty="0" smtClean="0"/>
              <a:t>MAP 21 requires this agency</a:t>
            </a:r>
            <a:r>
              <a:rPr lang="en-US" baseline="0" dirty="0" smtClean="0"/>
              <a:t> and regional integration of operations into the planning processes</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25: Reaching Full Potential of Operations</a:t>
            </a:r>
            <a:endParaRPr lang="en-US" sz="1400" dirty="0"/>
          </a:p>
        </p:txBody>
      </p:sp>
    </p:spTree>
    <p:extLst>
      <p:ext uri="{BB962C8B-B14F-4D97-AF65-F5344CB8AC3E}">
        <p14:creationId xmlns:p14="http://schemas.microsoft.com/office/powerpoint/2010/main" val="3318667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67200"/>
            <a:ext cx="5607680" cy="4498890"/>
          </a:xfrm>
        </p:spPr>
        <p:txBody>
          <a:bodyPr>
            <a:noAutofit/>
          </a:bodyPr>
          <a:lstStyle/>
          <a:p>
            <a:pPr>
              <a:spcBef>
                <a:spcPts val="0"/>
              </a:spcBef>
              <a:spcAft>
                <a:spcPts val="300"/>
              </a:spcAft>
            </a:pPr>
            <a:r>
              <a:rPr lang="en-US" b="1" kern="1200" dirty="0" smtClean="0">
                <a:solidFill>
                  <a:schemeClr val="tx1"/>
                </a:solidFill>
                <a:latin typeface="+mn-lt"/>
                <a:ea typeface="+mn-ea"/>
                <a:cs typeface="+mn-cs"/>
              </a:rPr>
              <a:t>Description of the Slide</a:t>
            </a:r>
            <a:endParaRPr lang="en-US" kern="1200" dirty="0" smtClean="0">
              <a:solidFill>
                <a:schemeClr val="tx1"/>
              </a:solidFill>
              <a:latin typeface="+mn-lt"/>
              <a:ea typeface="+mn-ea"/>
              <a:cs typeface="+mn-cs"/>
            </a:endParaRPr>
          </a:p>
          <a:p>
            <a:pPr>
              <a:spcBef>
                <a:spcPts val="0"/>
              </a:spcBef>
              <a:spcAft>
                <a:spcPts val="600"/>
              </a:spcAft>
            </a:pPr>
            <a:r>
              <a:rPr lang="en-US" kern="1200" dirty="0" smtClean="0">
                <a:solidFill>
                  <a:schemeClr val="tx1"/>
                </a:solidFill>
                <a:latin typeface="+mn-lt"/>
                <a:ea typeface="+mn-ea"/>
                <a:cs typeface="+mn-cs"/>
              </a:rPr>
              <a:t>To mainstream operations and enhance the contribution of operations to your organization, you must address five basic questions as matters of executive leadership.   </a:t>
            </a:r>
          </a:p>
          <a:p>
            <a:pPr>
              <a:spcBef>
                <a:spcPts val="0"/>
              </a:spcBef>
              <a:spcAft>
                <a:spcPts val="300"/>
              </a:spcAft>
            </a:pPr>
            <a:r>
              <a:rPr lang="en-US" b="1" kern="1200" dirty="0" smtClean="0">
                <a:solidFill>
                  <a:schemeClr val="tx1"/>
                </a:solidFill>
                <a:latin typeface="+mn-lt"/>
                <a:ea typeface="+mn-ea"/>
                <a:cs typeface="+mn-cs"/>
              </a:rPr>
              <a:t>Key Points</a:t>
            </a:r>
            <a:endParaRPr lang="en-US" kern="1200" dirty="0" smtClean="0">
              <a:solidFill>
                <a:schemeClr val="tx1"/>
              </a:solidFill>
              <a:latin typeface="+mn-lt"/>
              <a:ea typeface="+mn-ea"/>
              <a:cs typeface="+mn-cs"/>
            </a:endParaRPr>
          </a:p>
          <a:p>
            <a:pPr marL="182880" indent="-182880">
              <a:spcBef>
                <a:spcPts val="0"/>
              </a:spcBef>
              <a:spcAft>
                <a:spcPts val="0"/>
              </a:spcAft>
              <a:buFont typeface="Arial" pitchFamily="34" charset="0"/>
              <a:buChar char="•"/>
            </a:pPr>
            <a:r>
              <a:rPr lang="en-US" kern="1200" dirty="0" smtClean="0">
                <a:solidFill>
                  <a:schemeClr val="tx1"/>
                </a:solidFill>
                <a:latin typeface="+mn-lt"/>
                <a:ea typeface="+mn-ea"/>
                <a:cs typeface="+mn-cs"/>
              </a:rPr>
              <a:t>The five basic questions:</a:t>
            </a:r>
          </a:p>
          <a:p>
            <a:pPr marL="640080" lvl="1" indent="-182880">
              <a:spcBef>
                <a:spcPts val="0"/>
              </a:spcBef>
              <a:spcAft>
                <a:spcPts val="0"/>
              </a:spcAft>
              <a:buFont typeface="Courier New" pitchFamily="49" charset="0"/>
              <a:buChar char="o"/>
            </a:pPr>
            <a:r>
              <a:rPr lang="en-US" kern="1200" dirty="0" smtClean="0">
                <a:solidFill>
                  <a:schemeClr val="tx1"/>
                </a:solidFill>
                <a:latin typeface="+mn-lt"/>
                <a:ea typeface="+mn-ea"/>
                <a:cs typeface="+mn-cs"/>
              </a:rPr>
              <a:t>What are your customer’s expectations?</a:t>
            </a:r>
          </a:p>
          <a:p>
            <a:pPr marL="640080" lvl="1" indent="-182880">
              <a:spcBef>
                <a:spcPts val="0"/>
              </a:spcBef>
              <a:spcAft>
                <a:spcPts val="0"/>
              </a:spcAft>
              <a:buFont typeface="Courier New" pitchFamily="49" charset="0"/>
              <a:buChar char="o"/>
            </a:pPr>
            <a:r>
              <a:rPr lang="en-US" kern="1200" dirty="0" smtClean="0">
                <a:solidFill>
                  <a:schemeClr val="tx1"/>
                </a:solidFill>
                <a:latin typeface="+mn-lt"/>
                <a:ea typeface="+mn-ea"/>
                <a:cs typeface="+mn-cs"/>
              </a:rPr>
              <a:t>Who is responsible for managing operations?</a:t>
            </a:r>
          </a:p>
          <a:p>
            <a:pPr marL="640080" lvl="1" indent="-182880">
              <a:spcBef>
                <a:spcPts val="0"/>
              </a:spcBef>
              <a:spcAft>
                <a:spcPts val="0"/>
              </a:spcAft>
              <a:buFont typeface="Courier New" pitchFamily="49" charset="0"/>
              <a:buChar char="o"/>
            </a:pPr>
            <a:r>
              <a:rPr lang="en-US" kern="1200" dirty="0" smtClean="0">
                <a:solidFill>
                  <a:schemeClr val="tx1"/>
                </a:solidFill>
                <a:latin typeface="+mn-lt"/>
                <a:ea typeface="+mn-ea"/>
                <a:cs typeface="+mn-cs"/>
              </a:rPr>
              <a:t>Where are you today?</a:t>
            </a:r>
          </a:p>
          <a:p>
            <a:pPr marL="640080" lvl="1" indent="-182880">
              <a:spcBef>
                <a:spcPts val="0"/>
              </a:spcBef>
              <a:spcAft>
                <a:spcPts val="0"/>
              </a:spcAft>
              <a:buFont typeface="Courier New" pitchFamily="49" charset="0"/>
              <a:buChar char="o"/>
            </a:pPr>
            <a:r>
              <a:rPr lang="en-US" kern="1200" dirty="0" smtClean="0">
                <a:solidFill>
                  <a:schemeClr val="tx1"/>
                </a:solidFill>
                <a:latin typeface="+mn-lt"/>
                <a:ea typeface="+mn-ea"/>
                <a:cs typeface="+mn-cs"/>
              </a:rPr>
              <a:t>Where do you want to go?</a:t>
            </a:r>
          </a:p>
          <a:p>
            <a:pPr marL="640080" lvl="1" indent="-182880">
              <a:spcBef>
                <a:spcPts val="0"/>
              </a:spcBef>
              <a:spcAft>
                <a:spcPts val="300"/>
              </a:spcAft>
              <a:buFont typeface="Courier New" pitchFamily="49" charset="0"/>
              <a:buChar char="o"/>
            </a:pPr>
            <a:r>
              <a:rPr lang="en-US" kern="1200" dirty="0" smtClean="0">
                <a:solidFill>
                  <a:schemeClr val="tx1"/>
                </a:solidFill>
                <a:latin typeface="+mn-lt"/>
                <a:ea typeface="+mn-ea"/>
                <a:cs typeface="+mn-cs"/>
              </a:rPr>
              <a:t>How are you going to get there? </a:t>
            </a:r>
          </a:p>
          <a:p>
            <a:pPr marL="182880" indent="-182880">
              <a:spcBef>
                <a:spcPts val="0"/>
              </a:spcBef>
              <a:spcAft>
                <a:spcPts val="0"/>
              </a:spcAft>
              <a:buFont typeface="Arial" pitchFamily="34" charset="0"/>
              <a:buChar char="•"/>
            </a:pPr>
            <a:r>
              <a:rPr lang="en-US" kern="1200" dirty="0" smtClean="0">
                <a:solidFill>
                  <a:schemeClr val="tx1"/>
                </a:solidFill>
                <a:latin typeface="+mn-lt"/>
                <a:ea typeface="+mn-ea"/>
                <a:cs typeface="+mn-cs"/>
              </a:rPr>
              <a:t>The answer to the last questions involves identifying: </a:t>
            </a:r>
          </a:p>
          <a:p>
            <a:pPr marL="640080" lvl="1" indent="-182880">
              <a:spcBef>
                <a:spcPts val="0"/>
              </a:spcBef>
              <a:spcAft>
                <a:spcPts val="0"/>
              </a:spcAft>
              <a:buFont typeface="Courier New" pitchFamily="49" charset="0"/>
              <a:buChar char="o"/>
            </a:pPr>
            <a:r>
              <a:rPr lang="en-US" kern="1200" dirty="0" smtClean="0">
                <a:solidFill>
                  <a:schemeClr val="tx1"/>
                </a:solidFill>
                <a:latin typeface="+mn-lt"/>
                <a:ea typeface="+mn-ea"/>
                <a:cs typeface="+mn-cs"/>
              </a:rPr>
              <a:t>What areas should this DOT target for improvement,</a:t>
            </a:r>
            <a:r>
              <a:rPr lang="en-US" kern="1200" baseline="0" dirty="0" smtClean="0">
                <a:solidFill>
                  <a:schemeClr val="tx1"/>
                </a:solidFill>
                <a:latin typeface="+mn-lt"/>
                <a:ea typeface="+mn-ea"/>
                <a:cs typeface="+mn-cs"/>
              </a:rPr>
              <a:t> and </a:t>
            </a:r>
            <a:endParaRPr lang="en-US" kern="1200" dirty="0" smtClean="0">
              <a:solidFill>
                <a:schemeClr val="tx1"/>
              </a:solidFill>
              <a:latin typeface="+mn-lt"/>
              <a:ea typeface="+mn-ea"/>
              <a:cs typeface="+mn-cs"/>
            </a:endParaRPr>
          </a:p>
          <a:p>
            <a:pPr marL="640080" lvl="1" indent="-182880">
              <a:spcBef>
                <a:spcPts val="0"/>
              </a:spcBef>
              <a:spcAft>
                <a:spcPts val="300"/>
              </a:spcAft>
              <a:buFont typeface="Courier New" pitchFamily="49" charset="0"/>
              <a:buChar char="o"/>
            </a:pPr>
            <a:r>
              <a:rPr lang="en-US" kern="1200" dirty="0" smtClean="0">
                <a:solidFill>
                  <a:schemeClr val="tx1"/>
                </a:solidFill>
                <a:latin typeface="+mn-lt"/>
                <a:ea typeface="+mn-ea"/>
                <a:cs typeface="+mn-cs"/>
              </a:rPr>
              <a:t>Which capabilities does the DOT have to improve to get there</a:t>
            </a:r>
          </a:p>
          <a:p>
            <a:pPr marL="182880" indent="-182880">
              <a:spcBef>
                <a:spcPts val="0"/>
              </a:spcBef>
              <a:spcAft>
                <a:spcPts val="300"/>
              </a:spcAft>
              <a:buFont typeface="Arial" pitchFamily="34" charset="0"/>
              <a:buChar char="•"/>
              <a:defRPr/>
            </a:pPr>
            <a:r>
              <a:rPr lang="en-US" dirty="0" smtClean="0"/>
              <a:t>Once you have the answers to these questions, you can then develop a plan for continuous improvement and moving from where you currently are to where you want and need to be.</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kern="1200" dirty="0" smtClean="0">
                <a:solidFill>
                  <a:schemeClr val="tx1"/>
                </a:solidFill>
                <a:latin typeface="+mn-lt"/>
                <a:ea typeface="+mn-ea"/>
                <a:cs typeface="+mn-cs"/>
              </a:rPr>
              <a:t>Every state DOT will have its own unique mix of needs and opportunities for its operations program that makes sense for that particular state. No matter how good you are, you can always improve.</a:t>
            </a:r>
          </a:p>
          <a:p>
            <a:pPr marL="182880" indent="-182880">
              <a:spcBef>
                <a:spcPts val="0"/>
              </a:spcBef>
              <a:spcAft>
                <a:spcPts val="300"/>
              </a:spcAft>
              <a:buFont typeface="Arial" pitchFamily="34" charset="0"/>
              <a:buChar char="•"/>
            </a:pPr>
            <a:r>
              <a:rPr lang="en-US" kern="1200" dirty="0" smtClean="0">
                <a:solidFill>
                  <a:schemeClr val="tx1"/>
                </a:solidFill>
                <a:latin typeface="+mn-lt"/>
                <a:ea typeface="+mn-ea"/>
                <a:cs typeface="+mn-cs"/>
              </a:rPr>
              <a:t>This  may not always be simple</a:t>
            </a:r>
            <a:r>
              <a:rPr lang="en-US" kern="1200" baseline="0" dirty="0" smtClean="0">
                <a:solidFill>
                  <a:schemeClr val="tx1"/>
                </a:solidFill>
                <a:latin typeface="+mn-lt"/>
                <a:ea typeface="+mn-ea"/>
                <a:cs typeface="+mn-cs"/>
              </a:rPr>
              <a:t> to do; but </a:t>
            </a:r>
            <a:r>
              <a:rPr lang="en-US" kern="1200" dirty="0" smtClean="0">
                <a:solidFill>
                  <a:schemeClr val="tx1"/>
                </a:solidFill>
                <a:latin typeface="+mn-lt"/>
                <a:ea typeface="+mn-ea"/>
                <a:cs typeface="+mn-cs"/>
              </a:rPr>
              <a:t>it will be a very rewarding investment of your leadership time and energy.</a:t>
            </a:r>
          </a:p>
          <a:p>
            <a:pPr>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26</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26: Key Leadership Questions for Mainstreaming Operations</a:t>
            </a:r>
            <a:endParaRPr lang="en-US" sz="1400" dirty="0"/>
          </a:p>
        </p:txBody>
      </p:sp>
    </p:spTree>
    <p:extLst>
      <p:ext uri="{BB962C8B-B14F-4D97-AF65-F5344CB8AC3E}">
        <p14:creationId xmlns:p14="http://schemas.microsoft.com/office/powerpoint/2010/main" val="1397417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343400"/>
            <a:ext cx="5607680" cy="4183220"/>
          </a:xfrm>
        </p:spPr>
        <p:txBody>
          <a:bodyPr>
            <a:noAutofit/>
          </a:bodyPr>
          <a:lstStyle/>
          <a:p>
            <a:pPr>
              <a:spcBef>
                <a:spcPts val="0"/>
              </a:spcBef>
              <a:spcAft>
                <a:spcPts val="300"/>
              </a:spcAft>
            </a:pPr>
            <a:r>
              <a:rPr lang="en-US" b="1" dirty="0" smtClean="0"/>
              <a:t>Description of the Slide</a:t>
            </a:r>
          </a:p>
          <a:p>
            <a:pPr marL="0" marR="0" indent="0" algn="l" defTabSz="914400" rtl="0" eaLnBrk="0" fontAlgn="base" latinLnBrk="0" hangingPunct="0">
              <a:spcBef>
                <a:spcPts val="0"/>
              </a:spcBef>
              <a:spcAft>
                <a:spcPts val="600"/>
              </a:spcAft>
              <a:buClrTx/>
              <a:buSzTx/>
              <a:buFontTx/>
              <a:buNone/>
              <a:tabLst/>
              <a:defRPr/>
            </a:pPr>
            <a:r>
              <a:rPr lang="en-US" sz="1200" kern="1200" dirty="0" smtClean="0">
                <a:solidFill>
                  <a:schemeClr val="tx1"/>
                </a:solidFill>
                <a:latin typeface="+mn-lt"/>
                <a:ea typeface="+mn-ea"/>
                <a:cs typeface="+mn-cs"/>
              </a:rPr>
              <a:t>Mainstreaming operations is all about developing and putting into place a supportive institutional framework and organization that leads to the establishment of business and technical processes to create an effective and sustainable operations program</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dirty="0" smtClean="0"/>
              <a:t>This is all about continuous</a:t>
            </a:r>
            <a:r>
              <a:rPr lang="en-US" baseline="0" dirty="0" smtClean="0"/>
              <a:t> improvement in the operation of the transportation network.</a:t>
            </a:r>
          </a:p>
          <a:p>
            <a:pPr marL="182880" indent="-182880">
              <a:spcBef>
                <a:spcPts val="0"/>
              </a:spcBef>
              <a:spcAft>
                <a:spcPts val="300"/>
              </a:spcAft>
              <a:buFont typeface="Arial" pitchFamily="34" charset="0"/>
              <a:buChar char="•"/>
            </a:pPr>
            <a:r>
              <a:rPr lang="en-US" baseline="0" dirty="0" smtClean="0"/>
              <a:t>It requires an assessment of organizational issues, and putting into place the supporting business and technical processes within the agency</a:t>
            </a:r>
          </a:p>
          <a:p>
            <a:pPr marL="182880" indent="-182880">
              <a:spcBef>
                <a:spcPts val="0"/>
              </a:spcBef>
              <a:spcAft>
                <a:spcPts val="300"/>
              </a:spcAft>
              <a:buFont typeface="Arial" pitchFamily="34" charset="0"/>
              <a:buChar char="•"/>
            </a:pPr>
            <a:r>
              <a:rPr lang="en-US" baseline="0" dirty="0" smtClean="0"/>
              <a:t>It also requires performance measures and metrics to gauge just how well you are doing.</a:t>
            </a:r>
          </a:p>
          <a:p>
            <a:pPr marL="182880" indent="-182880">
              <a:spcBef>
                <a:spcPts val="0"/>
              </a:spcBef>
              <a:spcAft>
                <a:spcPts val="300"/>
              </a:spcAft>
              <a:buFont typeface="Arial" pitchFamily="34" charset="0"/>
              <a:buChar char="•"/>
            </a:pPr>
            <a:r>
              <a:rPr lang="en-US" baseline="0" dirty="0" smtClean="0"/>
              <a:t>This is not done in a vacuum; the operations program should be integrated with other programs such as the congestion management process and asset management (for example, of the supporting ITS hardware and software) </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27</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27: Mainstreaming Operations</a:t>
            </a:r>
            <a:endParaRPr lang="en-US" sz="1400" dirty="0"/>
          </a:p>
        </p:txBody>
      </p:sp>
    </p:spTree>
    <p:extLst>
      <p:ext uri="{BB962C8B-B14F-4D97-AF65-F5344CB8AC3E}">
        <p14:creationId xmlns:p14="http://schemas.microsoft.com/office/powerpoint/2010/main" val="171224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noTextEdit="1"/>
          </p:cNvSpPr>
          <p:nvPr>
            <p:ph type="sldImg"/>
          </p:nvPr>
        </p:nvSpPr>
        <p:spPr>
          <a:xfrm>
            <a:off x="1181100" y="685800"/>
            <a:ext cx="4267200" cy="3200400"/>
          </a:xfrm>
          <a:solidFill>
            <a:srgbClr val="FFFFFF"/>
          </a:solidFill>
          <a:ln/>
        </p:spPr>
      </p:sp>
      <p:sp>
        <p:nvSpPr>
          <p:cNvPr id="48130" name="Rectangle 2"/>
          <p:cNvSpPr>
            <a:spLocks noGrp="1" noChangeArrowheads="1"/>
          </p:cNvSpPr>
          <p:nvPr>
            <p:ph type="body" idx="1"/>
          </p:nvPr>
        </p:nvSpPr>
        <p:spPr>
          <a:xfrm>
            <a:off x="609600" y="4114800"/>
            <a:ext cx="5867400" cy="4183220"/>
          </a:xfrm>
          <a:noFill/>
        </p:spPr>
        <p:txBody>
          <a:bodyPr/>
          <a:lstStyle/>
          <a:p>
            <a:pPr>
              <a:spcBef>
                <a:spcPts val="0"/>
              </a:spcBef>
              <a:spcAft>
                <a:spcPts val="300"/>
              </a:spcAft>
            </a:pPr>
            <a:r>
              <a:rPr lang="en-US" b="1" dirty="0" smtClean="0"/>
              <a:t>Description of the Slide</a:t>
            </a:r>
          </a:p>
          <a:p>
            <a:pPr>
              <a:spcBef>
                <a:spcPts val="0"/>
              </a:spcBef>
              <a:spcAft>
                <a:spcPts val="600"/>
              </a:spcAft>
            </a:pPr>
            <a:r>
              <a:rPr lang="en-US" sz="1200" kern="1200" dirty="0" smtClean="0">
                <a:solidFill>
                  <a:schemeClr val="tx1"/>
                </a:solidFill>
                <a:latin typeface="+mn-lt"/>
                <a:ea typeface="+mn-ea"/>
                <a:cs typeface="+mn-cs"/>
              </a:rPr>
              <a:t>The SHRP2 L01 and L06 products provide a formal procedure to integrate and mainstream operations into an agency’s program. These products focus on orienting and improving key business processes within the agency in order to facilitate effective management and operations programs and projects.</a:t>
            </a:r>
            <a:endParaRPr lang="en-US" dirty="0" smtClean="0"/>
          </a:p>
          <a:p>
            <a:pPr>
              <a:spcBef>
                <a:spcPts val="0"/>
              </a:spcBef>
              <a:spcAft>
                <a:spcPts val="300"/>
              </a:spcAft>
            </a:pPr>
            <a:r>
              <a:rPr lang="en-US" b="1" dirty="0" smtClean="0"/>
              <a:t>Key Points</a:t>
            </a:r>
          </a:p>
          <a:p>
            <a:pPr marL="182880" indent="-182880">
              <a:spcBef>
                <a:spcPts val="0"/>
              </a:spcBef>
              <a:spcAft>
                <a:spcPts val="0"/>
              </a:spcAft>
              <a:buFont typeface="Arial" pitchFamily="34" charset="0"/>
              <a:buChar char="•"/>
            </a:pPr>
            <a:r>
              <a:rPr lang="en-US" dirty="0" smtClean="0"/>
              <a:t>S</a:t>
            </a:r>
            <a:r>
              <a:rPr lang="en-US" sz="1200" kern="1200" dirty="0" smtClean="0">
                <a:solidFill>
                  <a:schemeClr val="tx1"/>
                </a:solidFill>
                <a:latin typeface="+mn-lt"/>
                <a:ea typeface="+mn-ea"/>
                <a:cs typeface="+mn-cs"/>
              </a:rPr>
              <a:t>ix dimensions of organizational capability have been identified: </a:t>
            </a:r>
          </a:p>
          <a:p>
            <a:pPr marL="640080" lvl="1" indent="-182880">
              <a:spcBef>
                <a:spcPts val="0"/>
              </a:spcBef>
              <a:spcAft>
                <a:spcPts val="0"/>
              </a:spcAft>
              <a:buFont typeface="Courier New" pitchFamily="49" charset="0"/>
              <a:buChar char="o"/>
            </a:pPr>
            <a:r>
              <a:rPr lang="en-US" sz="1200" b="1" kern="1200" dirty="0" smtClean="0">
                <a:solidFill>
                  <a:schemeClr val="tx1"/>
                </a:solidFill>
                <a:latin typeface="+mn-lt"/>
                <a:ea typeface="+mn-ea"/>
                <a:cs typeface="+mn-cs"/>
              </a:rPr>
              <a:t>Business Processes</a:t>
            </a:r>
            <a:r>
              <a:rPr lang="en-US" sz="1200" kern="1200" dirty="0" smtClean="0">
                <a:solidFill>
                  <a:schemeClr val="tx1"/>
                </a:solidFill>
                <a:latin typeface="+mn-lt"/>
                <a:ea typeface="+mn-ea"/>
                <a:cs typeface="+mn-cs"/>
              </a:rPr>
              <a:t> – formal scoping, planning and programming, and budgeting </a:t>
            </a:r>
          </a:p>
          <a:p>
            <a:pPr marL="640080" lvl="1" indent="-182880">
              <a:spcBef>
                <a:spcPts val="0"/>
              </a:spcBef>
              <a:spcAft>
                <a:spcPts val="0"/>
              </a:spcAft>
              <a:buFont typeface="Courier New" pitchFamily="49" charset="0"/>
              <a:buChar char="o"/>
            </a:pPr>
            <a:r>
              <a:rPr lang="en-US" sz="1200" b="1" kern="1200" dirty="0" smtClean="0">
                <a:solidFill>
                  <a:schemeClr val="tx1"/>
                </a:solidFill>
                <a:latin typeface="+mn-lt"/>
                <a:ea typeface="+mn-ea"/>
                <a:cs typeface="+mn-cs"/>
              </a:rPr>
              <a:t>Systems and Technology</a:t>
            </a:r>
            <a:r>
              <a:rPr lang="en-US" sz="1200" kern="1200" dirty="0" smtClean="0">
                <a:solidFill>
                  <a:schemeClr val="tx1"/>
                </a:solidFill>
                <a:latin typeface="+mn-lt"/>
                <a:ea typeface="+mn-ea"/>
                <a:cs typeface="+mn-cs"/>
              </a:rPr>
              <a:t> – use of systems engineering, systems architectures, standards (and standardization) and interoperability</a:t>
            </a:r>
          </a:p>
          <a:p>
            <a:pPr marL="640080" lvl="1" indent="-182880">
              <a:spcBef>
                <a:spcPts val="0"/>
              </a:spcBef>
              <a:spcAft>
                <a:spcPts val="0"/>
              </a:spcAft>
              <a:buFont typeface="Courier New" pitchFamily="49" charset="0"/>
              <a:buChar char="o"/>
            </a:pPr>
            <a:r>
              <a:rPr lang="en-US" sz="1200" b="1" kern="1200" dirty="0" smtClean="0">
                <a:solidFill>
                  <a:schemeClr val="tx1"/>
                </a:solidFill>
                <a:latin typeface="+mn-lt"/>
                <a:ea typeface="+mn-ea"/>
                <a:cs typeface="+mn-cs"/>
              </a:rPr>
              <a:t>Performance</a:t>
            </a:r>
            <a:r>
              <a:rPr lang="en-US" sz="1200" kern="1200" dirty="0" smtClean="0">
                <a:solidFill>
                  <a:schemeClr val="tx1"/>
                </a:solidFill>
                <a:latin typeface="+mn-lt"/>
                <a:ea typeface="+mn-ea"/>
                <a:cs typeface="+mn-cs"/>
              </a:rPr>
              <a:t> – defining measures, data acquisition and analytics, and utilization</a:t>
            </a:r>
          </a:p>
          <a:p>
            <a:pPr marL="640080" lvl="1" indent="-182880">
              <a:spcBef>
                <a:spcPts val="0"/>
              </a:spcBef>
              <a:spcAft>
                <a:spcPts val="0"/>
              </a:spcAft>
              <a:buFont typeface="Courier New" pitchFamily="49" charset="0"/>
              <a:buChar char="o"/>
            </a:pPr>
            <a:r>
              <a:rPr lang="en-US" sz="1200" b="1" kern="1200" dirty="0" smtClean="0">
                <a:solidFill>
                  <a:schemeClr val="tx1"/>
                </a:solidFill>
                <a:latin typeface="+mn-lt"/>
                <a:ea typeface="+mn-ea"/>
                <a:cs typeface="+mn-cs"/>
              </a:rPr>
              <a:t>Culture</a:t>
            </a:r>
            <a:r>
              <a:rPr lang="en-US" sz="1200" kern="1200" dirty="0" smtClean="0">
                <a:solidFill>
                  <a:schemeClr val="tx1"/>
                </a:solidFill>
                <a:latin typeface="+mn-lt"/>
                <a:ea typeface="+mn-ea"/>
                <a:cs typeface="+mn-cs"/>
              </a:rPr>
              <a:t> – understanding, leadership, outreach, and program legal authority</a:t>
            </a:r>
          </a:p>
          <a:p>
            <a:pPr marL="640080" lvl="1" indent="-182880">
              <a:spcBef>
                <a:spcPts val="0"/>
              </a:spcBef>
              <a:spcAft>
                <a:spcPts val="0"/>
              </a:spcAft>
              <a:buFont typeface="Courier New" pitchFamily="49" charset="0"/>
              <a:buChar char="o"/>
            </a:pPr>
            <a:r>
              <a:rPr lang="en-US" sz="1200" b="1" kern="1200" dirty="0" smtClean="0">
                <a:solidFill>
                  <a:schemeClr val="tx1"/>
                </a:solidFill>
                <a:latin typeface="+mn-lt"/>
                <a:ea typeface="+mn-ea"/>
                <a:cs typeface="+mn-cs"/>
              </a:rPr>
              <a:t>Organization / Staffing</a:t>
            </a:r>
            <a:r>
              <a:rPr lang="en-US" sz="1200" kern="1200" dirty="0" smtClean="0">
                <a:solidFill>
                  <a:schemeClr val="tx1"/>
                </a:solidFill>
                <a:latin typeface="+mn-lt"/>
                <a:ea typeface="+mn-ea"/>
                <a:cs typeface="+mn-cs"/>
              </a:rPr>
              <a:t> – programmatic status, organizational structure, staff development, recruitment and retention</a:t>
            </a:r>
          </a:p>
          <a:p>
            <a:pPr marL="640080" lvl="1" indent="-182880">
              <a:spcBef>
                <a:spcPts val="0"/>
              </a:spcBef>
              <a:spcAft>
                <a:spcPts val="300"/>
              </a:spcAft>
              <a:buFont typeface="Courier New" pitchFamily="49" charset="0"/>
              <a:buChar char="o"/>
            </a:pPr>
            <a:r>
              <a:rPr lang="en-US" sz="1200" b="1" kern="1200" dirty="0" smtClean="0">
                <a:solidFill>
                  <a:schemeClr val="tx1"/>
                </a:solidFill>
                <a:latin typeface="+mn-lt"/>
                <a:ea typeface="+mn-ea"/>
                <a:cs typeface="+mn-cs"/>
              </a:rPr>
              <a:t>Collaboration</a:t>
            </a:r>
            <a:r>
              <a:rPr lang="en-US" sz="1200" kern="1200" dirty="0" smtClean="0">
                <a:solidFill>
                  <a:schemeClr val="tx1"/>
                </a:solidFill>
                <a:latin typeface="+mn-lt"/>
                <a:ea typeface="+mn-ea"/>
                <a:cs typeface="+mn-cs"/>
              </a:rPr>
              <a:t> – relationships and partnering among levels of government and with public safety agencies, local governments, MPOs and the private sector</a:t>
            </a:r>
          </a:p>
          <a:p>
            <a:pPr marL="182880" lvl="0" indent="-182880">
              <a:spcBef>
                <a:spcPts val="0"/>
              </a:spcBef>
              <a:spcAft>
                <a:spcPts val="300"/>
              </a:spcAft>
              <a:buFont typeface="Arial" pitchFamily="34" charset="0"/>
              <a:buChar char="•"/>
            </a:pPr>
            <a:r>
              <a:rPr lang="en-US" kern="1200" dirty="0" smtClean="0">
                <a:solidFill>
                  <a:schemeClr val="tx1"/>
                </a:solidFill>
                <a:latin typeface="+mn-lt"/>
                <a:ea typeface="+mn-ea"/>
                <a:cs typeface="+mn-cs"/>
                <a:sym typeface="Helvetica" charset="0"/>
              </a:rPr>
              <a:t>These six dimensions are interrelated,</a:t>
            </a:r>
            <a:r>
              <a:rPr lang="en-US" kern="1200" baseline="0" dirty="0" smtClean="0">
                <a:solidFill>
                  <a:schemeClr val="tx1"/>
                </a:solidFill>
                <a:latin typeface="+mn-lt"/>
                <a:ea typeface="+mn-ea"/>
                <a:cs typeface="+mn-cs"/>
                <a:sym typeface="Helvetica" charset="0"/>
              </a:rPr>
              <a:t> supporting one another.</a:t>
            </a:r>
          </a:p>
          <a:p>
            <a:pPr marL="182880" lvl="0" indent="-182880">
              <a:spcBef>
                <a:spcPts val="0"/>
              </a:spcBef>
              <a:spcAft>
                <a:spcPts val="600"/>
              </a:spcAft>
              <a:buFont typeface="Arial" pitchFamily="34" charset="0"/>
              <a:buChar char="•"/>
            </a:pPr>
            <a:r>
              <a:rPr lang="en-US" kern="1200" baseline="0" dirty="0" smtClean="0">
                <a:solidFill>
                  <a:schemeClr val="tx1"/>
                </a:solidFill>
                <a:latin typeface="+mn-lt"/>
                <a:ea typeface="+mn-ea"/>
                <a:cs typeface="+mn-cs"/>
                <a:sym typeface="Helvetica" charset="0"/>
              </a:rPr>
              <a:t>Continuous improvement cannot happen without executive support and leadership.</a:t>
            </a:r>
          </a:p>
          <a:p>
            <a:pPr lvl="0">
              <a:spcBef>
                <a:spcPts val="0"/>
              </a:spcBef>
              <a:spcAft>
                <a:spcPts val="300"/>
              </a:spcAft>
              <a:buFont typeface="Arial" pitchFamily="34" charset="0"/>
              <a:buNone/>
            </a:pPr>
            <a:r>
              <a:rPr lang="en-US" b="1" kern="1200" baseline="0" dirty="0" smtClean="0">
                <a:solidFill>
                  <a:schemeClr val="tx1"/>
                </a:solidFill>
                <a:latin typeface="+mn-lt"/>
                <a:ea typeface="+mn-ea"/>
                <a:cs typeface="+mn-cs"/>
                <a:sym typeface="Helvetica" charset="0"/>
              </a:rPr>
              <a:t>Other -</a:t>
            </a:r>
            <a:r>
              <a:rPr lang="en-US" b="1" kern="1200" dirty="0" smtClean="0">
                <a:solidFill>
                  <a:schemeClr val="tx1"/>
                </a:solidFill>
                <a:latin typeface="+mn-lt"/>
                <a:ea typeface="+mn-ea"/>
                <a:cs typeface="+mn-cs"/>
                <a:sym typeface="Helvetica" charset="0"/>
              </a:rPr>
              <a:t> </a:t>
            </a:r>
            <a:r>
              <a:rPr lang="en-US" kern="1200" baseline="0" dirty="0" smtClean="0">
                <a:solidFill>
                  <a:schemeClr val="tx1"/>
                </a:solidFill>
                <a:latin typeface="+mn-lt"/>
                <a:ea typeface="+mn-ea"/>
                <a:cs typeface="+mn-cs"/>
                <a:sym typeface="Helvetica" charset="0"/>
              </a:rPr>
              <a:t>The next two slides define and list the components and activities identified for the six dimensions in the key points (sub-bullets) above. If these next two slides are used, it is not necessary to identify these components and activities as part of this slide; just to mention that six interrelated dimensions have been identified for mainstreaming operations into the institutional framework.  </a:t>
            </a:r>
          </a:p>
          <a:p>
            <a:pPr marL="182880" lvl="0" indent="-182880">
              <a:spcBef>
                <a:spcPts val="0"/>
              </a:spcBef>
              <a:spcAft>
                <a:spcPts val="300"/>
              </a:spcAft>
              <a:buFont typeface="Arial" pitchFamily="34" charset="0"/>
              <a:buChar char="•"/>
            </a:pPr>
            <a:endParaRPr lang="en-US" dirty="0" smtClean="0">
              <a:latin typeface="Helvetica" charset="0"/>
              <a:sym typeface="Helvetica" charset="0"/>
            </a:endParaRP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28: Critical Dimensions for Improved Operations in a DOT</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28</a:t>
            </a:fld>
            <a:endParaRPr lang="en-US" dirty="0"/>
          </a:p>
        </p:txBody>
      </p:sp>
    </p:spTree>
    <p:extLst>
      <p:ext uri="{BB962C8B-B14F-4D97-AF65-F5344CB8AC3E}">
        <p14:creationId xmlns:p14="http://schemas.microsoft.com/office/powerpoint/2010/main" val="1971563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Identifies</a:t>
            </a:r>
            <a:r>
              <a:rPr lang="en-US" baseline="0" dirty="0" smtClean="0"/>
              <a:t> some of the key </a:t>
            </a:r>
            <a:r>
              <a:rPr lang="en-US" kern="1200" baseline="0" dirty="0" smtClean="0">
                <a:solidFill>
                  <a:schemeClr val="tx1"/>
                </a:solidFill>
                <a:latin typeface="+mn-lt"/>
                <a:ea typeface="+mn-ea"/>
                <a:cs typeface="+mn-cs"/>
                <a:sym typeface="Helvetica" charset="0"/>
              </a:rPr>
              <a:t>components and activities  associated with the dimensions of Business Processes, Performance, and Systems and Technology</a:t>
            </a:r>
            <a:endParaRPr lang="en-US" dirty="0" smtClean="0"/>
          </a:p>
          <a:p>
            <a:pPr>
              <a:spcBef>
                <a:spcPts val="0"/>
              </a:spcBef>
              <a:spcAft>
                <a:spcPts val="300"/>
              </a:spcAft>
            </a:pPr>
            <a:r>
              <a:rPr lang="en-US" b="1" dirty="0" smtClean="0"/>
              <a:t>Key Points</a:t>
            </a:r>
          </a:p>
          <a:p>
            <a:pPr marL="182880" lvl="0" indent="-182880">
              <a:spcBef>
                <a:spcPts val="0"/>
              </a:spcBef>
              <a:spcAft>
                <a:spcPts val="300"/>
              </a:spcAft>
              <a:buFont typeface="Arial" pitchFamily="34" charset="0"/>
              <a:buChar char="•"/>
            </a:pPr>
            <a:r>
              <a:rPr lang="en-US" sz="1200" b="1" kern="1200" dirty="0" smtClean="0">
                <a:solidFill>
                  <a:schemeClr val="tx1"/>
                </a:solidFill>
                <a:latin typeface="+mn-lt"/>
                <a:ea typeface="+mn-ea"/>
                <a:cs typeface="+mn-cs"/>
              </a:rPr>
              <a:t>Business Processes</a:t>
            </a:r>
            <a:r>
              <a:rPr lang="en-US" sz="1200" kern="1200" dirty="0" smtClean="0">
                <a:solidFill>
                  <a:schemeClr val="tx1"/>
                </a:solidFill>
                <a:latin typeface="+mn-lt"/>
                <a:ea typeface="+mn-ea"/>
                <a:cs typeface="+mn-cs"/>
              </a:rPr>
              <a:t> – planning and programming, budgeting (resources), and project scoping</a:t>
            </a:r>
          </a:p>
          <a:p>
            <a:pPr marL="182880" marR="0" lvl="0" indent="-182880" algn="l" defTabSz="914400" rtl="0" eaLnBrk="0" fontAlgn="base" latinLnBrk="0" hangingPunct="0">
              <a:spcBef>
                <a:spcPts val="0"/>
              </a:spcBef>
              <a:spcAft>
                <a:spcPts val="300"/>
              </a:spcAft>
              <a:buClrTx/>
              <a:buSzTx/>
              <a:buFont typeface="Arial" pitchFamily="34" charset="0"/>
              <a:buChar char="•"/>
              <a:tabLst/>
              <a:defRPr/>
            </a:pPr>
            <a:r>
              <a:rPr lang="en-US" sz="1200" b="1" kern="1200" dirty="0" smtClean="0">
                <a:solidFill>
                  <a:schemeClr val="tx1"/>
                </a:solidFill>
                <a:latin typeface="+mn-lt"/>
                <a:ea typeface="+mn-ea"/>
                <a:cs typeface="+mn-cs"/>
              </a:rPr>
              <a:t>Performance</a:t>
            </a:r>
            <a:r>
              <a:rPr lang="en-US" sz="1200" kern="1200" dirty="0" smtClean="0">
                <a:solidFill>
                  <a:schemeClr val="tx1"/>
                </a:solidFill>
                <a:latin typeface="+mn-lt"/>
                <a:ea typeface="+mn-ea"/>
                <a:cs typeface="+mn-cs"/>
              </a:rPr>
              <a:t> – defining measures, data acquisition and analytics, and utilization including presentation of the results</a:t>
            </a:r>
          </a:p>
          <a:p>
            <a:pPr marL="182880" lvl="0" indent="-182880">
              <a:spcBef>
                <a:spcPts val="0"/>
              </a:spcBef>
              <a:spcAft>
                <a:spcPts val="300"/>
              </a:spcAft>
              <a:buFont typeface="Arial" pitchFamily="34" charset="0"/>
              <a:buChar char="•"/>
            </a:pPr>
            <a:r>
              <a:rPr lang="en-US" sz="1200" b="1" kern="1200" dirty="0" smtClean="0">
                <a:solidFill>
                  <a:schemeClr val="tx1"/>
                </a:solidFill>
                <a:latin typeface="+mn-lt"/>
                <a:ea typeface="+mn-ea"/>
                <a:cs typeface="+mn-cs"/>
              </a:rPr>
              <a:t>Systems and Technology</a:t>
            </a:r>
            <a:r>
              <a:rPr lang="en-US" sz="1200" kern="1200" dirty="0" smtClean="0">
                <a:solidFill>
                  <a:schemeClr val="tx1"/>
                </a:solidFill>
                <a:latin typeface="+mn-lt"/>
                <a:ea typeface="+mn-ea"/>
                <a:cs typeface="+mn-cs"/>
              </a:rPr>
              <a:t> – use of systems engineering, systems architectures, standards (and standardization) and interoperability</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29</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29: Operations Capability Dimensions</a:t>
            </a:r>
            <a:endParaRPr lang="en-US" sz="1400" dirty="0"/>
          </a:p>
        </p:txBody>
      </p:sp>
    </p:spTree>
    <p:extLst>
      <p:ext uri="{BB962C8B-B14F-4D97-AF65-F5344CB8AC3E}">
        <p14:creationId xmlns:p14="http://schemas.microsoft.com/office/powerpoint/2010/main" val="299075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533400" y="4114800"/>
            <a:ext cx="6019799" cy="457509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b="0" dirty="0" smtClean="0"/>
              <a:t>Before getting</a:t>
            </a:r>
            <a:r>
              <a:rPr lang="en-US" b="0" baseline="0" dirty="0" smtClean="0"/>
              <a:t> into any more discussions, it is perhaps worthwhile to define just what is meant by “operations”.</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b="0" dirty="0" smtClean="0"/>
              <a:t>The current federal transportation reauthorization</a:t>
            </a:r>
            <a:r>
              <a:rPr lang="en-US" b="0" baseline="0" dirty="0" smtClean="0"/>
              <a:t> – </a:t>
            </a:r>
            <a:r>
              <a:rPr lang="en-US" dirty="0" smtClean="0"/>
              <a:t>Moving Ahead for Progress in the 21st Century Act, or MAP 21 – defines “</a:t>
            </a:r>
            <a:r>
              <a:rPr lang="en-US" b="0" dirty="0" smtClean="0"/>
              <a:t>Transportation Systems Management and Operations”</a:t>
            </a:r>
          </a:p>
          <a:p>
            <a:pPr marL="182880" indent="-182880">
              <a:spcBef>
                <a:spcPts val="0"/>
              </a:spcBef>
              <a:spcAft>
                <a:spcPts val="300"/>
              </a:spcAft>
              <a:buFont typeface="Arial" pitchFamily="34" charset="0"/>
              <a:buChar char="•"/>
            </a:pPr>
            <a:r>
              <a:rPr lang="en-US" b="0" dirty="0" smtClean="0"/>
              <a:t>A</a:t>
            </a:r>
            <a:r>
              <a:rPr lang="en-US" b="0" baseline="0" dirty="0" smtClean="0"/>
              <a:t> key phrase in t</a:t>
            </a:r>
            <a:r>
              <a:rPr lang="en-US" b="0" dirty="0" smtClean="0"/>
              <a:t>his definition is the notion of</a:t>
            </a:r>
            <a:r>
              <a:rPr lang="en-US" b="0" baseline="0" dirty="0" smtClean="0"/>
              <a:t> “integrated strategies.” </a:t>
            </a:r>
            <a:r>
              <a:rPr lang="en-US" kern="1200" dirty="0" smtClean="0">
                <a:solidFill>
                  <a:schemeClr val="tx1"/>
                </a:solidFill>
                <a:latin typeface="+mn-lt"/>
                <a:ea typeface="+mn-ea"/>
                <a:cs typeface="+mn-cs"/>
              </a:rPr>
              <a:t>The goal of integration is to bring the management and operation of the surface transportation network into a unified whole, thereby making the various transportation modes and facilities perform better and work together. </a:t>
            </a:r>
          </a:p>
          <a:p>
            <a:pPr marL="182880" indent="-182880">
              <a:spcBef>
                <a:spcPts val="0"/>
              </a:spcBef>
              <a:spcAft>
                <a:spcPts val="300"/>
              </a:spcAft>
              <a:buFont typeface="Arial" pitchFamily="34" charset="0"/>
              <a:buChar char="•"/>
            </a:pPr>
            <a:r>
              <a:rPr lang="en-US" kern="1200" dirty="0" smtClean="0">
                <a:solidFill>
                  <a:schemeClr val="tx1"/>
                </a:solidFill>
                <a:latin typeface="+mn-lt"/>
                <a:ea typeface="+mn-ea"/>
                <a:cs typeface="+mn-cs"/>
              </a:rPr>
              <a:t>There are many aspects of integration – for example:</a:t>
            </a:r>
          </a:p>
          <a:p>
            <a:pPr marL="640080" lvl="1" indent="-182880">
              <a:spcBef>
                <a:spcPts val="0"/>
              </a:spcBef>
              <a:spcAft>
                <a:spcPts val="300"/>
              </a:spcAft>
              <a:buFont typeface="Courier New" pitchFamily="49" charset="0"/>
              <a:buChar char="o"/>
            </a:pPr>
            <a:r>
              <a:rPr lang="en-US" kern="1200" dirty="0" smtClean="0">
                <a:solidFill>
                  <a:schemeClr val="tx1"/>
                </a:solidFill>
                <a:latin typeface="+mn-lt"/>
                <a:ea typeface="+mn-ea"/>
                <a:cs typeface="+mn-cs"/>
              </a:rPr>
              <a:t>Technical integration in terms standards and system architectures that support </a:t>
            </a:r>
            <a:r>
              <a:rPr lang="en-US" kern="1200" baseline="0" dirty="0" smtClean="0">
                <a:solidFill>
                  <a:schemeClr val="tx1"/>
                </a:solidFill>
                <a:latin typeface="+mn-lt"/>
                <a:ea typeface="+mn-ea"/>
                <a:cs typeface="+mn-cs"/>
              </a:rPr>
              <a:t>information sharing between ITS-based systems; and also</a:t>
            </a:r>
          </a:p>
          <a:p>
            <a:pPr marL="640080" lvl="1" indent="-182880">
              <a:spcBef>
                <a:spcPts val="0"/>
              </a:spcBef>
              <a:spcAft>
                <a:spcPts val="600"/>
              </a:spcAft>
              <a:buFont typeface="Courier New" pitchFamily="49" charset="0"/>
              <a:buChar char="o"/>
            </a:pPr>
            <a:r>
              <a:rPr lang="en-US" kern="1200" baseline="0" dirty="0" smtClean="0">
                <a:solidFill>
                  <a:schemeClr val="tx1"/>
                </a:solidFill>
                <a:latin typeface="+mn-lt"/>
                <a:ea typeface="+mn-ea"/>
                <a:cs typeface="+mn-cs"/>
              </a:rPr>
              <a:t>Institutional integration such that operations  are mainstreamed into a transportation  agency’s </a:t>
            </a:r>
            <a:r>
              <a:rPr lang="en-US" kern="1200" dirty="0" smtClean="0">
                <a:solidFill>
                  <a:schemeClr val="tx1"/>
                </a:solidFill>
                <a:latin typeface="+mn-lt"/>
                <a:ea typeface="+mn-ea"/>
                <a:cs typeface="+mn-cs"/>
              </a:rPr>
              <a:t>institutional framework and corresponding business processes; and also</a:t>
            </a:r>
            <a:r>
              <a:rPr lang="en-US" kern="1200" baseline="0" dirty="0" smtClean="0">
                <a:solidFill>
                  <a:schemeClr val="tx1"/>
                </a:solidFill>
                <a:latin typeface="+mn-lt"/>
                <a:ea typeface="+mn-ea"/>
                <a:cs typeface="+mn-cs"/>
              </a:rPr>
              <a:t> c</a:t>
            </a:r>
            <a:r>
              <a:rPr lang="en-US" kern="1200" dirty="0" smtClean="0">
                <a:solidFill>
                  <a:schemeClr val="tx1"/>
                </a:solidFill>
                <a:latin typeface="+mn-lt"/>
                <a:ea typeface="+mn-ea"/>
                <a:cs typeface="+mn-cs"/>
              </a:rPr>
              <a:t>oordination and collaboration between various agencies and jurisdictions in the region to achieve seamless interoperability</a:t>
            </a:r>
            <a:endParaRPr lang="en-US" b="0" baseline="0" dirty="0" smtClean="0"/>
          </a:p>
          <a:p>
            <a:pPr>
              <a:spcBef>
                <a:spcPts val="0"/>
              </a:spcBef>
              <a:spcAft>
                <a:spcPts val="300"/>
              </a:spcAft>
            </a:pPr>
            <a:r>
              <a:rPr lang="en-US" b="1" dirty="0" smtClean="0"/>
              <a:t>Other</a:t>
            </a:r>
            <a:r>
              <a:rPr lang="en-US" b="1" baseline="0" dirty="0" smtClean="0"/>
              <a:t>  - </a:t>
            </a:r>
            <a:r>
              <a:rPr lang="en-US" b="0" dirty="0" smtClean="0"/>
              <a:t>MAP-21 expires</a:t>
            </a:r>
            <a:r>
              <a:rPr lang="en-US" b="0" baseline="0" dirty="0" smtClean="0"/>
              <a:t> in September, 2014. </a:t>
            </a:r>
            <a:r>
              <a:rPr lang="en-US" b="0" dirty="0" smtClean="0"/>
              <a:t>The</a:t>
            </a:r>
            <a:r>
              <a:rPr lang="en-US" b="0" baseline="0" dirty="0" smtClean="0"/>
              <a:t> presenter should check the subsequent re-authorization for any change in the definition of TSMO or emphasis.</a:t>
            </a:r>
            <a:endParaRPr lang="en-US" b="1"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 What is Operations?</a:t>
            </a:r>
            <a:endParaRPr lang="en-US" sz="1400" dirty="0"/>
          </a:p>
        </p:txBody>
      </p:sp>
    </p:spTree>
    <p:extLst>
      <p:ext uri="{BB962C8B-B14F-4D97-AF65-F5344CB8AC3E}">
        <p14:creationId xmlns:p14="http://schemas.microsoft.com/office/powerpoint/2010/main" val="510500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Identifies</a:t>
            </a:r>
            <a:r>
              <a:rPr lang="en-US" baseline="0" dirty="0" smtClean="0"/>
              <a:t> some of the key </a:t>
            </a:r>
            <a:r>
              <a:rPr lang="en-US" kern="1200" baseline="0" dirty="0" smtClean="0">
                <a:solidFill>
                  <a:schemeClr val="tx1"/>
                </a:solidFill>
                <a:latin typeface="+mn-lt"/>
                <a:ea typeface="+mn-ea"/>
                <a:cs typeface="+mn-cs"/>
                <a:sym typeface="Helvetica" charset="0"/>
              </a:rPr>
              <a:t>components and activities associated with the dimensions of Culture, Organization and Staffing, and Collaboration</a:t>
            </a:r>
            <a:endParaRPr lang="en-US" dirty="0" smtClean="0"/>
          </a:p>
          <a:p>
            <a:pPr>
              <a:spcBef>
                <a:spcPts val="0"/>
              </a:spcBef>
              <a:spcAft>
                <a:spcPts val="300"/>
              </a:spcAft>
            </a:pPr>
            <a:r>
              <a:rPr lang="en-US" b="1" dirty="0" smtClean="0"/>
              <a:t>Key Points</a:t>
            </a:r>
          </a:p>
          <a:p>
            <a:pPr marL="182880" lvl="0" indent="-182880">
              <a:spcBef>
                <a:spcPts val="0"/>
              </a:spcBef>
              <a:spcAft>
                <a:spcPts val="300"/>
              </a:spcAft>
              <a:buFont typeface="Arial" pitchFamily="34" charset="0"/>
              <a:buChar char="•"/>
            </a:pPr>
            <a:r>
              <a:rPr lang="en-US" sz="1200" b="1" kern="1200" dirty="0" smtClean="0">
                <a:solidFill>
                  <a:schemeClr val="tx1"/>
                </a:solidFill>
                <a:latin typeface="+mn-lt"/>
                <a:ea typeface="+mn-ea"/>
                <a:cs typeface="+mn-cs"/>
              </a:rPr>
              <a:t>Culture</a:t>
            </a:r>
            <a:r>
              <a:rPr lang="en-US" sz="1200" kern="1200" dirty="0" smtClean="0">
                <a:solidFill>
                  <a:schemeClr val="tx1"/>
                </a:solidFill>
                <a:latin typeface="+mn-lt"/>
                <a:ea typeface="+mn-ea"/>
                <a:cs typeface="+mn-cs"/>
              </a:rPr>
              <a:t> – technical understanding, leadership, outreach, and program legal authority</a:t>
            </a:r>
          </a:p>
          <a:p>
            <a:pPr marL="182880" lvl="0" indent="-182880">
              <a:spcBef>
                <a:spcPts val="0"/>
              </a:spcBef>
              <a:spcAft>
                <a:spcPts val="300"/>
              </a:spcAft>
              <a:buFont typeface="Arial" pitchFamily="34" charset="0"/>
              <a:buChar char="•"/>
            </a:pPr>
            <a:r>
              <a:rPr lang="en-US" sz="1200" b="1" kern="1200" dirty="0" smtClean="0">
                <a:solidFill>
                  <a:schemeClr val="tx1"/>
                </a:solidFill>
                <a:latin typeface="+mn-lt"/>
                <a:ea typeface="+mn-ea"/>
                <a:cs typeface="+mn-cs"/>
              </a:rPr>
              <a:t>Organization / Staffing</a:t>
            </a:r>
            <a:r>
              <a:rPr lang="en-US" sz="1200" kern="1200" dirty="0" smtClean="0">
                <a:solidFill>
                  <a:schemeClr val="tx1"/>
                </a:solidFill>
                <a:latin typeface="+mn-lt"/>
                <a:ea typeface="+mn-ea"/>
                <a:cs typeface="+mn-cs"/>
              </a:rPr>
              <a:t> – programmatic status, organizational structure, staff development, recruitment and retention</a:t>
            </a:r>
          </a:p>
          <a:p>
            <a:pPr marL="182880" lvl="0" indent="-182880">
              <a:spcBef>
                <a:spcPts val="0"/>
              </a:spcBef>
              <a:spcAft>
                <a:spcPts val="300"/>
              </a:spcAft>
              <a:buFont typeface="Arial" pitchFamily="34" charset="0"/>
              <a:buChar char="•"/>
            </a:pPr>
            <a:r>
              <a:rPr lang="en-US" sz="1200" b="1" kern="1200" dirty="0" smtClean="0">
                <a:solidFill>
                  <a:schemeClr val="tx1"/>
                </a:solidFill>
                <a:latin typeface="+mn-lt"/>
                <a:ea typeface="+mn-ea"/>
                <a:cs typeface="+mn-cs"/>
              </a:rPr>
              <a:t>Collaboration</a:t>
            </a:r>
            <a:r>
              <a:rPr lang="en-US" sz="1200" kern="1200" dirty="0" smtClean="0">
                <a:solidFill>
                  <a:schemeClr val="tx1"/>
                </a:solidFill>
                <a:latin typeface="+mn-lt"/>
                <a:ea typeface="+mn-ea"/>
                <a:cs typeface="+mn-cs"/>
              </a:rPr>
              <a:t> – relationships and partnering among levels of government and with public safety agencies, local governments, MPOs and the private sector</a:t>
            </a: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30</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30: Operations Capability Dimensions (cont.)</a:t>
            </a:r>
            <a:endParaRPr lang="en-US" sz="1400" dirty="0"/>
          </a:p>
        </p:txBody>
      </p:sp>
    </p:spTree>
    <p:extLst>
      <p:ext uri="{BB962C8B-B14F-4D97-AF65-F5344CB8AC3E}">
        <p14:creationId xmlns:p14="http://schemas.microsoft.com/office/powerpoint/2010/main" val="3007676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67200"/>
            <a:ext cx="5607680" cy="4495800"/>
          </a:xfrm>
        </p:spPr>
        <p:txBody>
          <a:bodyPr>
            <a:noAutofit/>
          </a:bodyPr>
          <a:lstStyle/>
          <a:p>
            <a:pPr>
              <a:lnSpc>
                <a:spcPct val="110000"/>
              </a:lnSpc>
              <a:spcBef>
                <a:spcPts val="0"/>
              </a:spcBef>
              <a:spcAft>
                <a:spcPts val="300"/>
              </a:spcAft>
            </a:pPr>
            <a:r>
              <a:rPr lang="en-US" b="1" dirty="0" smtClean="0"/>
              <a:t>Description of the Slide</a:t>
            </a:r>
          </a:p>
          <a:p>
            <a:pPr>
              <a:spcBef>
                <a:spcPts val="0"/>
              </a:spcBef>
              <a:spcAft>
                <a:spcPts val="600"/>
              </a:spcAft>
            </a:pPr>
            <a:r>
              <a:rPr lang="en-US" sz="1200" kern="1200" dirty="0" smtClean="0">
                <a:solidFill>
                  <a:schemeClr val="tx1"/>
                </a:solidFill>
                <a:latin typeface="+mn-lt"/>
                <a:ea typeface="+mn-ea"/>
                <a:cs typeface="+mn-cs"/>
              </a:rPr>
              <a:t>For each of these six dimensions, four levels of maturity have been defined – where the term “maturity” is related to the degree of formality and optimization of these processes in support of effective operations.</a:t>
            </a:r>
            <a:endParaRPr lang="en-US" dirty="0" smtClean="0"/>
          </a:p>
          <a:p>
            <a:pPr>
              <a:lnSpc>
                <a:spcPct val="110000"/>
              </a:lnSpc>
              <a:spcBef>
                <a:spcPts val="0"/>
              </a:spcBef>
              <a:spcAft>
                <a:spcPts val="300"/>
              </a:spcAft>
            </a:pPr>
            <a:r>
              <a:rPr lang="en-US" b="1" dirty="0" smtClean="0"/>
              <a:t>Key Points</a:t>
            </a:r>
          </a:p>
          <a:p>
            <a:pPr marL="182880" lvl="0" indent="-182880">
              <a:lnSpc>
                <a:spcPct val="110000"/>
              </a:lnSpc>
              <a:spcBef>
                <a:spcPts val="0"/>
              </a:spcBef>
              <a:spcAft>
                <a:spcPts val="300"/>
              </a:spcAft>
              <a:buFont typeface="Arial" pitchFamily="34" charset="0"/>
              <a:buChar char="•"/>
            </a:pPr>
            <a:r>
              <a:rPr lang="en-US" sz="1200" b="1" kern="1200" dirty="0" smtClean="0">
                <a:solidFill>
                  <a:schemeClr val="tx1"/>
                </a:solidFill>
                <a:latin typeface="+mn-lt"/>
                <a:ea typeface="+mn-ea"/>
                <a:cs typeface="+mn-cs"/>
              </a:rPr>
              <a:t>Level 1: Performed</a:t>
            </a:r>
            <a:r>
              <a:rPr lang="en-US" sz="1200" kern="1200" dirty="0" smtClean="0">
                <a:solidFill>
                  <a:schemeClr val="tx1"/>
                </a:solidFill>
                <a:latin typeface="+mn-lt"/>
                <a:ea typeface="+mn-ea"/>
                <a:cs typeface="+mn-cs"/>
              </a:rPr>
              <a:t> – Activities and relationships largely ad hoc, informal and champion-driven – substantially outside the mainstream of other activities within the transportation agency. </a:t>
            </a:r>
          </a:p>
          <a:p>
            <a:pPr marL="182880" lvl="0" indent="-182880">
              <a:lnSpc>
                <a:spcPct val="110000"/>
              </a:lnSpc>
              <a:spcBef>
                <a:spcPts val="0"/>
              </a:spcBef>
              <a:spcAft>
                <a:spcPts val="300"/>
              </a:spcAft>
              <a:buFont typeface="Arial" pitchFamily="34" charset="0"/>
              <a:buChar char="•"/>
            </a:pPr>
            <a:r>
              <a:rPr lang="en-US" sz="1200" b="1" kern="1200" dirty="0" smtClean="0">
                <a:solidFill>
                  <a:schemeClr val="tx1"/>
                </a:solidFill>
                <a:latin typeface="+mn-lt"/>
                <a:ea typeface="+mn-ea"/>
                <a:cs typeface="+mn-cs"/>
              </a:rPr>
              <a:t>Level 2:</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Managed</a:t>
            </a:r>
            <a:r>
              <a:rPr lang="en-US" sz="1200" kern="1200" dirty="0" smtClean="0">
                <a:solidFill>
                  <a:schemeClr val="tx1"/>
                </a:solidFill>
                <a:latin typeface="+mn-lt"/>
                <a:ea typeface="+mn-ea"/>
                <a:cs typeface="+mn-cs"/>
              </a:rPr>
              <a:t> – Basic strategy applications understood; key processes and support requirements identified; key technology and core capacities under development; but limited internal accountability and uneven alignment with external partners. This is where most DOTs are today.</a:t>
            </a:r>
          </a:p>
          <a:p>
            <a:pPr marL="182880" lvl="0" indent="-182880">
              <a:lnSpc>
                <a:spcPct val="110000"/>
              </a:lnSpc>
              <a:spcBef>
                <a:spcPts val="0"/>
              </a:spcBef>
              <a:spcAft>
                <a:spcPts val="300"/>
              </a:spcAft>
              <a:buFont typeface="Arial" pitchFamily="34" charset="0"/>
              <a:buChar char="•"/>
            </a:pPr>
            <a:r>
              <a:rPr lang="en-US" sz="1200" b="1" kern="1200" dirty="0" smtClean="0">
                <a:solidFill>
                  <a:schemeClr val="tx1"/>
                </a:solidFill>
                <a:latin typeface="+mn-lt"/>
                <a:ea typeface="+mn-ea"/>
                <a:cs typeface="+mn-cs"/>
              </a:rPr>
              <a:t>Level 3: Integrated</a:t>
            </a:r>
            <a:r>
              <a:rPr lang="en-US" sz="1200" kern="1200" dirty="0" smtClean="0">
                <a:solidFill>
                  <a:schemeClr val="tx1"/>
                </a:solidFill>
                <a:latin typeface="+mn-lt"/>
                <a:ea typeface="+mn-ea"/>
                <a:cs typeface="+mn-cs"/>
              </a:rPr>
              <a:t> – Standardized strategy applications implemented in priority contexts and managed for performance; operations-related technical and business processes developed, documented, and integrated into the agency and the regional transportation planning process; partnerships aligned. </a:t>
            </a:r>
          </a:p>
          <a:p>
            <a:pPr marL="182880" lvl="0" indent="-182880">
              <a:lnSpc>
                <a:spcPct val="110000"/>
              </a:lnSpc>
              <a:spcBef>
                <a:spcPts val="0"/>
              </a:spcBef>
              <a:spcAft>
                <a:spcPts val="300"/>
              </a:spcAft>
              <a:buFont typeface="Arial" pitchFamily="34" charset="0"/>
              <a:buChar char="•"/>
            </a:pPr>
            <a:r>
              <a:rPr lang="en-US" sz="1200" b="1" kern="1200" dirty="0" smtClean="0">
                <a:solidFill>
                  <a:schemeClr val="tx1"/>
                </a:solidFill>
                <a:latin typeface="+mn-lt"/>
                <a:ea typeface="+mn-ea"/>
                <a:cs typeface="+mn-cs"/>
              </a:rPr>
              <a:t>Level 4: Optimized</a:t>
            </a:r>
            <a:r>
              <a:rPr lang="en-US" sz="1200" kern="1200" dirty="0" smtClean="0">
                <a:solidFill>
                  <a:schemeClr val="tx1"/>
                </a:solidFill>
                <a:latin typeface="+mn-lt"/>
                <a:ea typeface="+mn-ea"/>
                <a:cs typeface="+mn-cs"/>
              </a:rPr>
              <a:t> – This</a:t>
            </a:r>
            <a:r>
              <a:rPr lang="en-US" sz="1200" kern="1200" baseline="0" dirty="0" smtClean="0">
                <a:solidFill>
                  <a:schemeClr val="tx1"/>
                </a:solidFill>
                <a:latin typeface="+mn-lt"/>
                <a:ea typeface="+mn-ea"/>
                <a:cs typeface="+mn-cs"/>
              </a:rPr>
              <a:t> represents the ultimate goal, in which operations is</a:t>
            </a:r>
            <a:r>
              <a:rPr lang="en-US" sz="1200" kern="1200" dirty="0" smtClean="0">
                <a:solidFill>
                  <a:schemeClr val="tx1"/>
                </a:solidFill>
                <a:latin typeface="+mn-lt"/>
                <a:ea typeface="+mn-ea"/>
                <a:cs typeface="+mn-cs"/>
              </a:rPr>
              <a:t> addressed as a full, sustainable core agency program, established on the basis of continuous improvement with top level management status; part of the region-wide program and planning process with formal partnerships will all involved agencies.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31</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31: Levels of Capability Maturity</a:t>
            </a:r>
            <a:endParaRPr lang="en-US" sz="1400" dirty="0"/>
          </a:p>
        </p:txBody>
      </p:sp>
    </p:spTree>
    <p:extLst>
      <p:ext uri="{BB962C8B-B14F-4D97-AF65-F5344CB8AC3E}">
        <p14:creationId xmlns:p14="http://schemas.microsoft.com/office/powerpoint/2010/main" val="602647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038600"/>
            <a:ext cx="5607680" cy="487680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Much of the discussion</a:t>
            </a:r>
            <a:r>
              <a:rPr lang="en-US" baseline="0" dirty="0" smtClean="0"/>
              <a:t> has focused on mainstreaming operations into an individual agency such as a DOT. But to achieve continuous improvement and to get your agency’s operations program  and projects funded, the mainstreaming effort must also address regional planning processes and multi-agency collaboration.</a:t>
            </a:r>
          </a:p>
          <a:p>
            <a:pPr marL="0" marR="0" indent="0" algn="l" defTabSz="914400" rtl="0" eaLnBrk="0" fontAlgn="base" latinLnBrk="0" hangingPunct="0">
              <a:spcBef>
                <a:spcPts val="0"/>
              </a:spcBef>
              <a:spcAft>
                <a:spcPts val="300"/>
              </a:spcAft>
              <a:buClrTx/>
              <a:buSzTx/>
              <a:buFontTx/>
              <a:buNone/>
              <a:tabLst/>
              <a:defRPr/>
            </a:pPr>
            <a:r>
              <a:rPr lang="en-US" b="1" dirty="0" smtClean="0"/>
              <a:t>Key Points</a:t>
            </a:r>
          </a:p>
          <a:p>
            <a:pPr marL="182880" indent="-182880">
              <a:spcBef>
                <a:spcPts val="0"/>
              </a:spcBef>
              <a:spcAft>
                <a:spcPts val="300"/>
              </a:spcAft>
              <a:buFont typeface="Arial" pitchFamily="34" charset="0"/>
              <a:buChar char="•"/>
              <a:defRPr/>
            </a:pPr>
            <a:r>
              <a:rPr lang="en-US" dirty="0" smtClean="0"/>
              <a:t>The FHWA refers to this a “planning for operations” – a joint effort between planners and operators to support improved regional transportation system management and operations. It involves the consideration of operations strategies in regional transportation planning – including the integration of operations strategies in the metropolitan transportation plan. </a:t>
            </a:r>
          </a:p>
          <a:p>
            <a:pPr marL="182880" indent="-182880">
              <a:spcBef>
                <a:spcPts val="0"/>
              </a:spcBef>
              <a:spcAft>
                <a:spcPts val="300"/>
              </a:spcAft>
              <a:buFont typeface="Arial" pitchFamily="34" charset="0"/>
              <a:buChar char="•"/>
              <a:defRPr/>
            </a:pPr>
            <a:r>
              <a:rPr lang="en-US" dirty="0" smtClean="0"/>
              <a:t>It requires coordination and collaboration between a number of regional partners, including planning staff and operations staff from metropolitan planning organizations (MPOs), State Departments of Transportation, transit agencies, highway agencies, toll authorities, and local governments. </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dirty="0" smtClean="0"/>
              <a:t>The approach to planning for operations is objectives-driven and performance-based.  Rather than focusing on projects and investment plans, planning for operations means first developing objectives for transportation system performance, and using outcome-based performance measures and targets as a basis for identifying solutions and developing investment strategies</a:t>
            </a:r>
            <a:r>
              <a:rPr lang="en-US" baseline="0" dirty="0" smtClean="0"/>
              <a:t> to achieve the operational objectives</a:t>
            </a:r>
            <a:r>
              <a:rPr lang="en-US" dirty="0" smtClean="0"/>
              <a:t>.  </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dirty="0" smtClean="0"/>
              <a:t>These same performance measures are used to</a:t>
            </a:r>
            <a:r>
              <a:rPr lang="en-US" baseline="0" dirty="0" smtClean="0"/>
              <a:t> evaluate how well the strategies are working, make adjustments as may be appropriate, and demonstrate accountability</a:t>
            </a:r>
          </a:p>
          <a:p>
            <a:pPr>
              <a:spcBef>
                <a:spcPts val="0"/>
              </a:spcBef>
              <a:spcAft>
                <a:spcPts val="300"/>
              </a:spcAft>
            </a:pPr>
            <a:endParaRPr lang="en-US" dirty="0" smtClean="0"/>
          </a:p>
          <a:p>
            <a:pPr>
              <a:spcBef>
                <a:spcPts val="0"/>
              </a:spcBef>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32</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32: Operations Collaboration for a Region</a:t>
            </a:r>
            <a:endParaRPr lang="en-US" sz="1400" dirty="0"/>
          </a:p>
        </p:txBody>
      </p:sp>
    </p:spTree>
    <p:extLst>
      <p:ext uri="{BB962C8B-B14F-4D97-AF65-F5344CB8AC3E}">
        <p14:creationId xmlns:p14="http://schemas.microsoft.com/office/powerpoint/2010/main" val="2541625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91000"/>
            <a:ext cx="5607680" cy="4183220"/>
          </a:xfrm>
        </p:spPr>
        <p:txBody>
          <a:bodyPr>
            <a:noAutofit/>
          </a:bodyPr>
          <a:lstStyle/>
          <a:p>
            <a:pPr>
              <a:spcBef>
                <a:spcPts val="0"/>
              </a:spcBef>
              <a:spcAft>
                <a:spcPts val="300"/>
              </a:spcAft>
            </a:pPr>
            <a:r>
              <a:rPr lang="en-US" b="1" dirty="0" smtClean="0"/>
              <a:t>Description of the Slide</a:t>
            </a:r>
          </a:p>
          <a:p>
            <a:pPr>
              <a:spcBef>
                <a:spcPts val="0"/>
              </a:spcBef>
              <a:spcAft>
                <a:spcPts val="300"/>
              </a:spcAft>
              <a:buFontTx/>
              <a:buNone/>
            </a:pPr>
            <a:r>
              <a:rPr lang="en-US" dirty="0" smtClean="0"/>
              <a:t>This shows an objectives-driven</a:t>
            </a:r>
            <a:r>
              <a:rPr lang="en-US" baseline="0" dirty="0" smtClean="0"/>
              <a:t> based approach. </a:t>
            </a:r>
            <a:r>
              <a:rPr lang="en-US" dirty="0" smtClean="0"/>
              <a:t>Traditionally, transportation planning and transportation system operations have been largely separate, independent activities.  </a:t>
            </a:r>
          </a:p>
          <a:p>
            <a:pPr marL="182880" indent="-182880">
              <a:spcBef>
                <a:spcPts val="0"/>
              </a:spcBef>
              <a:spcAft>
                <a:spcPts val="300"/>
              </a:spcAft>
              <a:buFont typeface="Arial" pitchFamily="34" charset="0"/>
              <a:buChar char="•"/>
            </a:pPr>
            <a:r>
              <a:rPr lang="en-US" dirty="0" smtClean="0"/>
              <a:t>Planners focused on long-range transportation investments, including development of metropolitan transportation plans and programming of projects.  </a:t>
            </a:r>
          </a:p>
          <a:p>
            <a:pPr marL="182880" indent="-182880">
              <a:spcBef>
                <a:spcPts val="0"/>
              </a:spcBef>
              <a:spcAft>
                <a:spcPts val="300"/>
              </a:spcAft>
              <a:buFont typeface="Arial" pitchFamily="34" charset="0"/>
              <a:buChar char="•"/>
            </a:pPr>
            <a:r>
              <a:rPr lang="en-US" dirty="0" smtClean="0"/>
              <a:t>Operators were concerned with addressing immediate system needs—incident response, traffic control, traveler information, and work zone management.  </a:t>
            </a:r>
          </a:p>
          <a:p>
            <a:pPr>
              <a:spcBef>
                <a:spcPts val="0"/>
              </a:spcBef>
              <a:spcAft>
                <a:spcPts val="600"/>
              </a:spcAft>
              <a:buFontTx/>
              <a:buNone/>
            </a:pPr>
            <a:r>
              <a:rPr lang="en-US" dirty="0" smtClean="0"/>
              <a:t>Planning for operations and the objectives-driven approach connects these two vital components of transportation, and integrates operations considerations into the planning process.</a:t>
            </a:r>
          </a:p>
          <a:p>
            <a:pPr marL="0" marR="0" indent="0" algn="l" defTabSz="914400" rtl="0" eaLnBrk="0" fontAlgn="base" latinLnBrk="0" hangingPunct="0">
              <a:spcBef>
                <a:spcPts val="0"/>
              </a:spcBef>
              <a:spcAft>
                <a:spcPts val="300"/>
              </a:spcAft>
              <a:buClrTx/>
              <a:buSzTx/>
              <a:buFontTx/>
              <a:buNone/>
              <a:tabLst/>
              <a:defRPr/>
            </a:pPr>
            <a:r>
              <a:rPr lang="en-US" b="1" dirty="0" smtClean="0"/>
              <a:t>Key Points</a:t>
            </a:r>
          </a:p>
          <a:p>
            <a:pPr marL="182880" indent="-182880" eaLnBrk="1" hangingPunct="1">
              <a:spcBef>
                <a:spcPts val="0"/>
              </a:spcBef>
              <a:spcAft>
                <a:spcPts val="300"/>
              </a:spcAft>
              <a:buFont typeface="Arial" pitchFamily="34" charset="0"/>
              <a:buChar char="•"/>
            </a:pPr>
            <a:r>
              <a:rPr lang="en-US" dirty="0" smtClean="0"/>
              <a:t>Regional goals form the basis</a:t>
            </a:r>
            <a:r>
              <a:rPr lang="en-US" baseline="0" dirty="0" smtClean="0"/>
              <a:t> for developing operational objectives</a:t>
            </a:r>
          </a:p>
          <a:p>
            <a:pPr marL="182880" indent="-182880" eaLnBrk="1" hangingPunct="1">
              <a:spcBef>
                <a:spcPts val="0"/>
              </a:spcBef>
              <a:spcAft>
                <a:spcPts val="300"/>
              </a:spcAft>
              <a:buFont typeface="Arial" pitchFamily="34" charset="0"/>
              <a:buChar char="•"/>
            </a:pPr>
            <a:r>
              <a:rPr lang="en-US" dirty="0" smtClean="0"/>
              <a:t>A</a:t>
            </a:r>
            <a:r>
              <a:rPr lang="en-US" baseline="0" dirty="0" smtClean="0"/>
              <a:t> s</a:t>
            </a:r>
            <a:r>
              <a:rPr lang="en-US" dirty="0" smtClean="0"/>
              <a:t>ystematic process is used for developing and selecting operations strategies based</a:t>
            </a:r>
            <a:r>
              <a:rPr lang="en-US" baseline="0" dirty="0" smtClean="0"/>
              <a:t> on needs (as can be identified from the Congestion Management Plan), </a:t>
            </a:r>
            <a:r>
              <a:rPr lang="en-US" dirty="0" smtClean="0"/>
              <a:t>performance measures, and an</a:t>
            </a:r>
            <a:r>
              <a:rPr lang="en-US" baseline="0" dirty="0" smtClean="0"/>
              <a:t> evaluation of the candidate strategies</a:t>
            </a:r>
            <a:endParaRPr lang="en-US" dirty="0" smtClean="0"/>
          </a:p>
          <a:p>
            <a:pPr marL="182880" indent="-182880" eaLnBrk="1" hangingPunct="1">
              <a:spcBef>
                <a:spcPts val="0"/>
              </a:spcBef>
              <a:spcAft>
                <a:spcPts val="300"/>
              </a:spcAft>
              <a:buFont typeface="Arial" pitchFamily="34" charset="0"/>
              <a:buChar char="•"/>
            </a:pPr>
            <a:r>
              <a:rPr lang="en-US" dirty="0" smtClean="0"/>
              <a:t>The</a:t>
            </a:r>
            <a:r>
              <a:rPr lang="en-US" baseline="0" dirty="0" smtClean="0"/>
              <a:t> selected operations strategies are included in the Metropolitan Transportation Plans and TIP</a:t>
            </a:r>
          </a:p>
          <a:p>
            <a:pPr marL="182880" indent="-182880" eaLnBrk="1" hangingPunct="1">
              <a:spcBef>
                <a:spcPts val="0"/>
              </a:spcBef>
              <a:spcAft>
                <a:spcPts val="300"/>
              </a:spcAft>
              <a:buFont typeface="Arial" pitchFamily="34" charset="0"/>
              <a:buChar char="•"/>
            </a:pPr>
            <a:r>
              <a:rPr lang="en-US" baseline="0" dirty="0" smtClean="0"/>
              <a:t>This leads to the implementation of the operations strategies and supporting technologies and staffing. </a:t>
            </a:r>
            <a:r>
              <a:rPr lang="en-US" dirty="0" smtClean="0"/>
              <a:t>Implementation is a crucial part of achieving the objectives.  </a:t>
            </a:r>
          </a:p>
          <a:p>
            <a:pPr marL="182880" indent="-182880" eaLnBrk="1" hangingPunct="1">
              <a:spcBef>
                <a:spcPts val="0"/>
              </a:spcBef>
              <a:spcAft>
                <a:spcPts val="300"/>
              </a:spcAft>
              <a:buFont typeface="Arial" pitchFamily="34" charset="0"/>
              <a:buNone/>
            </a:pPr>
            <a:endParaRPr lang="en-US" dirty="0" smtClean="0"/>
          </a:p>
          <a:p>
            <a:pPr marL="182880" indent="-182880" eaLnBrk="1" hangingPunct="1">
              <a:spcBef>
                <a:spcPts val="0"/>
              </a:spcBef>
              <a:spcAft>
                <a:spcPts val="300"/>
              </a:spcAft>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33</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33: Objectives-Driven Performance Based Approach</a:t>
            </a:r>
            <a:endParaRPr lang="en-US" sz="1400" dirty="0"/>
          </a:p>
        </p:txBody>
      </p:sp>
    </p:spTree>
    <p:extLst>
      <p:ext uri="{BB962C8B-B14F-4D97-AF65-F5344CB8AC3E}">
        <p14:creationId xmlns:p14="http://schemas.microsoft.com/office/powerpoint/2010/main" val="1318303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114800"/>
            <a:ext cx="5607680" cy="418322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This slide summarizes the key points from the previous slides and discussions. </a:t>
            </a:r>
          </a:p>
          <a:p>
            <a:pPr>
              <a:spcBef>
                <a:spcPts val="0"/>
              </a:spcBef>
              <a:spcAft>
                <a:spcPts val="300"/>
              </a:spcAft>
            </a:pPr>
            <a:r>
              <a:rPr lang="en-US" b="1" dirty="0" smtClean="0"/>
              <a:t>Key Points</a:t>
            </a:r>
          </a:p>
          <a:p>
            <a:pPr marL="182880" indent="-182880">
              <a:spcBef>
                <a:spcPts val="0"/>
              </a:spcBef>
              <a:spcAft>
                <a:spcPts val="0"/>
              </a:spcAft>
              <a:buFont typeface="Arial" pitchFamily="34" charset="0"/>
              <a:buChar char="•"/>
            </a:pPr>
            <a:r>
              <a:rPr lang="en-US" sz="1200" dirty="0" smtClean="0">
                <a:ea typeface="ヒラギノ角ゴ ProN W6" charset="0"/>
                <a:cs typeface="Helvetica"/>
              </a:rPr>
              <a:t>Operations is a critical component for actively managing the transportation network on a daily basis, providing</a:t>
            </a:r>
            <a:r>
              <a:rPr lang="en-US" sz="1200" baseline="0" dirty="0" smtClean="0">
                <a:ea typeface="ヒラギノ角ゴ ProN W6" charset="0"/>
                <a:cs typeface="Helvetica"/>
              </a:rPr>
              <a:t> several benefits to a DOT including:</a:t>
            </a:r>
            <a:endParaRPr lang="en-US" sz="1200" dirty="0" smtClean="0">
              <a:ea typeface="ヒラギノ角ゴ ProN W6" charset="0"/>
              <a:cs typeface="Helvetica"/>
            </a:endParaRPr>
          </a:p>
          <a:p>
            <a:pPr marL="640080" lvl="2" indent="-182880">
              <a:spcBef>
                <a:spcPts val="0"/>
              </a:spcBef>
              <a:spcAft>
                <a:spcPts val="0"/>
              </a:spcAft>
              <a:buFont typeface="Courier New" pitchFamily="49" charset="0"/>
              <a:buChar char="o"/>
            </a:pPr>
            <a:r>
              <a:rPr lang="en-US" sz="1200" dirty="0" smtClean="0">
                <a:ea typeface="ヒラギノ角ゴ ProN W6" charset="0"/>
                <a:cs typeface="Helvetica"/>
              </a:rPr>
              <a:t>Preserve and maximize existing capacity</a:t>
            </a:r>
          </a:p>
          <a:p>
            <a:pPr marL="640080" lvl="2" indent="-182880">
              <a:spcBef>
                <a:spcPts val="0"/>
              </a:spcBef>
              <a:spcAft>
                <a:spcPts val="0"/>
              </a:spcAft>
              <a:buFont typeface="Courier New" pitchFamily="49" charset="0"/>
              <a:buChar char="o"/>
            </a:pPr>
            <a:r>
              <a:rPr lang="en-US" sz="1200" dirty="0" smtClean="0">
                <a:ea typeface="ヒラギノ角ゴ ProN W6" charset="0"/>
                <a:cs typeface="Helvetica"/>
              </a:rPr>
              <a:t>Enhance mobility, reliability, safety, and the environment</a:t>
            </a:r>
          </a:p>
          <a:p>
            <a:pPr marL="640080" marR="0" lvl="2" indent="-182880" algn="l" defTabSz="914400" rtl="0" eaLnBrk="0" fontAlgn="base" latinLnBrk="0" hangingPunct="0">
              <a:spcBef>
                <a:spcPts val="0"/>
              </a:spcBef>
              <a:spcAft>
                <a:spcPts val="0"/>
              </a:spcAft>
              <a:buClrTx/>
              <a:buSzTx/>
              <a:buFont typeface="Courier New" pitchFamily="49" charset="0"/>
              <a:buChar char="o"/>
              <a:tabLst/>
              <a:defRPr/>
            </a:pPr>
            <a:r>
              <a:rPr lang="en-US" sz="1200" dirty="0" smtClean="0">
                <a:ea typeface="ヒラギノ角ゴ ProN W6" charset="0"/>
                <a:cs typeface="Helvetica"/>
              </a:rPr>
              <a:t>Provide customer service via a </a:t>
            </a:r>
            <a:r>
              <a:rPr lang="en-US" sz="1200" dirty="0" smtClean="0">
                <a:cs typeface="Helvetica"/>
              </a:rPr>
              <a:t>p</a:t>
            </a:r>
            <a:r>
              <a:rPr lang="en-US" sz="1200" dirty="0" smtClean="0"/>
              <a:t>erformance-based approach</a:t>
            </a:r>
            <a:endParaRPr lang="en-US" sz="1200" dirty="0" smtClean="0">
              <a:ea typeface="ヒラギノ角ゴ ProN W6" charset="0"/>
              <a:cs typeface="Helvetica"/>
            </a:endParaRPr>
          </a:p>
          <a:p>
            <a:pPr marL="640080" marR="0" lvl="2" indent="-182880" algn="l" defTabSz="914400" rtl="0" eaLnBrk="0" fontAlgn="base" latinLnBrk="0" hangingPunct="0">
              <a:spcBef>
                <a:spcPts val="0"/>
              </a:spcBef>
              <a:spcAft>
                <a:spcPts val="300"/>
              </a:spcAft>
              <a:buClrTx/>
              <a:buSzTx/>
              <a:buFont typeface="Courier New" pitchFamily="49" charset="0"/>
              <a:buChar char="o"/>
              <a:tabLst/>
              <a:defRPr/>
            </a:pPr>
            <a:r>
              <a:rPr lang="en-US" sz="1200" dirty="0" smtClean="0">
                <a:ea typeface="ヒラギノ角ゴ ProN W6" charset="0"/>
                <a:cs typeface="Helvetica"/>
              </a:rPr>
              <a:t>Achieve quick and cost-effective implementation (with</a:t>
            </a:r>
            <a:r>
              <a:rPr lang="en-US" sz="1200" baseline="0" dirty="0" smtClean="0">
                <a:ea typeface="ヒラギノ角ゴ ProN W6" charset="0"/>
                <a:cs typeface="Helvetica"/>
              </a:rPr>
              <a:t> </a:t>
            </a:r>
            <a:r>
              <a:rPr lang="en-US" sz="1200" dirty="0" smtClean="0">
                <a:ea typeface="ヒラギノ角ゴ ProN W6" charset="0"/>
                <a:cs typeface="Helvetica"/>
              </a:rPr>
              <a:t>large benefit – cost ratios </a:t>
            </a:r>
          </a:p>
          <a:p>
            <a:pPr marL="182880" lvl="1" indent="-182880">
              <a:spcBef>
                <a:spcPts val="0"/>
              </a:spcBef>
              <a:spcAft>
                <a:spcPts val="300"/>
              </a:spcAft>
              <a:buFont typeface="Arial" pitchFamily="34" charset="0"/>
              <a:buChar char="•"/>
            </a:pPr>
            <a:r>
              <a:rPr lang="en-US" sz="1200" dirty="0" smtClean="0"/>
              <a:t>To be successful, operations needs to be “mainstreamed” into the agency's institutional and organizational framework.</a:t>
            </a:r>
          </a:p>
          <a:p>
            <a:pPr marL="182880" lvl="1" indent="-182880">
              <a:spcBef>
                <a:spcPts val="0"/>
              </a:spcBef>
              <a:spcAft>
                <a:spcPts val="300"/>
              </a:spcAft>
              <a:buFont typeface="Arial" pitchFamily="34" charset="0"/>
              <a:buChar char="•"/>
            </a:pPr>
            <a:r>
              <a:rPr lang="en-US" sz="1200" baseline="0" dirty="0" smtClean="0"/>
              <a:t>Such change and </a:t>
            </a:r>
            <a:r>
              <a:rPr lang="en-US" baseline="0" dirty="0" smtClean="0"/>
              <a:t>adaptation cannot be achieved without your enthusiasm and leadership.</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34</a:t>
            </a:fld>
            <a:endParaRPr lang="en-US" dirty="0"/>
          </a:p>
        </p:txBody>
      </p:sp>
      <p:sp>
        <p:nvSpPr>
          <p:cNvPr id="6" name="TextBox 5"/>
          <p:cNvSpPr txBox="1"/>
          <p:nvPr/>
        </p:nvSpPr>
        <p:spPr>
          <a:xfrm>
            <a:off x="609600" y="191869"/>
            <a:ext cx="5562600" cy="307777"/>
          </a:xfrm>
          <a:prstGeom prst="rect">
            <a:avLst/>
          </a:prstGeom>
          <a:noFill/>
        </p:spPr>
        <p:txBody>
          <a:bodyPr wrap="square" rtlCol="0">
            <a:spAutoFit/>
          </a:bodyPr>
          <a:lstStyle/>
          <a:p>
            <a:r>
              <a:rPr lang="en-US" sz="1400" dirty="0" smtClean="0"/>
              <a:t>SLIDE 34: Summary</a:t>
            </a:r>
            <a:endParaRPr lang="en-US" sz="1400" dirty="0"/>
          </a:p>
        </p:txBody>
      </p:sp>
    </p:spTree>
    <p:extLst>
      <p:ext uri="{BB962C8B-B14F-4D97-AF65-F5344CB8AC3E}">
        <p14:creationId xmlns:p14="http://schemas.microsoft.com/office/powerpoint/2010/main" val="1816517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Autofit/>
          </a:bodyPr>
          <a:lstStyle/>
          <a:p>
            <a:pPr>
              <a:spcBef>
                <a:spcPts val="0"/>
              </a:spcBef>
              <a:spcAft>
                <a:spcPts val="300"/>
              </a:spcAft>
            </a:pPr>
            <a:r>
              <a:rPr lang="en-US" sz="1200" b="1" kern="1200" baseline="0" dirty="0" smtClean="0">
                <a:solidFill>
                  <a:schemeClr val="tx1"/>
                </a:solidFill>
                <a:latin typeface="+mn-lt"/>
                <a:ea typeface="+mn-ea"/>
                <a:cs typeface="+mn-cs"/>
              </a:rPr>
              <a:t>Description of the Slide</a:t>
            </a:r>
          </a:p>
          <a:p>
            <a:pPr>
              <a:spcBef>
                <a:spcPts val="0"/>
              </a:spcBef>
              <a:spcAft>
                <a:spcPts val="300"/>
              </a:spcAft>
            </a:pPr>
            <a:r>
              <a:rPr lang="en-US" sz="1200" kern="1200" baseline="0" dirty="0" smtClean="0">
                <a:solidFill>
                  <a:schemeClr val="tx1"/>
                </a:solidFill>
                <a:latin typeface="+mn-lt"/>
                <a:ea typeface="+mn-ea"/>
                <a:cs typeface="+mn-cs"/>
              </a:rPr>
              <a:t>As a DOT CEO or senior manager, the ball is in your court:</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Demonstrate your own commitment.</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Empower the people on your team who you will rely on for results.</a:t>
            </a:r>
          </a:p>
          <a:p>
            <a:pPr marL="182880" indent="-182880">
              <a:spcBef>
                <a:spcPts val="0"/>
              </a:spcBef>
              <a:spcAft>
                <a:spcPts val="600"/>
              </a:spcAft>
              <a:buFont typeface="Arial" pitchFamily="34" charset="0"/>
              <a:buChar char="•"/>
            </a:pPr>
            <a:r>
              <a:rPr lang="en-US" sz="1200" kern="1200" baseline="0" dirty="0" smtClean="0">
                <a:solidFill>
                  <a:schemeClr val="tx1"/>
                </a:solidFill>
                <a:latin typeface="+mn-lt"/>
                <a:ea typeface="+mn-ea"/>
                <a:cs typeface="+mn-cs"/>
              </a:rPr>
              <a:t>Provide top direction and insist on accountability.</a:t>
            </a:r>
          </a:p>
          <a:p>
            <a:pPr>
              <a:spcBef>
                <a:spcPts val="0"/>
              </a:spcBef>
              <a:spcAft>
                <a:spcPts val="300"/>
              </a:spcAft>
            </a:pPr>
            <a:r>
              <a:rPr lang="en-US" sz="1200" b="1" kern="1200" baseline="0" dirty="0" smtClean="0">
                <a:solidFill>
                  <a:schemeClr val="tx1"/>
                </a:solidFill>
                <a:latin typeface="+mn-lt"/>
                <a:ea typeface="+mn-ea"/>
                <a:cs typeface="+mn-cs"/>
              </a:rPr>
              <a:t>Key Points</a:t>
            </a:r>
          </a:p>
          <a:p>
            <a:pPr marL="182880" indent="-182880">
              <a:spcBef>
                <a:spcPts val="0"/>
              </a:spcBef>
              <a:spcAft>
                <a:spcPts val="300"/>
              </a:spcAft>
              <a:buFont typeface="Arial" pitchFamily="34" charset="0"/>
              <a:buChar char="•"/>
            </a:pPr>
            <a:r>
              <a:rPr lang="en-US" sz="1200" kern="1200" baseline="0" dirty="0" smtClean="0">
                <a:solidFill>
                  <a:schemeClr val="tx1"/>
                </a:solidFill>
                <a:latin typeface="+mn-lt"/>
                <a:ea typeface="+mn-ea"/>
                <a:cs typeface="+mn-cs"/>
              </a:rPr>
              <a:t>Get engaged and develop champions within your organization, and provide them with the necessary resources to help make this happen.</a:t>
            </a:r>
          </a:p>
          <a:p>
            <a:pPr marL="182880" indent="-182880">
              <a:spcBef>
                <a:spcPts val="0"/>
              </a:spcBef>
              <a:spcAft>
                <a:spcPts val="600"/>
              </a:spcAft>
              <a:buFont typeface="Arial" pitchFamily="34" charset="0"/>
              <a:buChar char="•"/>
            </a:pPr>
            <a:r>
              <a:rPr lang="en-US" sz="1200" kern="1200" baseline="0" dirty="0" smtClean="0">
                <a:solidFill>
                  <a:schemeClr val="tx1"/>
                </a:solidFill>
                <a:latin typeface="+mn-lt"/>
                <a:ea typeface="+mn-ea"/>
                <a:cs typeface="+mn-cs"/>
              </a:rPr>
              <a:t>Feel free to contact FHWA or AASHTO at any time if you have any questions or need additional assistance.</a:t>
            </a:r>
            <a:endParaRPr lang="en-US" dirty="0" smtClean="0"/>
          </a:p>
          <a:p>
            <a:pPr>
              <a:spcBef>
                <a:spcPts val="0"/>
              </a:spcBef>
              <a:spcAft>
                <a:spcPts val="300"/>
              </a:spcAft>
            </a:pPr>
            <a:r>
              <a:rPr lang="en-US" b="1" dirty="0" smtClean="0"/>
              <a:t>Other – </a:t>
            </a:r>
            <a:r>
              <a:rPr lang="en-US" b="0" dirty="0" smtClean="0"/>
              <a:t>The specific names and contact</a:t>
            </a:r>
            <a:r>
              <a:rPr lang="en-US" b="0" baseline="0" dirty="0" smtClean="0"/>
              <a:t> information for FHWA</a:t>
            </a:r>
            <a:r>
              <a:rPr lang="en-US" b="0" dirty="0" smtClean="0"/>
              <a:t> may be changed or </a:t>
            </a:r>
            <a:r>
              <a:rPr lang="en-US" dirty="0" smtClean="0"/>
              <a:t>additional names listed </a:t>
            </a:r>
            <a:r>
              <a:rPr lang="en-US" b="0" baseline="0" dirty="0" smtClean="0"/>
              <a:t>depending on the DOT / agency for whom the presentation is being given.</a:t>
            </a:r>
            <a:r>
              <a:rPr lang="en-US" b="0" dirty="0" smtClean="0"/>
              <a:t> </a:t>
            </a:r>
          </a:p>
          <a:p>
            <a:pPr>
              <a:spcBef>
                <a:spcPts val="0"/>
              </a:spcBef>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35:Next Steps</a:t>
            </a:r>
            <a:endParaRPr lang="en-US" sz="1400" dirty="0"/>
          </a:p>
        </p:txBody>
      </p:sp>
    </p:spTree>
    <p:extLst>
      <p:ext uri="{BB962C8B-B14F-4D97-AF65-F5344CB8AC3E}">
        <p14:creationId xmlns:p14="http://schemas.microsoft.com/office/powerpoint/2010/main" val="9317677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lstStyle/>
          <a:p>
            <a:pPr>
              <a:spcBef>
                <a:spcPts val="0"/>
              </a:spcBef>
              <a:spcAft>
                <a:spcPts val="300"/>
              </a:spcAft>
            </a:pPr>
            <a:r>
              <a:rPr lang="en-US" b="1" dirty="0" smtClean="0"/>
              <a:t>Description of the Slide</a:t>
            </a:r>
          </a:p>
          <a:p>
            <a:pPr marL="182880" indent="-182880">
              <a:spcBef>
                <a:spcPts val="0"/>
              </a:spcBef>
              <a:spcAft>
                <a:spcPts val="300"/>
              </a:spcAft>
              <a:buFont typeface="Arial" pitchFamily="34" charset="0"/>
              <a:buChar char="•"/>
            </a:pPr>
            <a:r>
              <a:rPr lang="en-US" dirty="0" smtClean="0"/>
              <a:t>Solicit and respond to questions and comments</a:t>
            </a:r>
          </a:p>
          <a:p>
            <a:pPr>
              <a:spcBef>
                <a:spcPts val="0"/>
              </a:spcBef>
              <a:spcAft>
                <a:spcPts val="300"/>
              </a:spcAft>
            </a:pPr>
            <a:endParaRPr lang="en-US" b="1" dirty="0" smtClean="0"/>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dirty="0" smtClean="0"/>
              <a:t>Make sure to follow up to any questions that can’t be answered immediately, and to requests for any additional information.</a:t>
            </a:r>
          </a:p>
          <a:p>
            <a:pPr marL="182880" indent="-182880">
              <a:spcBef>
                <a:spcPts val="0"/>
              </a:spcBef>
              <a:spcAft>
                <a:spcPts val="300"/>
              </a:spcAft>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36</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36:Questions</a:t>
            </a:r>
            <a:endParaRPr lang="en-US" sz="1400" dirty="0"/>
          </a:p>
        </p:txBody>
      </p:sp>
    </p:spTree>
    <p:extLst>
      <p:ext uri="{BB962C8B-B14F-4D97-AF65-F5344CB8AC3E}">
        <p14:creationId xmlns:p14="http://schemas.microsoft.com/office/powerpoint/2010/main" val="3437127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p:txBody>
          <a:bodyPr>
            <a:normAutofit/>
          </a:bodyPr>
          <a:lstStyle/>
          <a:p>
            <a:r>
              <a:rPr lang="en-US" dirty="0" smtClean="0"/>
              <a:t>This is a “parking lot” for slides providing additional</a:t>
            </a:r>
            <a:r>
              <a:rPr lang="en-US" baseline="0" dirty="0" smtClean="0"/>
              <a:t> details on selected areas and operations strategies. These may be included in the presentation as  indicated in the “Other” notes for previous slides.</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37</a:t>
            </a:fld>
            <a:endParaRPr lang="en-US" dirty="0"/>
          </a:p>
        </p:txBody>
      </p:sp>
    </p:spTree>
    <p:extLst>
      <p:ext uri="{BB962C8B-B14F-4D97-AF65-F5344CB8AC3E}">
        <p14:creationId xmlns:p14="http://schemas.microsoft.com/office/powerpoint/2010/main" val="23747549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274980"/>
            <a:ext cx="5607680" cy="418322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baseline="0" dirty="0" smtClean="0"/>
              <a:t>What we mean by reliability – is the ability for travelers and transporters to depend on getting from point a to b in an expected amount of time.  The more reliable a route is the less tolerance is given for unexpected delays.  If we can decrease the opportunities for delay we can decrease the need to budget for variable travel delays thereby saving money for travelers, transit operators, freight transporters and their end users.  </a:t>
            </a:r>
            <a:endParaRPr lang="en-US" dirty="0" smtClean="0"/>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baseline="0" dirty="0" smtClean="0"/>
              <a:t>Reliability focuses on the consistency of travel times.</a:t>
            </a:r>
          </a:p>
          <a:p>
            <a:pPr marL="182880" indent="-182880">
              <a:spcBef>
                <a:spcPts val="0"/>
              </a:spcBef>
              <a:spcAft>
                <a:spcPts val="300"/>
              </a:spcAft>
              <a:buFont typeface="Arial" pitchFamily="34" charset="0"/>
              <a:buChar char="•"/>
            </a:pPr>
            <a:r>
              <a:rPr lang="en-US" baseline="0" dirty="0" smtClean="0"/>
              <a:t>The past focus was on average travel times; reliability is concerned with the variability of individual travel times from day to day.</a:t>
            </a:r>
          </a:p>
          <a:p>
            <a:pPr marL="182880" indent="-182880">
              <a:spcBef>
                <a:spcPts val="0"/>
              </a:spcBef>
              <a:spcAft>
                <a:spcPts val="300"/>
              </a:spcAft>
              <a:buFont typeface="Arial" pitchFamily="34" charset="0"/>
              <a:buChar char="•"/>
            </a:pPr>
            <a:r>
              <a:rPr lang="en-US" baseline="0" dirty="0" smtClean="0"/>
              <a:t>Optimal operations fine tunes travel reliability on the system and reduces amounts of unexpected delays.</a:t>
            </a:r>
          </a:p>
          <a:p>
            <a:pPr marL="182880" indent="-182880">
              <a:spcBef>
                <a:spcPts val="0"/>
              </a:spcBef>
              <a:spcAft>
                <a:spcPts val="300"/>
              </a:spcAft>
              <a:buFont typeface="Arial" pitchFamily="34" charset="0"/>
              <a:buChar char="•"/>
            </a:pPr>
            <a:r>
              <a:rPr lang="en-US" baseline="0" dirty="0" smtClean="0"/>
              <a:t>Less need to budget in time and money for “inevitable” travel delays saves money for users and end users.</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38</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“What is “Reliability”</a:t>
            </a:r>
            <a:endParaRPr lang="en-US" sz="1400" dirty="0"/>
          </a:p>
        </p:txBody>
      </p:sp>
    </p:spTree>
    <p:extLst>
      <p:ext uri="{BB962C8B-B14F-4D97-AF65-F5344CB8AC3E}">
        <p14:creationId xmlns:p14="http://schemas.microsoft.com/office/powerpoint/2010/main" val="37577400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a:xfrm>
            <a:off x="1181100" y="696913"/>
            <a:ext cx="4267200" cy="3200400"/>
          </a:xfrm>
          <a:solidFill>
            <a:srgbClr val="FFFFFF"/>
          </a:solidFill>
          <a:ln/>
        </p:spPr>
      </p:sp>
      <p:sp>
        <p:nvSpPr>
          <p:cNvPr id="36866" name="Rectangle 2"/>
          <p:cNvSpPr>
            <a:spLocks noGrp="1" noChangeArrowheads="1"/>
          </p:cNvSpPr>
          <p:nvPr>
            <p:ph type="body" idx="1"/>
          </p:nvPr>
        </p:nvSpPr>
        <p:spPr>
          <a:xfrm>
            <a:off x="701361" y="4274980"/>
            <a:ext cx="5607680" cy="4183220"/>
          </a:xfrm>
          <a:noFill/>
        </p:spPr>
        <p:txBody>
          <a:bodyPr/>
          <a:lstStyle/>
          <a:p>
            <a:pPr>
              <a:spcBef>
                <a:spcPts val="0"/>
              </a:spcBef>
              <a:spcAft>
                <a:spcPts val="300"/>
              </a:spcAft>
            </a:pPr>
            <a:r>
              <a:rPr lang="en-US" sz="1200" b="1" kern="1200" dirty="0" smtClean="0">
                <a:solidFill>
                  <a:schemeClr val="tx1"/>
                </a:solidFill>
                <a:ea typeface="+mn-ea"/>
                <a:cs typeface="+mn-cs"/>
              </a:rPr>
              <a:t>Description of the Slide</a:t>
            </a:r>
            <a:endParaRPr lang="en-US" sz="1200" kern="1200" dirty="0" smtClean="0">
              <a:solidFill>
                <a:schemeClr val="tx1"/>
              </a:solidFill>
              <a:ea typeface="+mn-ea"/>
              <a:cs typeface="+mn-cs"/>
            </a:endParaRPr>
          </a:p>
          <a:p>
            <a:pPr lvl="0">
              <a:spcBef>
                <a:spcPts val="0"/>
              </a:spcBef>
              <a:spcAft>
                <a:spcPts val="600"/>
              </a:spcAft>
            </a:pPr>
            <a:r>
              <a:rPr lang="en-US" sz="1200" kern="1200" dirty="0" smtClean="0">
                <a:solidFill>
                  <a:schemeClr val="tx1"/>
                </a:solidFill>
                <a:ea typeface="+mn-ea"/>
                <a:cs typeface="+mn-cs"/>
              </a:rPr>
              <a:t>Managed Lanes are defined as highway facilities or a set of lanes where operational strategies are proactively implemented and managed in response to changing conditions. Managed Lanes are based upon flexible operating strategies and active management of the transportation system. </a:t>
            </a:r>
          </a:p>
          <a:p>
            <a:pPr lvl="0">
              <a:spcBef>
                <a:spcPts val="0"/>
              </a:spcBef>
              <a:spcAft>
                <a:spcPts val="300"/>
              </a:spcAft>
            </a:pPr>
            <a:r>
              <a:rPr lang="en-US" sz="1200" b="1" kern="1200" dirty="0" smtClean="0">
                <a:solidFill>
                  <a:schemeClr val="tx1"/>
                </a:solidFill>
                <a:ea typeface="+mn-ea"/>
                <a:cs typeface="+mn-cs"/>
              </a:rPr>
              <a:t>Key Points</a:t>
            </a:r>
          </a:p>
          <a:p>
            <a:pPr marL="182880" lvl="0" indent="-182880">
              <a:spcBef>
                <a:spcPts val="0"/>
              </a:spcBef>
              <a:spcAft>
                <a:spcPts val="300"/>
              </a:spcAft>
              <a:buFont typeface="Arial" pitchFamily="34" charset="0"/>
              <a:buChar char="•"/>
            </a:pPr>
            <a:r>
              <a:rPr lang="en-US" sz="1200" kern="1200" dirty="0" smtClean="0">
                <a:solidFill>
                  <a:schemeClr val="tx1"/>
                </a:solidFill>
                <a:ea typeface="+mn-ea"/>
                <a:cs typeface="+mn-cs"/>
              </a:rPr>
              <a:t>The managed lane concept is typically a "freeway-within-a-freeway" where a set of lanes within the freeway cross section is separated from the general-purpose lanes.</a:t>
            </a:r>
          </a:p>
          <a:p>
            <a:pPr marL="182880" lvl="0" indent="-182880">
              <a:spcBef>
                <a:spcPts val="0"/>
              </a:spcBef>
              <a:spcAft>
                <a:spcPts val="300"/>
              </a:spcAft>
              <a:buFont typeface="Arial" pitchFamily="34" charset="0"/>
              <a:buChar char="•"/>
            </a:pPr>
            <a:r>
              <a:rPr lang="en-US" sz="1200" kern="1200" dirty="0" smtClean="0">
                <a:solidFill>
                  <a:schemeClr val="tx1"/>
                </a:solidFill>
                <a:ea typeface="+mn-ea"/>
                <a:cs typeface="+mn-cs"/>
              </a:rPr>
              <a:t>The principal management strategies can be categorized into three groups: vehicle eligibility, pricing</a:t>
            </a:r>
            <a:r>
              <a:rPr lang="en-US" sz="1200" kern="1200" baseline="0" dirty="0" smtClean="0">
                <a:solidFill>
                  <a:schemeClr val="tx1"/>
                </a:solidFill>
                <a:ea typeface="+mn-ea"/>
                <a:cs typeface="+mn-cs"/>
              </a:rPr>
              <a:t> </a:t>
            </a:r>
            <a:r>
              <a:rPr lang="en-US" sz="1200" kern="1200" dirty="0" smtClean="0">
                <a:solidFill>
                  <a:schemeClr val="tx1"/>
                </a:solidFill>
                <a:ea typeface="+mn-ea"/>
                <a:cs typeface="+mn-cs"/>
              </a:rPr>
              <a:t> and access control.</a:t>
            </a:r>
          </a:p>
          <a:p>
            <a:pPr marL="182880" lvl="0" indent="-182880">
              <a:spcBef>
                <a:spcPts val="0"/>
              </a:spcBef>
              <a:spcAft>
                <a:spcPts val="600"/>
              </a:spcAft>
              <a:buFont typeface="Arial" pitchFamily="34" charset="0"/>
              <a:buChar char="•"/>
            </a:pPr>
            <a:r>
              <a:rPr lang="en-US" sz="1200" kern="1200" dirty="0" smtClean="0">
                <a:solidFill>
                  <a:schemeClr val="tx1"/>
                </a:solidFill>
                <a:ea typeface="+mn-ea"/>
                <a:cs typeface="+mn-cs"/>
              </a:rPr>
              <a:t>Demand and available</a:t>
            </a:r>
            <a:r>
              <a:rPr lang="en-US" sz="1200" kern="1200" baseline="0" dirty="0" smtClean="0">
                <a:solidFill>
                  <a:schemeClr val="tx1"/>
                </a:solidFill>
                <a:ea typeface="+mn-ea"/>
                <a:cs typeface="+mn-cs"/>
              </a:rPr>
              <a:t> capacity of the managed lane is pro-actively managed based on changes in price and eligibility requirements</a:t>
            </a:r>
            <a:endParaRPr lang="en-US" sz="1200" kern="1200" dirty="0" smtClean="0">
              <a:solidFill>
                <a:schemeClr val="tx1"/>
              </a:solidFill>
              <a:ea typeface="+mn-ea"/>
              <a:cs typeface="+mn-cs"/>
            </a:endParaRPr>
          </a:p>
          <a:p>
            <a:pPr eaLnBrk="1" hangingPunct="1">
              <a:spcBef>
                <a:spcPts val="0"/>
              </a:spcBef>
              <a:spcAft>
                <a:spcPts val="300"/>
              </a:spcAft>
            </a:pPr>
            <a:r>
              <a:rPr lang="en-US" b="1" dirty="0" smtClean="0">
                <a:sym typeface="Helvetica" charset="0"/>
              </a:rPr>
              <a:t>Other - </a:t>
            </a:r>
            <a:r>
              <a:rPr lang="en-US" b="0" dirty="0" smtClean="0">
                <a:sym typeface="Helvetica" charset="0"/>
              </a:rPr>
              <a:t>Additional information</a:t>
            </a:r>
            <a:r>
              <a:rPr lang="en-US" b="0" baseline="0" dirty="0" smtClean="0">
                <a:sym typeface="Helvetica" charset="0"/>
              </a:rPr>
              <a:t> can be obtained at </a:t>
            </a:r>
            <a:r>
              <a:rPr lang="en-US" dirty="0" smtClean="0">
                <a:sym typeface="Helvetica" charset="0"/>
                <a:hlinkClick r:id="rId3"/>
              </a:rPr>
              <a:t>http://ops.fhwa.dot.gov/freewaymgmt/mngd_lns_hov.htm</a:t>
            </a:r>
            <a:r>
              <a:rPr lang="en-US" dirty="0" smtClean="0">
                <a:sym typeface="Helvetica" charset="0"/>
              </a:rPr>
              <a:t> </a:t>
            </a:r>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Managed Lanes</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39</a:t>
            </a:fld>
            <a:endParaRPr lang="en-US" dirty="0"/>
          </a:p>
        </p:txBody>
      </p:sp>
    </p:spTree>
    <p:extLst>
      <p:ext uri="{BB962C8B-B14F-4D97-AF65-F5344CB8AC3E}">
        <p14:creationId xmlns:p14="http://schemas.microsoft.com/office/powerpoint/2010/main" val="201403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267200" cy="3200400"/>
          </a:xfrm>
        </p:spPr>
      </p:sp>
      <p:sp>
        <p:nvSpPr>
          <p:cNvPr id="3" name="Notes Placeholder 2"/>
          <p:cNvSpPr>
            <a:spLocks noGrp="1"/>
          </p:cNvSpPr>
          <p:nvPr>
            <p:ph type="body" idx="1"/>
          </p:nvPr>
        </p:nvSpPr>
        <p:spPr>
          <a:xfrm>
            <a:off x="701361" y="4114800"/>
            <a:ext cx="5607680" cy="418322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b="0" dirty="0" smtClean="0"/>
              <a:t>This slide lists</a:t>
            </a:r>
            <a:r>
              <a:rPr lang="en-US" b="0" baseline="0" dirty="0" smtClean="0"/>
              <a:t> several of the operations strategies that’s have been applied by DOTs and transportation agencies across the country; and in doing so, they have made substantial positive impact on the safety, mobility, and reliability of the surface transportation network.</a:t>
            </a:r>
            <a:endParaRPr lang="en-US" b="0" dirty="0" smtClean="0"/>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dirty="0" smtClean="0"/>
              <a:t>Operations consists of</a:t>
            </a:r>
            <a:r>
              <a:rPr lang="en-US" baseline="0" dirty="0" smtClean="0"/>
              <a:t> a wide array of possible strategies and opportunities, from every-day activities to cutting edge solutions and technologies.</a:t>
            </a:r>
          </a:p>
          <a:p>
            <a:pPr marL="182880" indent="-182880">
              <a:spcBef>
                <a:spcPts val="0"/>
              </a:spcBef>
              <a:spcAft>
                <a:spcPts val="300"/>
              </a:spcAft>
              <a:buFont typeface="Arial" pitchFamily="34" charset="0"/>
              <a:buChar char="•"/>
            </a:pPr>
            <a:r>
              <a:rPr lang="en-US" baseline="0" dirty="0" smtClean="0"/>
              <a:t>Many of these strategies can be applied to both urban and rural environments.</a:t>
            </a:r>
          </a:p>
          <a:p>
            <a:pPr marL="182880" indent="-182880">
              <a:spcBef>
                <a:spcPts val="0"/>
              </a:spcBef>
              <a:spcAft>
                <a:spcPts val="600"/>
              </a:spcAft>
              <a:buFont typeface="Arial" pitchFamily="34" charset="0"/>
              <a:buChar char="•"/>
            </a:pPr>
            <a:r>
              <a:rPr lang="en-US" baseline="0" dirty="0" smtClean="0"/>
              <a:t>We will touch on some of these in more detail,  including potential benefits later.</a:t>
            </a:r>
          </a:p>
          <a:p>
            <a:pPr>
              <a:spcBef>
                <a:spcPts val="0"/>
              </a:spcBef>
              <a:spcAft>
                <a:spcPts val="300"/>
              </a:spcAft>
            </a:pPr>
            <a:r>
              <a:rPr lang="en-US" b="1" baseline="0" dirty="0" smtClean="0"/>
              <a:t>Other - </a:t>
            </a:r>
            <a:r>
              <a:rPr lang="en-US" b="0" baseline="0" dirty="0" smtClean="0"/>
              <a:t>If possible, perhaps highlight a few of these strategies in terms of what the specific DOT has done / is doing.</a:t>
            </a:r>
            <a:endParaRPr lang="en-US" b="1" baseline="0" dirty="0" smtClean="0"/>
          </a:p>
          <a:p>
            <a:pPr>
              <a:spcAft>
                <a:spcPts val="300"/>
              </a:spcAft>
            </a:pPr>
            <a:endParaRPr lang="en-US"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4: Example Operations Strategies and Solutions</a:t>
            </a:r>
            <a:endParaRPr lang="en-US" sz="1400" dirty="0"/>
          </a:p>
        </p:txBody>
      </p:sp>
    </p:spTree>
    <p:extLst>
      <p:ext uri="{BB962C8B-B14F-4D97-AF65-F5344CB8AC3E}">
        <p14:creationId xmlns:p14="http://schemas.microsoft.com/office/powerpoint/2010/main" val="11532157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Rot="1" noChangeAspect="1" noChangeArrowheads="1" noTextEdit="1"/>
          </p:cNvSpPr>
          <p:nvPr>
            <p:ph type="sldImg"/>
          </p:nvPr>
        </p:nvSpPr>
        <p:spPr>
          <a:xfrm>
            <a:off x="1181100" y="609600"/>
            <a:ext cx="4267200" cy="3200400"/>
          </a:xfrm>
          <a:solidFill>
            <a:srgbClr val="FFFFFF"/>
          </a:solidFill>
          <a:ln/>
        </p:spPr>
      </p:sp>
      <p:sp>
        <p:nvSpPr>
          <p:cNvPr id="36866" name="Rectangle 2"/>
          <p:cNvSpPr>
            <a:spLocks noGrp="1" noChangeArrowheads="1"/>
          </p:cNvSpPr>
          <p:nvPr>
            <p:ph type="body" idx="1"/>
          </p:nvPr>
        </p:nvSpPr>
        <p:spPr>
          <a:xfrm>
            <a:off x="457200" y="3962400"/>
            <a:ext cx="6172199" cy="4575090"/>
          </a:xfrm>
          <a:noFill/>
        </p:spPr>
        <p:txBody>
          <a:bodyPr/>
          <a:lstStyle/>
          <a:p>
            <a:pPr>
              <a:spcBef>
                <a:spcPts val="0"/>
              </a:spcBef>
              <a:spcAft>
                <a:spcPts val="300"/>
              </a:spcAft>
            </a:pPr>
            <a:r>
              <a:rPr lang="en-US" b="1" dirty="0" smtClean="0"/>
              <a:t>Description of the Slide</a:t>
            </a:r>
          </a:p>
          <a:p>
            <a:pPr>
              <a:spcBef>
                <a:spcPts val="0"/>
              </a:spcBef>
              <a:spcAft>
                <a:spcPts val="300"/>
              </a:spcAft>
            </a:pPr>
            <a:r>
              <a:rPr lang="en-US" kern="1200" dirty="0" smtClean="0">
                <a:solidFill>
                  <a:schemeClr val="tx1"/>
                </a:solidFill>
              </a:rPr>
              <a:t>The two fundamental concepts of ATM are active management of the capacity and direct interaction with drivers to encourage them to make tactical driving decisions (e.g., stopping, slowing down, and changing lanes). </a:t>
            </a:r>
          </a:p>
          <a:p>
            <a:pPr>
              <a:spcBef>
                <a:spcPts val="0"/>
              </a:spcBef>
              <a:spcAft>
                <a:spcPts val="300"/>
              </a:spcAft>
            </a:pPr>
            <a:r>
              <a:rPr lang="en-US" b="1" dirty="0" smtClean="0"/>
              <a:t>Key Points</a:t>
            </a:r>
          </a:p>
          <a:p>
            <a:pPr marL="182880" indent="-182880">
              <a:spcBef>
                <a:spcPts val="0"/>
              </a:spcBef>
              <a:spcAft>
                <a:spcPts val="0"/>
              </a:spcAft>
              <a:buFont typeface="Arial" pitchFamily="34" charset="0"/>
              <a:buChar char="•"/>
            </a:pPr>
            <a:r>
              <a:rPr lang="en-US" b="0" dirty="0" smtClean="0"/>
              <a:t>Active</a:t>
            </a:r>
            <a:r>
              <a:rPr lang="en-US" b="0" baseline="0" dirty="0" smtClean="0"/>
              <a:t> traffic management includes several strategies that are often deployed and integrated together, including:</a:t>
            </a:r>
          </a:p>
          <a:p>
            <a:pPr marL="640080" lvl="1" indent="-182880">
              <a:spcBef>
                <a:spcPts val="0"/>
              </a:spcBef>
              <a:spcAft>
                <a:spcPts val="0"/>
              </a:spcAft>
              <a:buFont typeface="Courier New" pitchFamily="49" charset="0"/>
              <a:buChar char="o"/>
            </a:pPr>
            <a:r>
              <a:rPr lang="en-US" b="0" kern="1200" dirty="0" smtClean="0">
                <a:solidFill>
                  <a:schemeClr val="tx1"/>
                </a:solidFill>
              </a:rPr>
              <a:t>Variable Speed</a:t>
            </a:r>
            <a:r>
              <a:rPr lang="en-US" b="0" kern="1200" baseline="0" dirty="0" smtClean="0">
                <a:solidFill>
                  <a:schemeClr val="tx1"/>
                </a:solidFill>
              </a:rPr>
              <a:t> Displays </a:t>
            </a:r>
            <a:r>
              <a:rPr lang="en-US" b="0" kern="1200" dirty="0" smtClean="0">
                <a:solidFill>
                  <a:schemeClr val="tx1"/>
                </a:solidFill>
              </a:rPr>
              <a:t>: This strategy adjusts speed limits based on real-time traffic, roadway, and/or weather conditions. Dynamic speed limits can either</a:t>
            </a:r>
            <a:r>
              <a:rPr lang="en-US" kern="1200" dirty="0" smtClean="0">
                <a:solidFill>
                  <a:schemeClr val="tx1"/>
                </a:solidFill>
              </a:rPr>
              <a:t> be enforceable (regulatory) speed limits or recommended speed advisories</a:t>
            </a:r>
          </a:p>
          <a:p>
            <a:pPr marL="640080" lvl="1" indent="-182880">
              <a:spcBef>
                <a:spcPts val="0"/>
              </a:spcBef>
              <a:spcAft>
                <a:spcPts val="0"/>
              </a:spcAft>
              <a:buFont typeface="Courier New" pitchFamily="49" charset="0"/>
              <a:buChar char="o"/>
            </a:pPr>
            <a:r>
              <a:rPr lang="en-US" b="0" kern="1200" dirty="0" smtClean="0">
                <a:solidFill>
                  <a:schemeClr val="tx1"/>
                </a:solidFill>
              </a:rPr>
              <a:t>Dynamic</a:t>
            </a:r>
            <a:r>
              <a:rPr lang="en-US" b="0" kern="1200" baseline="0" dirty="0" smtClean="0">
                <a:solidFill>
                  <a:schemeClr val="tx1"/>
                </a:solidFill>
              </a:rPr>
              <a:t> Lane Control: </a:t>
            </a:r>
            <a:r>
              <a:rPr lang="en-US" kern="1200" dirty="0" smtClean="0">
                <a:solidFill>
                  <a:schemeClr val="tx1"/>
                </a:solidFill>
              </a:rPr>
              <a:t>This strategy involves dynamically closing or opening of individual traffic lanes as warranted and providing advance warning of the closure(s) in order to safely merge traffic into adjoining lanes.</a:t>
            </a:r>
          </a:p>
          <a:p>
            <a:pPr marL="640080" lvl="1" indent="-182880">
              <a:spcBef>
                <a:spcPts val="0"/>
              </a:spcBef>
              <a:spcAft>
                <a:spcPts val="0"/>
              </a:spcAft>
              <a:buFont typeface="Courier New" pitchFamily="49" charset="0"/>
              <a:buChar char="o"/>
            </a:pPr>
            <a:r>
              <a:rPr lang="en-US" b="0" kern="1200" dirty="0" smtClean="0">
                <a:solidFill>
                  <a:schemeClr val="tx1"/>
                </a:solidFill>
              </a:rPr>
              <a:t>Queue warning: </a:t>
            </a:r>
            <a:r>
              <a:rPr lang="en-US" kern="1200" dirty="0" smtClean="0">
                <a:solidFill>
                  <a:schemeClr val="tx1"/>
                </a:solidFill>
              </a:rPr>
              <a:t>This strategy involves real-time displays of warning messages to alert motorists that queues or  major slowdowns are ahead, thus reducing rear-end crashes</a:t>
            </a:r>
          </a:p>
          <a:p>
            <a:pPr marL="640080" lvl="1" indent="-182880">
              <a:spcBef>
                <a:spcPts val="0"/>
              </a:spcBef>
              <a:spcAft>
                <a:spcPts val="300"/>
              </a:spcAft>
              <a:buFont typeface="Courier New" pitchFamily="49" charset="0"/>
              <a:buChar char="o"/>
            </a:pPr>
            <a:r>
              <a:rPr lang="en-US" b="0" kern="1200" dirty="0" smtClean="0">
                <a:solidFill>
                  <a:schemeClr val="tx1"/>
                </a:solidFill>
              </a:rPr>
              <a:t>Dynamic</a:t>
            </a:r>
            <a:r>
              <a:rPr lang="en-US" b="0" kern="1200" baseline="0" dirty="0" smtClean="0">
                <a:solidFill>
                  <a:schemeClr val="tx1"/>
                </a:solidFill>
              </a:rPr>
              <a:t> </a:t>
            </a:r>
            <a:r>
              <a:rPr lang="en-US" b="0" kern="1200" dirty="0" smtClean="0">
                <a:solidFill>
                  <a:schemeClr val="tx1"/>
                </a:solidFill>
              </a:rPr>
              <a:t>Hard Shoulder</a:t>
            </a:r>
            <a:r>
              <a:rPr lang="en-US" b="0" kern="1200" baseline="0" dirty="0" smtClean="0">
                <a:solidFill>
                  <a:schemeClr val="tx1"/>
                </a:solidFill>
              </a:rPr>
              <a:t> Running: </a:t>
            </a:r>
            <a:r>
              <a:rPr lang="en-US" kern="1200" dirty="0" smtClean="0">
                <a:solidFill>
                  <a:schemeClr val="tx1"/>
                </a:solidFill>
              </a:rPr>
              <a:t>This strategy enables the use of the shoulder as a travel lane(s) based on congestion levels during peak periods and in response to incidents or other conditions as warranted during non-peak periods.</a:t>
            </a:r>
          </a:p>
          <a:p>
            <a:pPr marL="182880" indent="-182880">
              <a:spcBef>
                <a:spcPts val="0"/>
              </a:spcBef>
              <a:spcAft>
                <a:spcPts val="0"/>
              </a:spcAft>
              <a:buFont typeface="Arial" pitchFamily="34" charset="0"/>
              <a:buChar char="•"/>
            </a:pPr>
            <a:r>
              <a:rPr lang="en-US" b="0" kern="1200" dirty="0" smtClean="0">
                <a:solidFill>
                  <a:schemeClr val="tx1"/>
                </a:solidFill>
              </a:rPr>
              <a:t>ATM</a:t>
            </a:r>
            <a:r>
              <a:rPr lang="en-US" b="0" kern="1200" baseline="0" dirty="0" smtClean="0">
                <a:solidFill>
                  <a:schemeClr val="tx1"/>
                </a:solidFill>
              </a:rPr>
              <a:t> strategies have been widely used in Europe with very positive results. The initial deployments of ATM in the US – in Seattle and Minneapolis – have also shown positive benefits, such as:</a:t>
            </a:r>
          </a:p>
          <a:p>
            <a:pPr marL="640080" lvl="1" indent="-182880">
              <a:spcBef>
                <a:spcPts val="0"/>
              </a:spcBef>
              <a:spcAft>
                <a:spcPts val="0"/>
              </a:spcAft>
              <a:buFont typeface="Courier New" pitchFamily="49" charset="0"/>
              <a:buChar char="o"/>
            </a:pPr>
            <a:r>
              <a:rPr lang="en-US" b="0" kern="1200" baseline="0" dirty="0" smtClean="0">
                <a:solidFill>
                  <a:schemeClr val="tx1"/>
                </a:solidFill>
              </a:rPr>
              <a:t>11% reduction in crashes for the Seattle system</a:t>
            </a:r>
          </a:p>
          <a:p>
            <a:pPr marL="640080" lvl="1" indent="-182880">
              <a:spcBef>
                <a:spcPts val="0"/>
              </a:spcBef>
              <a:spcAft>
                <a:spcPts val="0"/>
              </a:spcAft>
              <a:buFont typeface="Courier New" pitchFamily="49" charset="0"/>
              <a:buChar char="o"/>
            </a:pPr>
            <a:r>
              <a:rPr lang="en-US" kern="1200" dirty="0" smtClean="0">
                <a:solidFill>
                  <a:schemeClr val="tx1"/>
                </a:solidFill>
              </a:rPr>
              <a:t>9 %</a:t>
            </a:r>
            <a:r>
              <a:rPr lang="en-US" kern="1200" baseline="0" dirty="0" smtClean="0">
                <a:solidFill>
                  <a:schemeClr val="tx1"/>
                </a:solidFill>
              </a:rPr>
              <a:t> reduction</a:t>
            </a:r>
            <a:r>
              <a:rPr lang="en-US" kern="1200" dirty="0" smtClean="0">
                <a:solidFill>
                  <a:schemeClr val="tx1"/>
                </a:solidFill>
              </a:rPr>
              <a:t> for fatal plus injury crashes, and greater than 20 %</a:t>
            </a:r>
            <a:r>
              <a:rPr lang="en-US" kern="1200" baseline="0" dirty="0" smtClean="0">
                <a:solidFill>
                  <a:schemeClr val="tx1"/>
                </a:solidFill>
              </a:rPr>
              <a:t> reduction</a:t>
            </a:r>
            <a:r>
              <a:rPr lang="en-US" kern="1200" dirty="0" smtClean="0">
                <a:solidFill>
                  <a:schemeClr val="tx1"/>
                </a:solidFill>
              </a:rPr>
              <a:t> for property damage only (PDO) and total crashes in Minneapolis</a:t>
            </a:r>
          </a:p>
          <a:p>
            <a:pPr marL="640080" lvl="1" indent="-182880">
              <a:spcBef>
                <a:spcPts val="0"/>
              </a:spcBef>
              <a:spcAft>
                <a:spcPts val="0"/>
              </a:spcAft>
              <a:buFont typeface="Courier New" pitchFamily="49" charset="0"/>
              <a:buChar char="o"/>
            </a:pPr>
            <a:r>
              <a:rPr lang="en-US" b="0" kern="1200" baseline="0" dirty="0" smtClean="0">
                <a:solidFill>
                  <a:schemeClr val="tx1"/>
                </a:solidFill>
              </a:rPr>
              <a:t>In both cases, the roadway segments were already actively managed and operated via robust incident management, traveler information, and ramp metering programs.  </a:t>
            </a:r>
            <a:endParaRPr lang="en-US" b="0" dirty="0" smtClean="0"/>
          </a:p>
        </p:txBody>
      </p:sp>
      <p:sp>
        <p:nvSpPr>
          <p:cNvPr id="4" name="TextBox 3"/>
          <p:cNvSpPr txBox="1"/>
          <p:nvPr/>
        </p:nvSpPr>
        <p:spPr>
          <a:xfrm>
            <a:off x="609600" y="191869"/>
            <a:ext cx="5562600" cy="307777"/>
          </a:xfrm>
          <a:prstGeom prst="rect">
            <a:avLst/>
          </a:prstGeom>
          <a:noFill/>
        </p:spPr>
        <p:txBody>
          <a:bodyPr wrap="square" rtlCol="0">
            <a:spAutoFit/>
          </a:bodyPr>
          <a:lstStyle/>
          <a:p>
            <a:r>
              <a:rPr lang="en-US" sz="1400" dirty="0" smtClean="0"/>
              <a:t>SLIDE: Active Traffic Management (ATM)</a:t>
            </a:r>
            <a:endParaRPr lang="en-US" sz="1400" dirty="0"/>
          </a:p>
        </p:txBody>
      </p:sp>
      <p:sp>
        <p:nvSpPr>
          <p:cNvPr id="5" name="Slide Number Placeholder 3"/>
          <p:cNvSpPr>
            <a:spLocks noGrp="1"/>
          </p:cNvSpPr>
          <p:nvPr>
            <p:ph type="sldNum" sz="quarter" idx="5"/>
          </p:nvPr>
        </p:nvSpPr>
        <p:spPr>
          <a:xfrm>
            <a:off x="3971172" y="8829822"/>
            <a:ext cx="3037627" cy="464981"/>
          </a:xfrm>
        </p:spPr>
        <p:txBody>
          <a:bodyPr/>
          <a:lstStyle/>
          <a:p>
            <a:pPr>
              <a:defRPr/>
            </a:pPr>
            <a:fld id="{1B1249FA-3784-4984-8481-5ED3EAB77173}" type="slidenum">
              <a:rPr lang="en-US" smtClean="0"/>
              <a:pPr>
                <a:defRPr/>
              </a:pPr>
              <a:t>40</a:t>
            </a:fld>
            <a:endParaRPr lang="en-US" dirty="0"/>
          </a:p>
        </p:txBody>
      </p:sp>
    </p:spTree>
    <p:extLst>
      <p:ext uri="{BB962C8B-B14F-4D97-AF65-F5344CB8AC3E}">
        <p14:creationId xmlns:p14="http://schemas.microsoft.com/office/powerpoint/2010/main" val="1134964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038600"/>
            <a:ext cx="5607680" cy="4183220"/>
          </a:xfrm>
        </p:spPr>
        <p:txBody>
          <a:bodyPr>
            <a:noAutofit/>
          </a:bodyPr>
          <a:lstStyle/>
          <a:p>
            <a:pPr>
              <a:spcBef>
                <a:spcPts val="0"/>
              </a:spcBef>
              <a:spcAft>
                <a:spcPts val="300"/>
              </a:spcAft>
            </a:pPr>
            <a:r>
              <a:rPr lang="en-US" b="1" dirty="0" smtClean="0"/>
              <a:t>Description of the Slide</a:t>
            </a:r>
          </a:p>
          <a:p>
            <a:pPr>
              <a:spcBef>
                <a:spcPts val="0"/>
              </a:spcBef>
              <a:spcAft>
                <a:spcPts val="300"/>
              </a:spcAft>
            </a:pPr>
            <a:r>
              <a:rPr lang="en-US" dirty="0" smtClean="0"/>
              <a:t>Integrated Corridor Management (ICM) consists of the operational coordination of multiple transportation networks and cross-network connections comprising a corridor, and the coordination of institutions responsible for corridor mobility. </a:t>
            </a:r>
          </a:p>
          <a:p>
            <a:pPr>
              <a:spcBef>
                <a:spcPts val="0"/>
              </a:spcBef>
              <a:spcAft>
                <a:spcPts val="300"/>
              </a:spcAft>
            </a:pPr>
            <a:r>
              <a:rPr lang="en-US" b="1" dirty="0" smtClean="0"/>
              <a:t>Key Points</a:t>
            </a:r>
          </a:p>
          <a:p>
            <a:pPr>
              <a:spcBef>
                <a:spcPts val="0"/>
              </a:spcBef>
              <a:spcAft>
                <a:spcPts val="300"/>
              </a:spcAft>
              <a:buFont typeface="Arial" pitchFamily="34" charset="0"/>
              <a:buChar char="•"/>
            </a:pPr>
            <a:r>
              <a:rPr lang="en-US" dirty="0" smtClean="0"/>
              <a:t> Corridors, consisting of parallel roadway networks and modes, offer an opportunity to operate and optimize the entire system as opposed to the individual networks.</a:t>
            </a:r>
          </a:p>
          <a:p>
            <a:pPr>
              <a:spcBef>
                <a:spcPts val="0"/>
              </a:spcBef>
              <a:spcAft>
                <a:spcPts val="300"/>
              </a:spcAft>
              <a:buFont typeface="Arial" pitchFamily="34" charset="0"/>
              <a:buChar char="•"/>
            </a:pPr>
            <a:r>
              <a:rPr lang="en-US" sz="1200" dirty="0" smtClean="0">
                <a:latin typeface="+mn-lt"/>
              </a:rPr>
              <a:t> Several ICM approaches exist,</a:t>
            </a:r>
            <a:r>
              <a:rPr lang="en-US" sz="1200" baseline="0" dirty="0" smtClean="0">
                <a:latin typeface="+mn-lt"/>
              </a:rPr>
              <a:t> consisting of the integrated management of multiple operations strategies across the shoulder. Basic approaches include:</a:t>
            </a:r>
          </a:p>
          <a:p>
            <a:pPr marL="640080" lvl="2" indent="-182880">
              <a:spcBef>
                <a:spcPts val="0"/>
              </a:spcBef>
              <a:spcAft>
                <a:spcPts val="300"/>
              </a:spcAft>
              <a:buFont typeface="Courier New" pitchFamily="49" charset="0"/>
              <a:buChar char="o"/>
            </a:pPr>
            <a:r>
              <a:rPr lang="en-US" sz="1200" kern="1200" dirty="0" smtClean="0">
                <a:solidFill>
                  <a:schemeClr val="tx1"/>
                </a:solidFill>
                <a:latin typeface="+mn-lt"/>
                <a:ea typeface="+mn-ea"/>
                <a:cs typeface="+mn-cs"/>
              </a:rPr>
              <a:t>Integrated traveler information</a:t>
            </a:r>
          </a:p>
          <a:p>
            <a:pPr marL="640080" lvl="2" indent="-182880">
              <a:spcBef>
                <a:spcPts val="0"/>
              </a:spcBef>
              <a:spcAft>
                <a:spcPts val="300"/>
              </a:spcAft>
              <a:buFont typeface="Courier New" pitchFamily="49" charset="0"/>
              <a:buChar char="o"/>
            </a:pPr>
            <a:r>
              <a:rPr lang="en-US" sz="1200" kern="1200" dirty="0" smtClean="0">
                <a:solidFill>
                  <a:schemeClr val="tx1"/>
                </a:solidFill>
                <a:latin typeface="+mn-lt"/>
                <a:ea typeface="+mn-ea"/>
                <a:cs typeface="+mn-cs"/>
              </a:rPr>
              <a:t>Improve Operational Efficiency of Network Junctions: such as signal priority for transit, multi-modal electronic payment, transit hub connection protection</a:t>
            </a:r>
          </a:p>
          <a:p>
            <a:pPr marL="640080" lvl="2" indent="-182880" fontAlgn="base" hangingPunct="0">
              <a:spcBef>
                <a:spcPts val="0"/>
              </a:spcBef>
              <a:spcAft>
                <a:spcPts val="300"/>
              </a:spcAft>
              <a:buFont typeface="Courier New" pitchFamily="49" charset="0"/>
              <a:buChar char="o"/>
            </a:pPr>
            <a:r>
              <a:rPr lang="en-US" sz="1200" kern="1200" dirty="0" smtClean="0">
                <a:solidFill>
                  <a:schemeClr val="tx1"/>
                </a:solidFill>
                <a:latin typeface="+mn-lt"/>
                <a:ea typeface="+mn-ea"/>
                <a:cs typeface="+mn-cs"/>
              </a:rPr>
              <a:t>Accommodate / Promote Cross-Network Route and Modal Shifts; such as modify arterial signal timing to better accommodate traffic diverting from freeway, modifying transit priority parameters to accommodate more timely bus operation, promoting route shifts between roadways and modal shifts (from roadway to transit) via traveler information</a:t>
            </a:r>
          </a:p>
          <a:p>
            <a:pPr marL="640080" lvl="1" indent="-182880">
              <a:spcBef>
                <a:spcPts val="0"/>
              </a:spcBef>
              <a:spcAft>
                <a:spcPts val="300"/>
              </a:spcAft>
              <a:buFont typeface="Courier New" pitchFamily="49" charset="0"/>
              <a:buChar char="o"/>
            </a:pPr>
            <a:r>
              <a:rPr lang="en-US" sz="1200" kern="1200" dirty="0" smtClean="0">
                <a:solidFill>
                  <a:schemeClr val="tx1"/>
                </a:solidFill>
                <a:latin typeface="+mn-lt"/>
                <a:ea typeface="+mn-ea"/>
                <a:cs typeface="+mn-cs"/>
              </a:rPr>
              <a:t>Manage Capacity – Demand Relationship within Corridor such as dynamic lane use control (including reversible lanes / contra-flow) and variable speed limits via ATM), convert regular lanes (and / or shoulders) to transit only or emergency only, add transit capacity by adjusting headways / additional vehicles, add capacity at parking lots (temporary lots), increase roadway capacity by opening HOV / HOT lanes / shoulders, restrict ramp access, modify toll / HOT pricing.</a:t>
            </a:r>
            <a:endParaRPr lang="en-US" b="1" dirty="0" smtClean="0"/>
          </a:p>
          <a:p>
            <a:pPr marL="182880" indent="-182880">
              <a:spcBef>
                <a:spcPts val="0"/>
              </a:spcBef>
              <a:spcAft>
                <a:spcPts val="300"/>
              </a:spcAft>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41</a:t>
            </a:fld>
            <a:endParaRPr lang="en-US" dirty="0"/>
          </a:p>
        </p:txBody>
      </p:sp>
      <p:sp>
        <p:nvSpPr>
          <p:cNvPr id="7" name="TextBox 6"/>
          <p:cNvSpPr txBox="1"/>
          <p:nvPr/>
        </p:nvSpPr>
        <p:spPr>
          <a:xfrm>
            <a:off x="609600" y="191869"/>
            <a:ext cx="5562600" cy="307777"/>
          </a:xfrm>
          <a:prstGeom prst="rect">
            <a:avLst/>
          </a:prstGeom>
          <a:noFill/>
        </p:spPr>
        <p:txBody>
          <a:bodyPr wrap="square" rtlCol="0">
            <a:spAutoFit/>
          </a:bodyPr>
          <a:lstStyle/>
          <a:p>
            <a:r>
              <a:rPr lang="en-US" sz="1400" dirty="0" smtClean="0"/>
              <a:t>SLIDE: Integrated Corridor Management </a:t>
            </a:r>
            <a:endParaRPr lang="en-US" sz="1400" dirty="0"/>
          </a:p>
        </p:txBody>
      </p:sp>
    </p:spTree>
    <p:extLst>
      <p:ext uri="{BB962C8B-B14F-4D97-AF65-F5344CB8AC3E}">
        <p14:creationId xmlns:p14="http://schemas.microsoft.com/office/powerpoint/2010/main" val="1645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609600" y="3962400"/>
            <a:ext cx="5867400" cy="495300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dirty="0" smtClean="0"/>
              <a:t>It should</a:t>
            </a:r>
            <a:r>
              <a:rPr lang="en-US" baseline="0" dirty="0" smtClean="0"/>
              <a:t> come as no surprise to you that the transportation environment in which DOT’s conduct their business has been and continues to change, often quite rapidly. </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We are living in an information revolution, brought about and supported by new and emerging technologies. In today’s connected world, customers are regularly introduced to new ways of obtaining</a:t>
            </a:r>
            <a:r>
              <a:rPr lang="en-US" kern="1200" dirty="0" smtClean="0">
                <a:solidFill>
                  <a:schemeClr val="tx1"/>
                </a:solidFill>
                <a:latin typeface="+mn-lt"/>
                <a:ea typeface="+mn-ea"/>
                <a:cs typeface="+mn-cs"/>
              </a:rPr>
              <a:t> and</a:t>
            </a:r>
            <a:r>
              <a:rPr lang="en-US" kern="1200" baseline="0" dirty="0" smtClean="0">
                <a:solidFill>
                  <a:schemeClr val="tx1"/>
                </a:solidFill>
                <a:latin typeface="+mn-lt"/>
                <a:ea typeface="+mn-ea"/>
                <a:cs typeface="+mn-cs"/>
              </a:rPr>
              <a:t> using real-time information to save time and money; and DOTs are expected to take advantage and use these technologies.</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The DOT’s customers – that is, the traveling public – expect that the products they use and the technologies they encounter will be “smart” and will ultimately improve their travel experience, They also expect that the information received will be accurate and reliable—regardless of who “owns” the road or the information.</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There is also an increased emphasis on accountability and transparency on how DOTs conduct their business; and this requires that the performance of the transportation network be regularly measured and compared to established metrics.</a:t>
            </a:r>
          </a:p>
          <a:p>
            <a:pPr marL="182880" indent="-182880">
              <a:spcBef>
                <a:spcPts val="0"/>
              </a:spcBef>
              <a:spcAft>
                <a:spcPts val="300"/>
              </a:spcAft>
              <a:buFont typeface="Arial" pitchFamily="34" charset="0"/>
              <a:buChar char="•"/>
            </a:pPr>
            <a:r>
              <a:rPr lang="en-US" kern="1200" baseline="0" dirty="0" smtClean="0">
                <a:solidFill>
                  <a:schemeClr val="tx1"/>
                </a:solidFill>
                <a:latin typeface="+mn-lt"/>
                <a:ea typeface="+mn-ea"/>
                <a:cs typeface="+mn-cs"/>
              </a:rPr>
              <a:t>Moreover, the increased expectations and accountability are coming at a time when government agencies are expected to do more, but with fewer financial resources.</a:t>
            </a:r>
          </a:p>
          <a:p>
            <a:pPr marL="182880" indent="-182880">
              <a:spcBef>
                <a:spcPts val="0"/>
              </a:spcBef>
              <a:spcAft>
                <a:spcPts val="600"/>
              </a:spcAft>
              <a:buFont typeface="Arial" pitchFamily="34" charset="0"/>
              <a:buChar char="•"/>
            </a:pPr>
            <a:r>
              <a:rPr lang="en-US" b="0" kern="1200" baseline="0" dirty="0" smtClean="0">
                <a:solidFill>
                  <a:schemeClr val="tx1"/>
                </a:solidFill>
                <a:latin typeface="+mn-lt"/>
                <a:ea typeface="+mn-ea"/>
                <a:cs typeface="+mn-cs"/>
              </a:rPr>
              <a:t>These</a:t>
            </a:r>
            <a:r>
              <a:rPr lang="en-US" b="0" kern="1200" dirty="0" smtClean="0">
                <a:solidFill>
                  <a:schemeClr val="tx1"/>
                </a:solidFill>
                <a:latin typeface="+mn-lt"/>
                <a:ea typeface="+mn-ea"/>
                <a:cs typeface="+mn-cs"/>
              </a:rPr>
              <a:t> same </a:t>
            </a:r>
            <a:r>
              <a:rPr lang="en-US" b="0" kern="1200" baseline="0" dirty="0" smtClean="0">
                <a:solidFill>
                  <a:schemeClr val="tx1"/>
                </a:solidFill>
                <a:latin typeface="+mn-lt"/>
                <a:ea typeface="+mn-ea"/>
                <a:cs typeface="+mn-cs"/>
              </a:rPr>
              <a:t>technologies</a:t>
            </a:r>
            <a:r>
              <a:rPr lang="en-US" kern="1200" dirty="0" smtClean="0">
                <a:solidFill>
                  <a:schemeClr val="tx1"/>
                </a:solidFill>
                <a:latin typeface="+mn-lt"/>
                <a:ea typeface="+mn-ea"/>
                <a:cs typeface="+mn-cs"/>
              </a:rPr>
              <a:t> can</a:t>
            </a:r>
            <a:r>
              <a:rPr lang="en-US" kern="1200" baseline="0" dirty="0" smtClean="0">
                <a:solidFill>
                  <a:schemeClr val="tx1"/>
                </a:solidFill>
                <a:latin typeface="+mn-lt"/>
                <a:ea typeface="+mn-ea"/>
                <a:cs typeface="+mn-cs"/>
              </a:rPr>
              <a:t> also help DOTs meet these increased expectations through the execution of operations strategies.  However, it</a:t>
            </a:r>
            <a:r>
              <a:rPr lang="en-US" kern="1200" dirty="0" smtClean="0">
                <a:solidFill>
                  <a:schemeClr val="tx1"/>
                </a:solidFill>
                <a:latin typeface="+mn-lt"/>
                <a:ea typeface="+mn-ea"/>
                <a:cs typeface="+mn-cs"/>
              </a:rPr>
              <a:t> is important to remember that operations is more than merely implementing technology along the roadway.</a:t>
            </a:r>
            <a:endParaRPr lang="en-US" b="0" baseline="0" dirty="0" smtClean="0"/>
          </a:p>
          <a:p>
            <a:pPr>
              <a:spcBef>
                <a:spcPts val="0"/>
              </a:spcBef>
              <a:spcAft>
                <a:spcPts val="300"/>
              </a:spcAft>
            </a:pPr>
            <a:r>
              <a:rPr lang="en-US" b="1" baseline="0" dirty="0" smtClean="0"/>
              <a:t>Other -</a:t>
            </a:r>
            <a:r>
              <a:rPr lang="en-US" b="1" dirty="0" smtClean="0"/>
              <a:t> </a:t>
            </a:r>
            <a:r>
              <a:rPr lang="en-US" b="0" baseline="0" dirty="0" smtClean="0"/>
              <a:t>The key points listed above are </a:t>
            </a:r>
            <a:r>
              <a:rPr lang="en-US" dirty="0" smtClean="0"/>
              <a:t>for </a:t>
            </a:r>
            <a:r>
              <a:rPr lang="en-US" b="0" baseline="0" dirty="0" smtClean="0"/>
              <a:t>a shorter version. If </a:t>
            </a:r>
            <a:r>
              <a:rPr lang="en-US" dirty="0" smtClean="0"/>
              <a:t>a</a:t>
            </a:r>
            <a:r>
              <a:rPr lang="en-US" b="0" baseline="0" dirty="0" smtClean="0"/>
              <a:t> longer version is being presented (including the next 4 slides), then the key points can be skipped, and lead into the next slide with “there are several reasons behind this changing environment”</a:t>
            </a:r>
          </a:p>
          <a:p>
            <a:pPr>
              <a:buFont typeface="Arial"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5</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5: The Transportation Environment is Changing</a:t>
            </a:r>
            <a:endParaRPr lang="en-US" sz="1400" dirty="0"/>
          </a:p>
        </p:txBody>
      </p:sp>
    </p:spTree>
    <p:extLst>
      <p:ext uri="{BB962C8B-B14F-4D97-AF65-F5344CB8AC3E}">
        <p14:creationId xmlns:p14="http://schemas.microsoft.com/office/powerpoint/2010/main" val="1609444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038600"/>
            <a:ext cx="5607680" cy="4346490"/>
          </a:xfrm>
        </p:spPr>
        <p:txBody>
          <a:bodyPr>
            <a:noAutofit/>
          </a:bodyPr>
          <a:lstStyle/>
          <a:p>
            <a:pPr>
              <a:spcBef>
                <a:spcPts val="0"/>
              </a:spcBef>
              <a:spcAft>
                <a:spcPts val="300"/>
              </a:spcAft>
            </a:pPr>
            <a:r>
              <a:rPr lang="en-US" b="1" dirty="0" smtClean="0"/>
              <a:t>Description of the Slide</a:t>
            </a:r>
          </a:p>
          <a:p>
            <a:pPr marL="0" marR="0" lvl="0" indent="0" algn="l" defTabSz="914400" rtl="0" eaLnBrk="0" fontAlgn="base" latinLnBrk="0" hangingPunct="0">
              <a:spcBef>
                <a:spcPts val="0"/>
              </a:spcBef>
              <a:spcAft>
                <a:spcPts val="600"/>
              </a:spcAft>
              <a:buClrTx/>
              <a:buSzTx/>
              <a:buFontTx/>
              <a:buNone/>
              <a:tabLst/>
              <a:defRPr/>
            </a:pPr>
            <a:r>
              <a:rPr lang="en-US" sz="1200" kern="1200" dirty="0" smtClean="0">
                <a:solidFill>
                  <a:schemeClr val="tx1"/>
                </a:solidFill>
                <a:latin typeface="+mn-lt"/>
                <a:ea typeface="+mn-ea"/>
                <a:cs typeface="+mn-cs"/>
              </a:rPr>
              <a:t>We are living in an information revolution.  The internet and wireless communications, coupled wide-spread</a:t>
            </a:r>
            <a:r>
              <a:rPr lang="en-US" sz="1200" kern="1200" baseline="0" dirty="0" smtClean="0">
                <a:solidFill>
                  <a:schemeClr val="tx1"/>
                </a:solidFill>
                <a:latin typeface="+mn-lt"/>
                <a:ea typeface="+mn-ea"/>
                <a:cs typeface="+mn-cs"/>
              </a:rPr>
              <a:t> use of mobile devices and related technologies,</a:t>
            </a:r>
            <a:r>
              <a:rPr lang="en-US" sz="1200" kern="1200" dirty="0" smtClean="0">
                <a:solidFill>
                  <a:schemeClr val="tx1"/>
                </a:solidFill>
                <a:latin typeface="+mn-lt"/>
                <a:ea typeface="+mn-ea"/>
                <a:cs typeface="+mn-cs"/>
              </a:rPr>
              <a:t> have transformed the way business is done and how value is delivered. </a:t>
            </a:r>
          </a:p>
          <a:p>
            <a:pPr>
              <a:spcBef>
                <a:spcPts val="0"/>
              </a:spcBef>
              <a:spcAft>
                <a:spcPts val="300"/>
              </a:spcAft>
            </a:pPr>
            <a:r>
              <a:rPr lang="en-US" b="1" dirty="0" smtClean="0"/>
              <a:t>Key Points</a:t>
            </a:r>
          </a:p>
          <a:p>
            <a:pPr marL="182880" marR="0" lvl="0" indent="-182880" algn="l" defTabSz="914400" rtl="0" eaLnBrk="0" fontAlgn="base" latinLnBrk="0" hangingPunct="0">
              <a:spcBef>
                <a:spcPts val="0"/>
              </a:spcBef>
              <a:spcAft>
                <a:spcPts val="300"/>
              </a:spcAft>
              <a:buClrTx/>
              <a:buSzTx/>
              <a:buFont typeface="Arial" pitchFamily="34" charset="0"/>
              <a:buChar char="•"/>
              <a:tabLst/>
              <a:defRPr/>
            </a:pPr>
            <a:r>
              <a:rPr lang="en-US" dirty="0" smtClean="0"/>
              <a:t> </a:t>
            </a:r>
            <a:r>
              <a:rPr lang="en-US" sz="1200" kern="1200" dirty="0" smtClean="0">
                <a:solidFill>
                  <a:schemeClr val="tx1"/>
                </a:solidFill>
                <a:latin typeface="+mn-lt"/>
                <a:ea typeface="+mn-ea"/>
                <a:cs typeface="+mn-cs"/>
              </a:rPr>
              <a:t>In today’s connected and information-rich world, customers are regularly introduced to new ways of using real-time information to save time and money; and DOTs are expected to take advantage of and use technology</a:t>
            </a:r>
            <a:r>
              <a:rPr lang="en-US" sz="1200" kern="1200" baseline="0" dirty="0" smtClean="0">
                <a:solidFill>
                  <a:schemeClr val="tx1"/>
                </a:solidFill>
                <a:latin typeface="+mn-lt"/>
                <a:ea typeface="+mn-ea"/>
                <a:cs typeface="+mn-cs"/>
              </a:rPr>
              <a:t> to improve efficiency and service</a:t>
            </a:r>
            <a:r>
              <a:rPr lang="en-US" sz="1200" kern="1200" dirty="0" smtClean="0">
                <a:solidFill>
                  <a:schemeClr val="tx1"/>
                </a:solidFill>
                <a:latin typeface="+mn-lt"/>
                <a:ea typeface="+mn-ea"/>
                <a:cs typeface="+mn-cs"/>
              </a:rPr>
              <a:t>.</a:t>
            </a:r>
          </a:p>
          <a:p>
            <a:pPr marL="182880" indent="-182880">
              <a:spcBef>
                <a:spcPts val="0"/>
              </a:spcBef>
              <a:spcAft>
                <a:spcPts val="300"/>
              </a:spcAft>
              <a:buFont typeface="Arial" pitchFamily="34" charset="0"/>
              <a:buChar char="•"/>
              <a:defRPr/>
            </a:pPr>
            <a:r>
              <a:rPr lang="en-US" dirty="0" smtClean="0"/>
              <a:t>The DOT’s customers – that is, the traveling public – expect that the products they use and the technologies they encounter will be “smart” and will ultimately improve their travel experience, They also expect that the information received will be accurate and reliable—regardless of who “owns” the road or the information.</a:t>
            </a:r>
          </a:p>
          <a:p>
            <a:pPr marL="182880" indent="-182880">
              <a:spcBef>
                <a:spcPts val="0"/>
              </a:spcBef>
              <a:spcAft>
                <a:spcPts val="300"/>
              </a:spcAft>
              <a:buFont typeface="Arial" pitchFamily="34" charset="0"/>
              <a:buChar char="•"/>
            </a:pPr>
            <a:r>
              <a:rPr lang="en-US" baseline="0" dirty="0" smtClean="0"/>
              <a:t>Moreover, technology will likely have an even greater impact on the transportation network in the future. We are watching a new era of transportation emerge through the Connected Vehicle program that that allows cars and infrastructure to communicate with one another. And a week doesn’t pass with out some news article on the future of autonomous vehicles. How these future technologies may impact how we manage and operate the transportation network is mind-boggling. </a:t>
            </a:r>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6</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6: Technology is Transforming Our World</a:t>
            </a:r>
            <a:endParaRPr lang="en-US" sz="1400" dirty="0"/>
          </a:p>
        </p:txBody>
      </p:sp>
    </p:spTree>
    <p:extLst>
      <p:ext uri="{BB962C8B-B14F-4D97-AF65-F5344CB8AC3E}">
        <p14:creationId xmlns:p14="http://schemas.microsoft.com/office/powerpoint/2010/main" val="426238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1" y="4038600"/>
            <a:ext cx="5607680" cy="4422690"/>
          </a:xfrm>
        </p:spPr>
        <p:txBody>
          <a:bodyPr>
            <a:noAutofit/>
          </a:bodyPr>
          <a:lstStyle/>
          <a:p>
            <a:pPr>
              <a:spcBef>
                <a:spcPts val="0"/>
              </a:spcBef>
              <a:spcAft>
                <a:spcPts val="300"/>
              </a:spcAft>
            </a:pPr>
            <a:r>
              <a:rPr lang="en-US" b="1" dirty="0" smtClean="0"/>
              <a:t>Description of the Slide</a:t>
            </a:r>
            <a:r>
              <a:rPr lang="en-US" b="1" baseline="0" dirty="0" smtClean="0"/>
              <a:t> </a:t>
            </a:r>
          </a:p>
          <a:p>
            <a:pPr>
              <a:spcBef>
                <a:spcPts val="0"/>
              </a:spcBef>
              <a:spcAft>
                <a:spcPts val="600"/>
              </a:spcAft>
            </a:pPr>
            <a:r>
              <a:rPr lang="en-US" b="0" dirty="0" smtClean="0"/>
              <a:t>As</a:t>
            </a:r>
            <a:r>
              <a:rPr lang="en-US" b="0" baseline="0" dirty="0" smtClean="0"/>
              <a:t> already noted, advances in technology and the availability of real-time information have increased DOT’s customers’ expectations. </a:t>
            </a:r>
          </a:p>
          <a:p>
            <a:pPr>
              <a:spcBef>
                <a:spcPts val="0"/>
              </a:spcBef>
              <a:spcAft>
                <a:spcPts val="300"/>
              </a:spcAft>
            </a:pPr>
            <a:r>
              <a:rPr lang="en-US" b="1" dirty="0" smtClean="0"/>
              <a:t>Key Points</a:t>
            </a:r>
          </a:p>
          <a:p>
            <a:pPr marL="182880" indent="-182880">
              <a:spcBef>
                <a:spcPts val="0"/>
              </a:spcBef>
              <a:spcAft>
                <a:spcPts val="300"/>
              </a:spcAft>
              <a:buFont typeface="Arial" pitchFamily="34" charset="0"/>
              <a:buChar char="•"/>
            </a:pPr>
            <a:r>
              <a:rPr lang="en-US" dirty="0" smtClean="0"/>
              <a:t>Technology</a:t>
            </a:r>
            <a:r>
              <a:rPr lang="en-US" baseline="0" dirty="0" smtClean="0"/>
              <a:t> has been harnessed by the private sector to improve productivity; and the same is expected (and is well underway) for government entities.</a:t>
            </a:r>
          </a:p>
          <a:p>
            <a:pPr marL="182880" indent="-182880">
              <a:spcBef>
                <a:spcPts val="0"/>
              </a:spcBef>
              <a:spcAft>
                <a:spcPts val="300"/>
              </a:spcAft>
              <a:buFont typeface="Arial" pitchFamily="34" charset="0"/>
              <a:buChar char="•"/>
            </a:pPr>
            <a:r>
              <a:rPr lang="en-US" dirty="0" smtClean="0"/>
              <a:t>A p</a:t>
            </a:r>
            <a:r>
              <a:rPr lang="en-US" baseline="0" dirty="0" smtClean="0"/>
              <a:t>art of these increased expectations is a greater demand for accountability – that customers are receiving value for their tax dollars and tolls.</a:t>
            </a:r>
          </a:p>
          <a:p>
            <a:pPr marL="182880" indent="-182880">
              <a:spcBef>
                <a:spcPts val="0"/>
              </a:spcBef>
              <a:spcAft>
                <a:spcPts val="300"/>
              </a:spcAft>
              <a:buFont typeface="Arial" pitchFamily="34" charset="0"/>
              <a:buChar char="•"/>
            </a:pPr>
            <a:r>
              <a:rPr lang="en-US" dirty="0" smtClean="0"/>
              <a:t>Additionally, DOT customers are expecting  improvements in mobility, safety, information,</a:t>
            </a:r>
            <a:r>
              <a:rPr lang="en-US" baseline="0" dirty="0" smtClean="0"/>
              <a:t> and reliability.</a:t>
            </a:r>
            <a:r>
              <a:rPr lang="en-US" dirty="0" smtClean="0"/>
              <a:t> </a:t>
            </a:r>
          </a:p>
          <a:p>
            <a:pPr marL="182880" indent="-182880">
              <a:spcBef>
                <a:spcPts val="0"/>
              </a:spcBef>
              <a:spcAft>
                <a:spcPts val="600"/>
              </a:spcAft>
              <a:buFont typeface="Arial" pitchFamily="34" charset="0"/>
              <a:buChar char="•"/>
            </a:pPr>
            <a:r>
              <a:rPr lang="en-US" dirty="0" smtClean="0"/>
              <a:t>With respect to the last point;</a:t>
            </a:r>
            <a:r>
              <a:rPr lang="en-US" baseline="0" dirty="0" smtClean="0"/>
              <a:t> c</a:t>
            </a:r>
            <a:r>
              <a:rPr lang="en-US" sz="1200" kern="1200" baseline="0" dirty="0" smtClean="0">
                <a:solidFill>
                  <a:schemeClr val="tx1"/>
                </a:solidFill>
                <a:latin typeface="+mn-lt"/>
                <a:ea typeface="+mn-ea"/>
                <a:cs typeface="+mn-cs"/>
              </a:rPr>
              <a:t>ongestion is an accepted and even predictable reality in major urban areas. So the real source of frustration for users and lost productivity for businesses comes from unexpected delays that are encountered because of crashes, special events, unanticipated work zones, extreme weather, and the like. The reliability of the transportation system has come to be at least as important as travel time itself.</a:t>
            </a:r>
          </a:p>
          <a:p>
            <a:pPr marL="0" lvl="1">
              <a:spcBef>
                <a:spcPts val="0"/>
              </a:spcBef>
              <a:spcAft>
                <a:spcPts val="300"/>
              </a:spcAft>
            </a:pPr>
            <a:r>
              <a:rPr lang="en-US" b="1" baseline="0" dirty="0" smtClean="0"/>
              <a:t>Other - </a:t>
            </a:r>
            <a:r>
              <a:rPr lang="en-US" dirty="0" smtClean="0"/>
              <a:t>There is a “reliability” slide</a:t>
            </a:r>
            <a:r>
              <a:rPr lang="en-US" baseline="0" dirty="0" smtClean="0"/>
              <a:t> in the “parking lot” at the end of the presentation, and can be used next if the audience may not be aware of what  the term “reliability”  actually </a:t>
            </a:r>
            <a:r>
              <a:rPr lang="en-US" dirty="0" smtClean="0"/>
              <a:t> means.</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7</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7: Customer Expectations and Needs are Changing</a:t>
            </a:r>
            <a:endParaRPr lang="en-US" sz="1400" dirty="0"/>
          </a:p>
        </p:txBody>
      </p:sp>
    </p:spTree>
    <p:extLst>
      <p:ext uri="{BB962C8B-B14F-4D97-AF65-F5344CB8AC3E}">
        <p14:creationId xmlns:p14="http://schemas.microsoft.com/office/powerpoint/2010/main" val="2217537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1" y="593725"/>
            <a:ext cx="4266686" cy="3200400"/>
          </a:xfrm>
        </p:spPr>
      </p:sp>
      <p:sp>
        <p:nvSpPr>
          <p:cNvPr id="3" name="Notes Placeholder 2"/>
          <p:cNvSpPr>
            <a:spLocks noGrp="1"/>
          </p:cNvSpPr>
          <p:nvPr>
            <p:ph type="body" idx="1"/>
          </p:nvPr>
        </p:nvSpPr>
        <p:spPr>
          <a:xfrm>
            <a:off x="701361" y="4038600"/>
            <a:ext cx="5607680" cy="4183220"/>
          </a:xfrm>
        </p:spPr>
        <p:txBody>
          <a:bodyPr>
            <a:noAutofit/>
          </a:bodyPr>
          <a:lstStyle/>
          <a:p>
            <a:pPr>
              <a:spcBef>
                <a:spcPts val="0"/>
              </a:spcBef>
              <a:spcAft>
                <a:spcPts val="300"/>
              </a:spcAft>
            </a:pPr>
            <a:r>
              <a:rPr lang="en-US" b="1" dirty="0" smtClean="0"/>
              <a:t>Description of the Slide</a:t>
            </a:r>
          </a:p>
          <a:p>
            <a:pPr marL="0" marR="0" lvl="0" indent="0" algn="l" defTabSz="914400" rtl="0" eaLnBrk="0" fontAlgn="base" latinLnBrk="0" hangingPunct="0">
              <a:spcBef>
                <a:spcPts val="0"/>
              </a:spcBef>
              <a:spcAft>
                <a:spcPts val="300"/>
              </a:spcAft>
              <a:buClrTx/>
              <a:buSzTx/>
              <a:buFontTx/>
              <a:buNone/>
              <a:tabLst/>
              <a:defRPr/>
            </a:pPr>
            <a:r>
              <a:rPr lang="en-US" sz="1200" kern="1200" dirty="0" smtClean="0">
                <a:solidFill>
                  <a:schemeClr val="tx1"/>
                </a:solidFill>
                <a:latin typeface="+mn-lt"/>
                <a:ea typeface="+mn-ea"/>
                <a:cs typeface="+mn-cs"/>
              </a:rPr>
              <a:t>The increased emphasis on government accountability and transparency has</a:t>
            </a:r>
            <a:r>
              <a:rPr lang="en-US" sz="1200" kern="1200" baseline="0" dirty="0" smtClean="0">
                <a:solidFill>
                  <a:schemeClr val="tx1"/>
                </a:solidFill>
                <a:latin typeface="+mn-lt"/>
                <a:ea typeface="+mn-ea"/>
                <a:cs typeface="+mn-cs"/>
              </a:rPr>
              <a:t> focused more attention on measuring and reporting on performance.  </a:t>
            </a:r>
            <a:r>
              <a:rPr lang="en-US" baseline="0" dirty="0" smtClean="0"/>
              <a:t>MAP-21 and FHWA emphasize the use of measureable objectives and associated performance metrics.</a:t>
            </a:r>
          </a:p>
          <a:p>
            <a:pPr>
              <a:spcBef>
                <a:spcPts val="0"/>
              </a:spcBef>
              <a:spcAft>
                <a:spcPts val="300"/>
              </a:spcAft>
            </a:pPr>
            <a:r>
              <a:rPr lang="en-US" b="1" dirty="0" smtClean="0"/>
              <a:t>Key Points</a:t>
            </a:r>
          </a:p>
          <a:p>
            <a:pPr marL="182880" marR="0" lvl="0" indent="-182880" algn="l" defTabSz="914400" rtl="0" eaLnBrk="0" fontAlgn="base" latinLnBrk="0" hangingPunct="0">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Performance measurement for transportation has been gaining traction the past several years. In essence</a:t>
            </a:r>
            <a:endParaRPr lang="en-US" sz="1200" dirty="0" smtClean="0">
              <a:latin typeface="+mn-lt"/>
            </a:endParaRPr>
          </a:p>
          <a:p>
            <a:pPr marL="640080" lvl="1" indent="-182880">
              <a:spcBef>
                <a:spcPts val="0"/>
              </a:spcBef>
              <a:spcAft>
                <a:spcPts val="0"/>
              </a:spcAft>
              <a:buFont typeface="Courier New" pitchFamily="49" charset="0"/>
              <a:buChar char="o"/>
            </a:pPr>
            <a:r>
              <a:rPr lang="en-US" sz="1200" dirty="0" smtClean="0">
                <a:latin typeface="+mn-lt"/>
              </a:rPr>
              <a:t>If you don’t measure results, can’t tell success from failure.</a:t>
            </a:r>
          </a:p>
          <a:p>
            <a:pPr marL="640080" lvl="1" indent="-182880">
              <a:spcBef>
                <a:spcPts val="0"/>
              </a:spcBef>
              <a:spcAft>
                <a:spcPts val="0"/>
              </a:spcAft>
              <a:buFont typeface="Courier New" pitchFamily="49" charset="0"/>
              <a:buChar char="o"/>
            </a:pPr>
            <a:r>
              <a:rPr lang="en-US" sz="1200" dirty="0" smtClean="0">
                <a:latin typeface="+mn-lt"/>
              </a:rPr>
              <a:t>If you can’t see success, can’t reward it.</a:t>
            </a:r>
          </a:p>
          <a:p>
            <a:pPr marL="640080" lvl="1" indent="-182880">
              <a:spcBef>
                <a:spcPts val="0"/>
              </a:spcBef>
              <a:spcAft>
                <a:spcPts val="0"/>
              </a:spcAft>
              <a:buFont typeface="Courier New" pitchFamily="49" charset="0"/>
              <a:buChar char="o"/>
            </a:pPr>
            <a:r>
              <a:rPr lang="en-US" sz="1200" dirty="0" smtClean="0">
                <a:latin typeface="+mn-lt"/>
              </a:rPr>
              <a:t>If you can’t see failure, can’t correct it.</a:t>
            </a:r>
          </a:p>
          <a:p>
            <a:pPr marL="640080" lvl="1" indent="-182880">
              <a:spcBef>
                <a:spcPts val="0"/>
              </a:spcBef>
              <a:spcAft>
                <a:spcPts val="300"/>
              </a:spcAft>
              <a:buFont typeface="Courier New" pitchFamily="49" charset="0"/>
              <a:buChar char="o"/>
            </a:pPr>
            <a:r>
              <a:rPr lang="en-US" sz="1200" dirty="0" smtClean="0">
                <a:latin typeface="+mn-lt"/>
              </a:rPr>
              <a:t>In other words, you can’t manage it unless you measure it!</a:t>
            </a:r>
          </a:p>
          <a:p>
            <a:pPr marL="182880" lvl="0" indent="-182880">
              <a:spcBef>
                <a:spcPts val="0"/>
              </a:spcBef>
              <a:spcAft>
                <a:spcPts val="600"/>
              </a:spcAft>
              <a:buFont typeface="Arial" pitchFamily="34" charset="0"/>
              <a:buChar char="•"/>
            </a:pPr>
            <a:r>
              <a:rPr lang="en-US" sz="1200" dirty="0" smtClean="0">
                <a:latin typeface="+mn-lt"/>
              </a:rPr>
              <a:t>Under the requirements of MAP</a:t>
            </a:r>
            <a:r>
              <a:rPr lang="en-US" sz="1200" baseline="0" dirty="0" smtClean="0">
                <a:latin typeface="+mn-lt"/>
              </a:rPr>
              <a:t> 21, we are beginning the process of “keeping score”. Goals and associated performance measures are being developed for several transportation categories. </a:t>
            </a:r>
          </a:p>
          <a:p>
            <a:pPr lvl="0">
              <a:spcBef>
                <a:spcPts val="0"/>
              </a:spcBef>
              <a:spcAft>
                <a:spcPts val="300"/>
              </a:spcAft>
              <a:buFont typeface="Arial" pitchFamily="34" charset="0"/>
              <a:buNone/>
            </a:pPr>
            <a:r>
              <a:rPr lang="en-US" b="1" dirty="0" smtClean="0"/>
              <a:t>Other -</a:t>
            </a:r>
            <a:r>
              <a:rPr lang="en-US" sz="1200" dirty="0" smtClean="0">
                <a:latin typeface="+mn-lt"/>
              </a:rPr>
              <a:t>Prior</a:t>
            </a:r>
            <a:r>
              <a:rPr lang="en-US" sz="1200" baseline="0" dirty="0" smtClean="0">
                <a:latin typeface="+mn-lt"/>
              </a:rPr>
              <a:t> to the presentation, the presenters should check on the current status of the effort to develop and publish (e.g., in the Federal Register for comment) the performance measures being developed by FHWA under the MAP 21 requirement. </a:t>
            </a:r>
            <a:r>
              <a:rPr lang="en-US" sz="1200" dirty="0" smtClean="0">
                <a:latin typeface="+mn-lt"/>
              </a:rPr>
              <a:t> </a:t>
            </a:r>
            <a:endParaRPr lang="en-US" b="1" dirty="0" smtClean="0"/>
          </a:p>
          <a:p>
            <a:pPr marL="640080" lvl="1" indent="-182880">
              <a:spcBef>
                <a:spcPts val="300"/>
              </a:spcBef>
              <a:spcAft>
                <a:spcPts val="300"/>
              </a:spcAft>
              <a:buFont typeface="Courier New" pitchFamily="49" charset="0"/>
              <a:buChar char="o"/>
            </a:pPr>
            <a:endParaRPr lang="en-US" sz="1200" dirty="0" smtClean="0">
              <a:latin typeface="+mn-lt"/>
            </a:endParaRPr>
          </a:p>
          <a:p>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8</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8: Performance Measures</a:t>
            </a:r>
            <a:endParaRPr lang="en-US" sz="1400" dirty="0"/>
          </a:p>
        </p:txBody>
      </p:sp>
    </p:spTree>
    <p:extLst>
      <p:ext uri="{BB962C8B-B14F-4D97-AF65-F5344CB8AC3E}">
        <p14:creationId xmlns:p14="http://schemas.microsoft.com/office/powerpoint/2010/main" val="266973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09600"/>
            <a:ext cx="4267200" cy="3200400"/>
          </a:xfrm>
        </p:spPr>
      </p:sp>
      <p:sp>
        <p:nvSpPr>
          <p:cNvPr id="3" name="Notes Placeholder 2"/>
          <p:cNvSpPr>
            <a:spLocks noGrp="1"/>
          </p:cNvSpPr>
          <p:nvPr>
            <p:ph type="body" idx="1"/>
          </p:nvPr>
        </p:nvSpPr>
        <p:spPr>
          <a:xfrm>
            <a:off x="701360" y="3886200"/>
            <a:ext cx="5775639" cy="4953000"/>
          </a:xfrm>
        </p:spPr>
        <p:txBody>
          <a:bodyPr>
            <a:noAutofit/>
          </a:bodyPr>
          <a:lstStyle/>
          <a:p>
            <a:pPr>
              <a:spcBef>
                <a:spcPts val="0"/>
              </a:spcBef>
              <a:spcAft>
                <a:spcPts val="300"/>
              </a:spcAft>
            </a:pPr>
            <a:r>
              <a:rPr lang="en-US" b="1" dirty="0" smtClean="0"/>
              <a:t>Description of the Slide</a:t>
            </a:r>
          </a:p>
          <a:p>
            <a:pPr>
              <a:spcBef>
                <a:spcPts val="0"/>
              </a:spcBef>
              <a:spcAft>
                <a:spcPts val="600"/>
              </a:spcAft>
            </a:pPr>
            <a:r>
              <a:rPr lang="en-US" baseline="0" dirty="0" smtClean="0"/>
              <a:t>The need to meet growing  customer expectations for mobility and safety, increased accountability, and the associated performance management requirements is occurring at a time of reduced financial resources for most DOTs. </a:t>
            </a:r>
            <a:endParaRPr lang="en-US" dirty="0" smtClean="0"/>
          </a:p>
          <a:p>
            <a:pPr>
              <a:spcBef>
                <a:spcPts val="0"/>
              </a:spcBef>
              <a:spcAft>
                <a:spcPts val="300"/>
              </a:spcAft>
            </a:pPr>
            <a:r>
              <a:rPr lang="en-US" b="1" dirty="0" smtClean="0"/>
              <a:t>Key Points</a:t>
            </a:r>
          </a:p>
          <a:p>
            <a:pPr marL="182880" marR="0" indent="-182880" algn="l" defTabSz="914400" rtl="0" eaLnBrk="0" fontAlgn="base" latinLnBrk="0" hangingPunct="0">
              <a:spcBef>
                <a:spcPts val="0"/>
              </a:spcBef>
              <a:spcAft>
                <a:spcPts val="300"/>
              </a:spcAft>
              <a:buClrTx/>
              <a:buSzTx/>
              <a:buFont typeface="Arial" pitchFamily="34" charset="0"/>
              <a:buChar char="•"/>
              <a:tabLst/>
              <a:defRPr/>
            </a:pPr>
            <a:r>
              <a:rPr lang="en-US" baseline="0" dirty="0" smtClean="0"/>
              <a:t>The Highway Trust Fund, which was so instrumental in the construction of the Interstate Highway System and other transportation improvements, is running out of money, with current predictions that the transportation fund will become insolvent next year, if not sooner.</a:t>
            </a:r>
          </a:p>
          <a:p>
            <a:pPr marL="182880" marR="0" indent="-182880" algn="l" defTabSz="914400" rtl="0" eaLnBrk="0" fontAlgn="base" latinLnBrk="0" hangingPunct="0">
              <a:spcBef>
                <a:spcPts val="0"/>
              </a:spcBef>
              <a:spcAft>
                <a:spcPts val="0"/>
              </a:spcAft>
              <a:buClrTx/>
              <a:buSzTx/>
              <a:buFont typeface="Arial" pitchFamily="34" charset="0"/>
              <a:buChar char="•"/>
              <a:tabLst/>
              <a:defRPr/>
            </a:pPr>
            <a:r>
              <a:rPr lang="en-US" baseline="0" dirty="0" smtClean="0"/>
              <a:t>There are several reasons for this </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baseline="0" dirty="0" smtClean="0"/>
              <a:t>The last increase in the federal gas tax was over 20 years ago, and inflation has significantly reduced its purchasing power. </a:t>
            </a:r>
          </a:p>
          <a:p>
            <a:pPr marL="640080" marR="0" lvl="1" indent="-182880" algn="l" defTabSz="914400" rtl="0" eaLnBrk="0" fontAlgn="base" latinLnBrk="0" hangingPunct="0">
              <a:spcBef>
                <a:spcPts val="0"/>
              </a:spcBef>
              <a:spcAft>
                <a:spcPts val="0"/>
              </a:spcAft>
              <a:buClrTx/>
              <a:buSzTx/>
              <a:buFont typeface="Courier New" pitchFamily="49" charset="0"/>
              <a:buChar char="o"/>
              <a:tabLst/>
              <a:defRPr/>
            </a:pPr>
            <a:r>
              <a:rPr lang="en-US" baseline="0" dirty="0" smtClean="0"/>
              <a:t>Cars have become more fuel efficient, and will continue to do so in accordance with current Corporate Average Fuel Economy (CAFE) standards (</a:t>
            </a:r>
            <a:r>
              <a:rPr lang="en-US" dirty="0" smtClean="0"/>
              <a:t>average 35.5 mpg in 2016; average  54.4 mpg in 2025</a:t>
            </a:r>
            <a:r>
              <a:rPr lang="en-US" baseline="0" dirty="0" smtClean="0"/>
              <a:t>). This means less tax paid per miles driven, with electric vehicles paying no gas tax at all.</a:t>
            </a:r>
          </a:p>
          <a:p>
            <a:pPr marL="640080" marR="0" lvl="1" indent="-182880" algn="l" defTabSz="914400" rtl="0" eaLnBrk="0" fontAlgn="base" latinLnBrk="0" hangingPunct="0">
              <a:spcBef>
                <a:spcPts val="0"/>
              </a:spcBef>
              <a:spcAft>
                <a:spcPts val="300"/>
              </a:spcAft>
              <a:buClrTx/>
              <a:buSzTx/>
              <a:buFont typeface="Courier New" pitchFamily="49" charset="0"/>
              <a:buChar char="o"/>
              <a:tabLst/>
              <a:defRPr/>
            </a:pPr>
            <a:r>
              <a:rPr lang="en-US" baseline="0" dirty="0" smtClean="0"/>
              <a:t>Technology allows many of us to be virtual commuters. The  recent recession and high gas prices also reduce the amount of driving, further reducing the amount of gas tax taken in. </a:t>
            </a:r>
          </a:p>
          <a:p>
            <a:pPr marL="182880" marR="0" indent="-182880" algn="l" defTabSz="914400" rtl="0" eaLnBrk="0" fontAlgn="base" latinLnBrk="0" hangingPunct="0">
              <a:spcBef>
                <a:spcPts val="0"/>
              </a:spcBef>
              <a:spcAft>
                <a:spcPts val="600"/>
              </a:spcAft>
              <a:buClrTx/>
              <a:buSzTx/>
              <a:buFont typeface="Arial" pitchFamily="34" charset="0"/>
              <a:buChar char="•"/>
              <a:tabLst/>
              <a:defRPr/>
            </a:pPr>
            <a:r>
              <a:rPr lang="en-US" baseline="0" dirty="0" smtClean="0"/>
              <a:t>Several initiatives are underway to find a long-term solution to the declining gas tax revenues; but for the foreseeable future, many DOT’s will likely need to do more and satisfy rising customer expectations with less.</a:t>
            </a:r>
            <a:endParaRPr lang="en-US" dirty="0" smtClean="0"/>
          </a:p>
          <a:p>
            <a:pPr>
              <a:spcBef>
                <a:spcPts val="0"/>
              </a:spcBef>
              <a:spcAft>
                <a:spcPts val="300"/>
              </a:spcAft>
              <a:buFont typeface="Arial" pitchFamily="34" charset="0"/>
              <a:buNone/>
            </a:pPr>
            <a:r>
              <a:rPr lang="en-US" b="1" dirty="0" smtClean="0"/>
              <a:t>Other - </a:t>
            </a:r>
            <a:r>
              <a:rPr lang="en-US" dirty="0" smtClean="0"/>
              <a:t>It would be worthwhile to determine the state</a:t>
            </a:r>
            <a:r>
              <a:rPr lang="en-US" baseline="0" dirty="0" smtClean="0"/>
              <a:t> gas tax where the DOT is located, the history of increases, and any initiatives underway to provide</a:t>
            </a:r>
            <a:r>
              <a:rPr lang="en-US" dirty="0" smtClean="0"/>
              <a:t> a more sustainable funding mechanism.</a:t>
            </a:r>
            <a:endParaRPr lang="en-US" dirty="0"/>
          </a:p>
        </p:txBody>
      </p:sp>
      <p:sp>
        <p:nvSpPr>
          <p:cNvPr id="4" name="Slide Number Placeholder 3"/>
          <p:cNvSpPr>
            <a:spLocks noGrp="1"/>
          </p:cNvSpPr>
          <p:nvPr>
            <p:ph type="sldNum" sz="quarter" idx="10"/>
          </p:nvPr>
        </p:nvSpPr>
        <p:spPr/>
        <p:txBody>
          <a:bodyPr/>
          <a:lstStyle/>
          <a:p>
            <a:pPr>
              <a:defRPr/>
            </a:pPr>
            <a:fld id="{1B1249FA-3784-4984-8481-5ED3EAB77173}" type="slidenum">
              <a:rPr lang="en-US" smtClean="0"/>
              <a:pPr>
                <a:defRPr/>
              </a:pPr>
              <a:t>9</a:t>
            </a:fld>
            <a:endParaRPr lang="en-US" dirty="0"/>
          </a:p>
        </p:txBody>
      </p:sp>
      <p:sp>
        <p:nvSpPr>
          <p:cNvPr id="5" name="TextBox 4"/>
          <p:cNvSpPr txBox="1"/>
          <p:nvPr/>
        </p:nvSpPr>
        <p:spPr>
          <a:xfrm>
            <a:off x="609600" y="191869"/>
            <a:ext cx="5562600" cy="307777"/>
          </a:xfrm>
          <a:prstGeom prst="rect">
            <a:avLst/>
          </a:prstGeom>
          <a:noFill/>
        </p:spPr>
        <p:txBody>
          <a:bodyPr wrap="square" rtlCol="0">
            <a:spAutoFit/>
          </a:bodyPr>
          <a:lstStyle/>
          <a:p>
            <a:r>
              <a:rPr lang="en-US" sz="1400" dirty="0" smtClean="0"/>
              <a:t>SLIDE 9: Increasing Financial Constraints</a:t>
            </a:r>
            <a:endParaRPr lang="en-US" sz="1400" dirty="0"/>
          </a:p>
        </p:txBody>
      </p:sp>
    </p:spTree>
    <p:extLst>
      <p:ext uri="{BB962C8B-B14F-4D97-AF65-F5344CB8AC3E}">
        <p14:creationId xmlns:p14="http://schemas.microsoft.com/office/powerpoint/2010/main" val="997317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a:srcRect b="13438"/>
          <a:stretch>
            <a:fillRect/>
          </a:stretch>
        </p:blipFill>
        <p:spPr bwMode="auto">
          <a:xfrm>
            <a:off x="0" y="0"/>
            <a:ext cx="9144000" cy="6094413"/>
          </a:xfrm>
          <a:prstGeom prst="rect">
            <a:avLst/>
          </a:prstGeom>
          <a:noFill/>
          <a:ln w="9525">
            <a:noFill/>
            <a:miter lim="800000"/>
            <a:headEnd/>
            <a:tailEnd/>
          </a:ln>
        </p:spPr>
      </p:pic>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84F4CA1-44CD-4506-BE87-4746E3940C31}" type="slidenum">
              <a:rPr lang="en-US"/>
              <a:pPr>
                <a:defRPr/>
              </a:pPr>
              <a:t>‹#›</a:t>
            </a:fld>
            <a:endParaRPr lang="en-US"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AEB4563-15DC-4001-BB5E-1DD9CDB9965D}" type="slidenum">
              <a:rPr lang="en-US"/>
              <a:pPr>
                <a:defRPr/>
              </a:pPr>
              <a:t>‹#›</a:t>
            </a:fld>
            <a:endParaRPr lang="en-US"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1443EE-5ECF-4D28-BD35-DDA500C45087}" type="slidenum">
              <a:rPr lang="en-US"/>
              <a:pPr>
                <a:defRPr/>
              </a:pPr>
              <a:t>‹#›</a:t>
            </a:fld>
            <a:endParaRPr lang="en-US" dirty="0"/>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219A95-8152-4DF1-B9BB-447CAF16C75C}" type="slidenum">
              <a:rPr lang="en-US"/>
              <a:pPr>
                <a:defRPr/>
              </a:pPr>
              <a:t>‹#›</a:t>
            </a:fld>
            <a:endParaRPr lang="en-US"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3" name="Rectangle 2"/>
          <p:cNvSpPr/>
          <p:nvPr userDrawn="1"/>
        </p:nvSpPr>
        <p:spPr>
          <a:xfrm>
            <a:off x="1143000" y="1828800"/>
            <a:ext cx="6781800" cy="9906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4" name="Rectangle 3"/>
          <p:cNvSpPr/>
          <p:nvPr userDrawn="1"/>
        </p:nvSpPr>
        <p:spPr>
          <a:xfrm>
            <a:off x="2590800" y="2741613"/>
            <a:ext cx="3810000" cy="6858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5" name="Rectangle 4"/>
          <p:cNvSpPr/>
          <p:nvPr userDrawn="1"/>
        </p:nvSpPr>
        <p:spPr>
          <a:xfrm>
            <a:off x="3048000" y="3351213"/>
            <a:ext cx="2667000" cy="381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p>
        </p:txBody>
      </p:sp>
      <p:sp>
        <p:nvSpPr>
          <p:cNvPr id="6" name="Rectangle 5"/>
          <p:cNvSpPr/>
          <p:nvPr userDrawn="1"/>
        </p:nvSpPr>
        <p:spPr>
          <a:xfrm>
            <a:off x="0" y="-228600"/>
            <a:ext cx="9220200" cy="1752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9EDC28-2638-4A12-BBD6-4CB49F259F8C}"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85B9C7F-5F8E-40BD-A660-D104CC0AAAFA}" type="slidenum">
              <a:rPr lang="en-US"/>
              <a:pPr>
                <a:defRPr/>
              </a:pPr>
              <a:t>‹#›</a:t>
            </a:fld>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6EF05E1-9FFF-4E64-8633-4D199A338BB7}" type="slidenum">
              <a:rPr lang="en-US"/>
              <a:pPr>
                <a:defRPr/>
              </a:pPr>
              <a:t>‹#›</a:t>
            </a:fld>
            <a:endParaRPr lang="en-US" dirty="0"/>
          </a:p>
        </p:txBody>
      </p:sp>
      <p:pic>
        <p:nvPicPr>
          <p:cNvPr id="8" name="Picture 7" descr="presentation_header.gif"/>
          <p:cNvPicPr>
            <a:picLocks noChangeAspect="1"/>
          </p:cNvPicPr>
          <p:nvPr userDrawn="1"/>
        </p:nvPicPr>
        <p:blipFill>
          <a:blip r:embed="rId2"/>
          <a:stretch>
            <a:fillRect/>
          </a:stretch>
        </p:blipFill>
        <p:spPr>
          <a:xfrm>
            <a:off x="0" y="0"/>
            <a:ext cx="9144000" cy="1258540"/>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BF6BD8-9522-453F-9DDF-F61CE6D1215E}" type="slidenum">
              <a:rPr lang="en-US"/>
              <a:pPr>
                <a:defRPr/>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B671D4B3-17E0-4844-8D5C-7176FD3276C7}" type="slidenum">
              <a:rPr lang="en-US"/>
              <a:pPr>
                <a:defRPr/>
              </a:pPr>
              <a:t>‹#›</a:t>
            </a:fld>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resentation_header.gif"/>
          <p:cNvPicPr>
            <a:picLocks noChangeAspect="1"/>
          </p:cNvPicPr>
          <p:nvPr userDrawn="1"/>
        </p:nvPicPr>
        <p:blipFill>
          <a:blip r:embed="rId2"/>
          <a:stretch>
            <a:fillRect/>
          </a:stretch>
        </p:blipFill>
        <p:spPr>
          <a:xfrm>
            <a:off x="0" y="0"/>
            <a:ext cx="9144000" cy="1258540"/>
          </a:xfrm>
          <a:prstGeom prst="rect">
            <a:avLst/>
          </a:prstGeom>
        </p:spPr>
      </p:pic>
      <p:sp>
        <p:nvSpPr>
          <p:cNvPr id="2" name="Title 1"/>
          <p:cNvSpPr>
            <a:spLocks noGrp="1"/>
          </p:cNvSpPr>
          <p:nvPr>
            <p:ph type="title"/>
          </p:nvPr>
        </p:nvSpPr>
        <p:spPr/>
        <p:txBody>
          <a:bodyPr/>
          <a:lstStyle>
            <a:lvl1pPr algn="l">
              <a:defRPr sz="350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62B4299-707F-4FCF-82DC-CF4AB1A7F8B4}" type="slidenum">
              <a:rPr lang="en-US"/>
              <a:pPr>
                <a:defRPr/>
              </a:pPr>
              <a:t>‹#›</a:t>
            </a:fld>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43996C-A67D-4F4E-B5C6-DDCC9683112D}" type="slidenum">
              <a:rPr lang="en-US"/>
              <a:pPr>
                <a:defRPr/>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presentation_header.gif"/>
          <p:cNvPicPr>
            <a:picLocks noChangeAspect="1"/>
          </p:cNvPicPr>
          <p:nvPr userDrawn="1"/>
        </p:nvPicPr>
        <p:blipFill>
          <a:blip r:embed="rId30"/>
          <a:stretch>
            <a:fillRect/>
          </a:stretch>
        </p:blipFill>
        <p:spPr>
          <a:xfrm>
            <a:off x="0" y="0"/>
            <a:ext cx="9144000" cy="1258540"/>
          </a:xfrm>
          <a:prstGeom prst="rect">
            <a:avLst/>
          </a:prstGeom>
        </p:spPr>
      </p:pic>
      <p:sp>
        <p:nvSpPr>
          <p:cNvPr id="1027"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charset="-128"/>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charset="-128"/>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6294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latin typeface="Arial" charset="0"/>
                <a:ea typeface="ＭＳ Ｐゴシック" pitchFamily="64" charset="-128"/>
                <a:cs typeface="+mn-cs"/>
              </a:defRPr>
            </a:lvl1pPr>
          </a:lstStyle>
          <a:p>
            <a:pPr>
              <a:defRPr/>
            </a:pPr>
            <a:fld id="{92F0DB0F-C051-4296-BDF7-2BDB3DD55F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8" r:id="rId14"/>
    <p:sldLayoutId id="2147483736" r:id="rId15"/>
    <p:sldLayoutId id="2147483737" r:id="rId16"/>
    <p:sldLayoutId id="2147483739" r:id="rId17"/>
    <p:sldLayoutId id="2147483740" r:id="rId18"/>
    <p:sldLayoutId id="2147483741" r:id="rId19"/>
    <p:sldLayoutId id="2147483742" r:id="rId20"/>
    <p:sldLayoutId id="2147483743" r:id="rId21"/>
    <p:sldLayoutId id="2147483744" r:id="rId22"/>
    <p:sldLayoutId id="2147483748" r:id="rId23"/>
    <p:sldLayoutId id="2147483751" r:id="rId24"/>
    <p:sldLayoutId id="2147483752" r:id="rId25"/>
    <p:sldLayoutId id="2147483753" r:id="rId26"/>
    <p:sldLayoutId id="2147483754" r:id="rId27"/>
    <p:sldLayoutId id="2147483755" r:id="rId28"/>
  </p:sldLayoutIdLst>
  <p:transition spd="med"/>
  <p:hf hdr="0" ftr="0" dt="0"/>
  <p:txStyles>
    <p:titleStyle>
      <a:lvl1pPr algn="l" rtl="0" eaLnBrk="0" fontAlgn="base" hangingPunct="0">
        <a:spcBef>
          <a:spcPct val="0"/>
        </a:spcBef>
        <a:spcAft>
          <a:spcPct val="0"/>
        </a:spcAft>
        <a:defRPr sz="3500" b="1">
          <a:solidFill>
            <a:schemeClr val="bg1"/>
          </a:solidFill>
          <a:effectLst>
            <a:outerShdw blurRad="38100" dist="38100" dir="2700000" algn="tl">
              <a:srgbClr val="000000">
                <a:alpha val="43137"/>
              </a:srgbClr>
            </a:outerShdw>
          </a:effectLst>
          <a:latin typeface="FranklinGotMdITC"/>
          <a:ea typeface="ＭＳ Ｐゴシック" pitchFamily="64" charset="-128"/>
          <a:cs typeface="FranklinGotMdITC"/>
        </a:defRPr>
      </a:lvl1pPr>
      <a:lvl2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2pPr>
      <a:lvl3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3pPr>
      <a:lvl4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4pPr>
      <a:lvl5pPr algn="ctr" rtl="0" eaLnBrk="0" fontAlgn="base" hangingPunct="0">
        <a:spcBef>
          <a:spcPct val="0"/>
        </a:spcBef>
        <a:spcAft>
          <a:spcPct val="0"/>
        </a:spcAft>
        <a:defRPr sz="3600" b="1">
          <a:solidFill>
            <a:schemeClr val="bg1"/>
          </a:solidFill>
          <a:latin typeface="FranklinGotMdITC" pitchFamily="64" charset="0"/>
          <a:ea typeface="ＭＳ Ｐゴシック" pitchFamily="64" charset="-128"/>
          <a:cs typeface="FranklinGotMdITC" pitchFamily="64" charset="0"/>
        </a:defRPr>
      </a:lvl5pPr>
      <a:lvl6pPr marL="457200" algn="ctr" rtl="0" fontAlgn="base">
        <a:spcBef>
          <a:spcPct val="0"/>
        </a:spcBef>
        <a:spcAft>
          <a:spcPct val="0"/>
        </a:spcAft>
        <a:defRPr sz="4400">
          <a:solidFill>
            <a:schemeClr val="tx2"/>
          </a:solidFill>
          <a:latin typeface="Arial" pitchFamily="64" charset="0"/>
        </a:defRPr>
      </a:lvl6pPr>
      <a:lvl7pPr marL="914400" algn="ctr" rtl="0" fontAlgn="base">
        <a:spcBef>
          <a:spcPct val="0"/>
        </a:spcBef>
        <a:spcAft>
          <a:spcPct val="0"/>
        </a:spcAft>
        <a:defRPr sz="4400">
          <a:solidFill>
            <a:schemeClr val="tx2"/>
          </a:solidFill>
          <a:latin typeface="Arial" pitchFamily="64" charset="0"/>
        </a:defRPr>
      </a:lvl7pPr>
      <a:lvl8pPr marL="1371600" algn="ctr" rtl="0" fontAlgn="base">
        <a:spcBef>
          <a:spcPct val="0"/>
        </a:spcBef>
        <a:spcAft>
          <a:spcPct val="0"/>
        </a:spcAft>
        <a:defRPr sz="4400">
          <a:solidFill>
            <a:schemeClr val="tx2"/>
          </a:solidFill>
          <a:latin typeface="Arial" pitchFamily="64" charset="0"/>
        </a:defRPr>
      </a:lvl8pPr>
      <a:lvl9pPr marL="1828800" algn="ctr" rtl="0" fontAlgn="base">
        <a:spcBef>
          <a:spcPct val="0"/>
        </a:spcBef>
        <a:spcAft>
          <a:spcPct val="0"/>
        </a:spcAft>
        <a:defRPr sz="4400">
          <a:solidFill>
            <a:schemeClr val="tx2"/>
          </a:solidFill>
          <a:latin typeface="Arial" pitchFamily="6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pitchFamily="64" charset="-128"/>
        </a:defRPr>
      </a:lvl1pPr>
      <a:lvl2pPr marL="742950" indent="-28575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6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64"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4"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4"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rxCaaGbjuyrpsM&amp;tbnid=waWZEiYZ4CWfiM:&amp;ved=0CAUQjRw&amp;url=http://www.ops.fhwa.dot.gov/publications/fhwahop12046/rwm24_tennessee1.htm&amp;ei=DXI4U8u-D-3nsAT17oDQAg&amp;bvm=bv.63808443,d.dmQ&amp;psig=AFQjCNHI3Vg-YMRFfp7dmUZZaju5qcyUYg&amp;ust=1396294408748269"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Ml6tAi_wxJl1NM&amp;tbnid=ft7wo_MXnuLiiM:&amp;ved=0CAUQjRw&amp;url=http://www.mlive.com/news/grand-rapids/index.ssf/2011/01/answering_readers_common_quest.html&amp;ei=UNwdU5jIKaOP0AGWsYCwDQ&amp;bvm=bv.62578216,d.dmQ&amp;psig=AFQjCNF3LVMOMgwJYSZXbagq5QWtnXEIqQ&amp;ust=1394552231188762" TargetMode="External"/><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5.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27.xml"/><Relationship Id="rId5" Type="http://schemas.openxmlformats.org/officeDocument/2006/relationships/image" Target="../media/image41.jpe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371" y="1179720"/>
            <a:ext cx="4677229" cy="1044129"/>
          </a:xfrm>
          <a:prstGeom prst="rect">
            <a:avLst/>
          </a:prstGeom>
        </p:spPr>
      </p:pic>
      <p:sp>
        <p:nvSpPr>
          <p:cNvPr id="20" name="Rectangle 19"/>
          <p:cNvSpPr/>
          <p:nvPr/>
        </p:nvSpPr>
        <p:spPr>
          <a:xfrm>
            <a:off x="0" y="0"/>
            <a:ext cx="9144000" cy="104013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pic>
        <p:nvPicPr>
          <p:cNvPr id="13" name="Picture 12" descr="Transit.jpg"/>
          <p:cNvPicPr>
            <a:picLocks noChangeAspect="1"/>
          </p:cNvPicPr>
          <p:nvPr/>
        </p:nvPicPr>
        <p:blipFill>
          <a:blip r:embed="rId4" cstate="print"/>
          <a:srcRect t="13254"/>
          <a:stretch>
            <a:fillRect/>
          </a:stretch>
        </p:blipFill>
        <p:spPr>
          <a:xfrm>
            <a:off x="0" y="0"/>
            <a:ext cx="1752600" cy="997427"/>
          </a:xfrm>
          <a:prstGeom prst="rect">
            <a:avLst/>
          </a:prstGeom>
        </p:spPr>
      </p:pic>
      <p:pic>
        <p:nvPicPr>
          <p:cNvPr id="16" name="Picture 15" descr="Bridge.jpg"/>
          <p:cNvPicPr>
            <a:picLocks noChangeAspect="1"/>
          </p:cNvPicPr>
          <p:nvPr/>
        </p:nvPicPr>
        <p:blipFill>
          <a:blip r:embed="rId5" cstate="print"/>
          <a:srcRect t="13254"/>
          <a:stretch>
            <a:fillRect/>
          </a:stretch>
        </p:blipFill>
        <p:spPr>
          <a:xfrm>
            <a:off x="1819418" y="0"/>
            <a:ext cx="1752600" cy="997427"/>
          </a:xfrm>
          <a:prstGeom prst="rect">
            <a:avLst/>
          </a:prstGeom>
        </p:spPr>
      </p:pic>
      <p:pic>
        <p:nvPicPr>
          <p:cNvPr id="17" name="Picture 16" descr="Utah 091201-BridgeReplacement1.jpg"/>
          <p:cNvPicPr>
            <a:picLocks noChangeAspect="1"/>
          </p:cNvPicPr>
          <p:nvPr/>
        </p:nvPicPr>
        <p:blipFill>
          <a:blip r:embed="rId6"/>
          <a:srcRect t="23002"/>
          <a:stretch>
            <a:fillRect/>
          </a:stretch>
        </p:blipFill>
        <p:spPr>
          <a:xfrm>
            <a:off x="3638836" y="0"/>
            <a:ext cx="1689652" cy="997427"/>
          </a:xfrm>
          <a:prstGeom prst="rect">
            <a:avLst/>
          </a:prstGeom>
        </p:spPr>
      </p:pic>
      <p:pic>
        <p:nvPicPr>
          <p:cNvPr id="18" name="Picture 17" descr="_DSC1687-use.jpg"/>
          <p:cNvPicPr>
            <a:picLocks noChangeAspect="1"/>
          </p:cNvPicPr>
          <p:nvPr/>
        </p:nvPicPr>
        <p:blipFill>
          <a:blip r:embed="rId7"/>
          <a:srcRect b="19697"/>
          <a:stretch>
            <a:fillRect/>
          </a:stretch>
        </p:blipFill>
        <p:spPr>
          <a:xfrm>
            <a:off x="5410200" y="0"/>
            <a:ext cx="1853076" cy="990600"/>
          </a:xfrm>
          <a:prstGeom prst="rect">
            <a:avLst/>
          </a:prstGeom>
        </p:spPr>
      </p:pic>
      <p:pic>
        <p:nvPicPr>
          <p:cNvPr id="19" name="Picture 18" descr="I66_ATM.jpg"/>
          <p:cNvPicPr>
            <a:picLocks noChangeAspect="1"/>
          </p:cNvPicPr>
          <p:nvPr/>
        </p:nvPicPr>
        <p:blipFill>
          <a:blip r:embed="rId8"/>
          <a:srcRect t="9113" b="19048"/>
          <a:stretch>
            <a:fillRect/>
          </a:stretch>
        </p:blipFill>
        <p:spPr>
          <a:xfrm>
            <a:off x="7315200" y="0"/>
            <a:ext cx="1851212" cy="997427"/>
          </a:xfrm>
          <a:prstGeom prst="rect">
            <a:avLst/>
          </a:prstGeom>
        </p:spPr>
      </p:pic>
      <p:grpSp>
        <p:nvGrpSpPr>
          <p:cNvPr id="24" name="Group 23"/>
          <p:cNvGrpSpPr/>
          <p:nvPr/>
        </p:nvGrpSpPr>
        <p:grpSpPr>
          <a:xfrm>
            <a:off x="838200" y="5834744"/>
            <a:ext cx="7467600" cy="858277"/>
            <a:chOff x="838200" y="5834744"/>
            <a:chExt cx="7467600" cy="858277"/>
          </a:xfrm>
        </p:grpSpPr>
        <p:pic>
          <p:nvPicPr>
            <p:cNvPr id="14" name="Picture 13" descr="FHWA logo.jpg"/>
            <p:cNvPicPr>
              <a:picLocks noChangeAspect="1"/>
            </p:cNvPicPr>
            <p:nvPr/>
          </p:nvPicPr>
          <p:blipFill>
            <a:blip r:embed="rId9"/>
            <a:stretch>
              <a:fillRect/>
            </a:stretch>
          </p:blipFill>
          <p:spPr>
            <a:xfrm>
              <a:off x="838200" y="5901832"/>
              <a:ext cx="1767541" cy="720971"/>
            </a:xfrm>
            <a:prstGeom prst="rect">
              <a:avLst/>
            </a:prstGeom>
          </p:spPr>
        </p:pic>
        <p:pic>
          <p:nvPicPr>
            <p:cNvPr id="15" name="Picture 14" descr="AASHTO logo.jpg"/>
            <p:cNvPicPr>
              <a:picLocks noChangeAspect="1"/>
            </p:cNvPicPr>
            <p:nvPr/>
          </p:nvPicPr>
          <p:blipFill>
            <a:blip r:embed="rId10"/>
            <a:stretch>
              <a:fillRect/>
            </a:stretch>
          </p:blipFill>
          <p:spPr>
            <a:xfrm>
              <a:off x="3773207" y="5834744"/>
              <a:ext cx="1665568" cy="858277"/>
            </a:xfrm>
            <a:prstGeom prst="rect">
              <a:avLst/>
            </a:prstGeom>
          </p:spPr>
        </p:pic>
        <p:pic>
          <p:nvPicPr>
            <p:cNvPr id="21" name="Picture 20" descr="TRB logo.jpg"/>
            <p:cNvPicPr>
              <a:picLocks noChangeAspect="1"/>
            </p:cNvPicPr>
            <p:nvPr/>
          </p:nvPicPr>
          <p:blipFill>
            <a:blip r:embed="rId11"/>
            <a:stretch>
              <a:fillRect/>
            </a:stretch>
          </p:blipFill>
          <p:spPr>
            <a:xfrm>
              <a:off x="6606241" y="6140665"/>
              <a:ext cx="1699559" cy="441885"/>
            </a:xfrm>
            <a:prstGeom prst="rect">
              <a:avLst/>
            </a:prstGeom>
          </p:spPr>
        </p:pic>
      </p:grpSp>
      <p:sp>
        <p:nvSpPr>
          <p:cNvPr id="22" name="TextBox 21"/>
          <p:cNvSpPr txBox="1"/>
          <p:nvPr/>
        </p:nvSpPr>
        <p:spPr>
          <a:xfrm>
            <a:off x="304800" y="2514600"/>
            <a:ext cx="7543800" cy="2308324"/>
          </a:xfrm>
          <a:prstGeom prst="rect">
            <a:avLst/>
          </a:prstGeom>
          <a:noFill/>
        </p:spPr>
        <p:txBody>
          <a:bodyPr wrap="square" rtlCol="0">
            <a:spAutoFit/>
          </a:bodyPr>
          <a:lstStyle/>
          <a:p>
            <a:pPr>
              <a:spcAft>
                <a:spcPts val="2400"/>
              </a:spcAft>
            </a:pPr>
            <a:r>
              <a:rPr lang="en-US" sz="4200" dirty="0" smtClean="0">
                <a:solidFill>
                  <a:srgbClr val="27262A"/>
                </a:solidFill>
                <a:latin typeface="Impact" pitchFamily="34" charset="0"/>
              </a:rPr>
              <a:t>Operations in the 21</a:t>
            </a:r>
            <a:r>
              <a:rPr lang="en-US" sz="4200" baseline="30000" dirty="0" smtClean="0">
                <a:solidFill>
                  <a:srgbClr val="27262A"/>
                </a:solidFill>
                <a:latin typeface="Impact" pitchFamily="34" charset="0"/>
              </a:rPr>
              <a:t>st</a:t>
            </a:r>
            <a:r>
              <a:rPr lang="en-US" sz="4200" dirty="0" smtClean="0">
                <a:solidFill>
                  <a:srgbClr val="27262A"/>
                </a:solidFill>
                <a:latin typeface="Impact" pitchFamily="34" charset="0"/>
              </a:rPr>
              <a:t> Century DOT</a:t>
            </a:r>
          </a:p>
          <a:p>
            <a:r>
              <a:rPr lang="en-US" sz="3200" dirty="0" smtClean="0">
                <a:solidFill>
                  <a:srgbClr val="27262A"/>
                </a:solidFill>
                <a:latin typeface="Impact" pitchFamily="34" charset="0"/>
              </a:rPr>
              <a:t>Meeting Customers Needs</a:t>
            </a:r>
          </a:p>
          <a:p>
            <a:r>
              <a:rPr lang="en-US" sz="3200" dirty="0" smtClean="0">
                <a:solidFill>
                  <a:srgbClr val="27262A"/>
                </a:solidFill>
                <a:latin typeface="Impact" pitchFamily="34" charset="0"/>
              </a:rPr>
              <a:t>And Expectations</a:t>
            </a:r>
          </a:p>
          <a:p>
            <a:endParaRPr lang="en-US"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781800" cy="715962"/>
          </a:xfrm>
        </p:spPr>
        <p:txBody>
          <a:bodyPr/>
          <a:lstStyle/>
          <a:p>
            <a:r>
              <a:rPr lang="en-US" sz="3600" dirty="0" smtClean="0"/>
              <a:t>Operations Can Help Address These Challenges</a:t>
            </a:r>
            <a:endParaRPr lang="en-US" sz="3600" dirty="0"/>
          </a:p>
        </p:txBody>
      </p:sp>
      <p:sp>
        <p:nvSpPr>
          <p:cNvPr id="3" name="Content Placeholder 2"/>
          <p:cNvSpPr>
            <a:spLocks noGrp="1"/>
          </p:cNvSpPr>
          <p:nvPr>
            <p:ph idx="1"/>
          </p:nvPr>
        </p:nvSpPr>
        <p:spPr>
          <a:xfrm>
            <a:off x="304800" y="1295400"/>
            <a:ext cx="4343400" cy="5334000"/>
          </a:xfrm>
        </p:spPr>
        <p:txBody>
          <a:bodyPr/>
          <a:lstStyle/>
          <a:p>
            <a:pPr>
              <a:spcBef>
                <a:spcPts val="300"/>
              </a:spcBef>
              <a:spcAft>
                <a:spcPts val="600"/>
              </a:spcAft>
              <a:buNone/>
            </a:pPr>
            <a:r>
              <a:rPr lang="en-US" sz="2800" b="1" dirty="0" smtClean="0">
                <a:latin typeface="HelveticaNeueLT Std Blk"/>
                <a:ea typeface="ヒラギノ角ゴ ProN W6" charset="0"/>
                <a:cs typeface="Helvetica"/>
              </a:rPr>
              <a:t>Leverage Technology</a:t>
            </a:r>
          </a:p>
          <a:p>
            <a:pPr>
              <a:spcBef>
                <a:spcPts val="300"/>
              </a:spcBef>
              <a:spcAft>
                <a:spcPts val="600"/>
              </a:spcAft>
            </a:pPr>
            <a:r>
              <a:rPr lang="en-US" sz="2400" dirty="0" smtClean="0">
                <a:latin typeface="HelveticaNeueLT Std Blk"/>
                <a:ea typeface="ヒラギノ角ゴ ProN W6" charset="0"/>
                <a:cs typeface="Helvetica"/>
              </a:rPr>
              <a:t>Preserve and maximize existing capacity</a:t>
            </a:r>
          </a:p>
          <a:p>
            <a:pPr marL="321457" indent="-321457">
              <a:spcBef>
                <a:spcPts val="300"/>
              </a:spcBef>
              <a:spcAft>
                <a:spcPts val="600"/>
              </a:spcAft>
              <a:buFont typeface="Arial"/>
              <a:buChar char="•"/>
              <a:defRPr/>
            </a:pPr>
            <a:r>
              <a:rPr lang="en-US" sz="2400" dirty="0" smtClean="0">
                <a:latin typeface="HelveticaNeueLT Std Blk"/>
                <a:ea typeface="ヒラギノ角ゴ ProN W6" charset="0"/>
                <a:cs typeface="Helvetica"/>
              </a:rPr>
              <a:t>Enhance safety</a:t>
            </a:r>
          </a:p>
          <a:p>
            <a:pPr marL="321457" indent="-321457">
              <a:spcBef>
                <a:spcPts val="300"/>
              </a:spcBef>
              <a:spcAft>
                <a:spcPts val="600"/>
              </a:spcAft>
              <a:buFont typeface="Arial"/>
              <a:buChar char="•"/>
              <a:defRPr/>
            </a:pPr>
            <a:r>
              <a:rPr lang="en-US" sz="2400" dirty="0" smtClean="0">
                <a:latin typeface="HelveticaNeueLT Std Blk"/>
                <a:ea typeface="ヒラギノ角ゴ ProN W6" charset="0"/>
                <a:cs typeface="Helvetica"/>
              </a:rPr>
              <a:t>Promote mobility and customer outreach</a:t>
            </a:r>
          </a:p>
          <a:p>
            <a:pPr marL="321457" indent="-321457">
              <a:spcBef>
                <a:spcPts val="300"/>
              </a:spcBef>
              <a:spcAft>
                <a:spcPts val="600"/>
              </a:spcAft>
              <a:buFont typeface="Arial"/>
              <a:buChar char="•"/>
              <a:defRPr/>
            </a:pPr>
            <a:r>
              <a:rPr lang="en-US" sz="2400" dirty="0" smtClean="0">
                <a:latin typeface="HelveticaNeueLT Std Blk"/>
                <a:ea typeface="ヒラギノ角ゴ ProN W6" charset="0"/>
                <a:cs typeface="Helvetica"/>
              </a:rPr>
              <a:t>Improve reliability for commuters and freight</a:t>
            </a:r>
          </a:p>
          <a:p>
            <a:pPr marL="321457" indent="-321457">
              <a:spcBef>
                <a:spcPts val="300"/>
              </a:spcBef>
              <a:spcAft>
                <a:spcPts val="600"/>
              </a:spcAft>
              <a:buFont typeface="Arial"/>
              <a:buChar char="•"/>
              <a:defRPr/>
            </a:pPr>
            <a:r>
              <a:rPr lang="en-US" sz="2400" dirty="0" smtClean="0">
                <a:latin typeface="HelveticaNeueLT Std Blk"/>
                <a:ea typeface="ヒラギノ角ゴ ProN W6" charset="0"/>
                <a:cs typeface="Helvetica"/>
              </a:rPr>
              <a:t>Manage bottlenecks</a:t>
            </a:r>
          </a:p>
          <a:p>
            <a:pPr marL="321457" indent="-321457">
              <a:spcBef>
                <a:spcPts val="300"/>
              </a:spcBef>
              <a:spcAft>
                <a:spcPts val="600"/>
              </a:spcAft>
              <a:buFont typeface="Arial"/>
              <a:buChar char="•"/>
              <a:defRPr/>
            </a:pPr>
            <a:r>
              <a:rPr lang="en-US" sz="2400" dirty="0" smtClean="0">
                <a:latin typeface="HelveticaNeueLT Std Blk"/>
                <a:ea typeface="ヒラギノ角ゴ ProN W6" charset="0"/>
                <a:cs typeface="Helvetica"/>
              </a:rPr>
              <a:t>Monitor performance</a:t>
            </a:r>
          </a:p>
          <a:p>
            <a:pPr marL="321457" indent="-321457">
              <a:spcBef>
                <a:spcPts val="300"/>
              </a:spcBef>
              <a:spcAft>
                <a:spcPts val="600"/>
              </a:spcAft>
              <a:buFont typeface="Arial"/>
              <a:buChar char="•"/>
              <a:defRPr/>
            </a:pPr>
            <a:r>
              <a:rPr lang="en-US" sz="2400" dirty="0" smtClean="0">
                <a:latin typeface="HelveticaNeueLT Std Blk"/>
                <a:cs typeface="Helvetica"/>
              </a:rPr>
              <a:t>Implement quickly at relatively low cost</a:t>
            </a:r>
            <a:endParaRPr lang="en-US" sz="24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10</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685800"/>
            <a:ext cx="4267200" cy="274790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srcRect/>
          <a:stretch>
            <a:fillRect/>
          </a:stretch>
        </p:blipFill>
        <p:spPr bwMode="auto">
          <a:xfrm>
            <a:off x="5029200" y="3625943"/>
            <a:ext cx="3581400" cy="3079657"/>
          </a:xfrm>
          <a:prstGeom prst="rect">
            <a:avLst/>
          </a:prstGeom>
          <a:noFill/>
          <a:ln w="9525">
            <a:noFill/>
            <a:miter lim="800000"/>
            <a:headEnd/>
            <a:tailEnd/>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6172200" cy="914400"/>
          </a:xfrm>
        </p:spPr>
        <p:txBody>
          <a:bodyPr/>
          <a:lstStyle/>
          <a:p>
            <a:r>
              <a:rPr lang="en-US" sz="3600" dirty="0" smtClean="0">
                <a:solidFill>
                  <a:schemeClr val="accent3"/>
                </a:solidFill>
                <a:latin typeface="Impact" pitchFamily="34" charset="0"/>
              </a:rPr>
              <a:t/>
            </a:r>
            <a:br>
              <a:rPr lang="en-US" sz="3600" dirty="0" smtClean="0">
                <a:solidFill>
                  <a:schemeClr val="accent3"/>
                </a:solidFill>
                <a:latin typeface="Impact" pitchFamily="34" charset="0"/>
              </a:rPr>
            </a:br>
            <a:r>
              <a:rPr lang="en-US" sz="3600" dirty="0" smtClean="0">
                <a:solidFill>
                  <a:schemeClr val="accent3"/>
                </a:solidFill>
                <a:effectLst/>
              </a:rPr>
              <a:t>Traditional Approach to Managing Transportation</a:t>
            </a:r>
            <a:br>
              <a:rPr lang="en-US" sz="3600" dirty="0" smtClean="0">
                <a:solidFill>
                  <a:schemeClr val="accent3"/>
                </a:solidFill>
                <a:effectLst/>
              </a:rPr>
            </a:br>
            <a:endParaRPr lang="en-US" dirty="0">
              <a:solidFill>
                <a:schemeClr val="accent3"/>
              </a:solidFill>
              <a:effectLst/>
            </a:endParaRPr>
          </a:p>
        </p:txBody>
      </p:sp>
      <p:sp>
        <p:nvSpPr>
          <p:cNvPr id="3" name="Content Placeholder 2"/>
          <p:cNvSpPr>
            <a:spLocks noGrp="1"/>
          </p:cNvSpPr>
          <p:nvPr>
            <p:ph idx="1"/>
          </p:nvPr>
        </p:nvSpPr>
        <p:spPr>
          <a:xfrm>
            <a:off x="304800" y="1524000"/>
            <a:ext cx="4495800" cy="4800600"/>
          </a:xfrm>
        </p:spPr>
        <p:txBody>
          <a:bodyPr/>
          <a:lstStyle/>
          <a:p>
            <a:pPr marL="321457" indent="-321457">
              <a:spcBef>
                <a:spcPts val="1200"/>
              </a:spcBef>
              <a:buFont typeface="Arial" pitchFamily="34" charset="0"/>
              <a:buChar char="•"/>
            </a:pPr>
            <a:r>
              <a:rPr lang="en-US" sz="2600" dirty="0" smtClean="0">
                <a:solidFill>
                  <a:schemeClr val="accent4"/>
                </a:solidFill>
                <a:latin typeface="HelveticaNeueLT Std Blk"/>
              </a:rPr>
              <a:t>Predict future (long range) traffic volumes</a:t>
            </a:r>
          </a:p>
          <a:p>
            <a:pPr marL="321457" indent="-321457">
              <a:spcBef>
                <a:spcPts val="1200"/>
              </a:spcBef>
              <a:buFont typeface="Arial" pitchFamily="34" charset="0"/>
              <a:buChar char="•"/>
            </a:pPr>
            <a:r>
              <a:rPr lang="en-US" sz="2600" dirty="0" smtClean="0">
                <a:solidFill>
                  <a:schemeClr val="accent4"/>
                </a:solidFill>
                <a:latin typeface="HelveticaNeueLT Std Blk"/>
              </a:rPr>
              <a:t>Fund major capital  projects to provide additional capacity</a:t>
            </a:r>
          </a:p>
          <a:p>
            <a:pPr marL="91440" indent="0">
              <a:spcBef>
                <a:spcPts val="1200"/>
              </a:spcBef>
              <a:buNone/>
            </a:pPr>
            <a:r>
              <a:rPr lang="en-US" sz="2600" b="1" dirty="0" smtClean="0">
                <a:solidFill>
                  <a:schemeClr val="accent4"/>
                </a:solidFill>
                <a:latin typeface="HelveticaNeueLT Std Blk"/>
              </a:rPr>
              <a:t>This only addresses 40% of the congestion problem</a:t>
            </a:r>
            <a:endParaRPr lang="en-US" sz="2600" dirty="0" smtClean="0">
              <a:solidFill>
                <a:schemeClr val="accent4"/>
              </a:solidFill>
              <a:latin typeface="HelveticaNeueLT Std Blk"/>
            </a:endParaRPr>
          </a:p>
          <a:p>
            <a:pPr marL="321457" indent="-321457">
              <a:spcBef>
                <a:spcPts val="1200"/>
              </a:spcBef>
              <a:buFont typeface="Arial" pitchFamily="34" charset="0"/>
              <a:buChar char="•"/>
            </a:pPr>
            <a:r>
              <a:rPr lang="en-US" sz="2600" dirty="0" smtClean="0">
                <a:solidFill>
                  <a:schemeClr val="accent4"/>
                </a:solidFill>
                <a:latin typeface="HelveticaNeueLT Std Blk"/>
              </a:rPr>
              <a:t>Also becoming more and more difficult to provide new capacity</a:t>
            </a:r>
            <a:endParaRPr lang="en-US" sz="2600" b="1" dirty="0" smtClean="0">
              <a:solidFill>
                <a:schemeClr val="accent4"/>
              </a:solidFill>
              <a:latin typeface="HelveticaNeueLT Std Blk"/>
            </a:endParaRPr>
          </a:p>
          <a:p>
            <a:pPr marL="321457" indent="-321457">
              <a:buFont typeface="Arial" pitchFamily="34" charset="0"/>
              <a:buChar char="•"/>
            </a:pPr>
            <a:endParaRPr lang="en-US" sz="2600" dirty="0" smtClean="0">
              <a:solidFill>
                <a:schemeClr val="accent4"/>
              </a:solidFill>
              <a:latin typeface="HelveticaNeueLT Std Blk"/>
            </a:endParaRPr>
          </a:p>
          <a:p>
            <a:pPr marL="321457" indent="-321457">
              <a:buFont typeface="Arial" pitchFamily="34" charset="0"/>
              <a:buChar char="•"/>
            </a:pPr>
            <a:endParaRPr lang="en-US" sz="2600" dirty="0" smtClean="0">
              <a:solidFill>
                <a:schemeClr val="accent4"/>
              </a:solidFill>
              <a:latin typeface="HelveticaNeueLT Std Blk"/>
            </a:endParaRPr>
          </a:p>
          <a:p>
            <a:pPr marL="321457" indent="-321457">
              <a:buFont typeface="Arial" pitchFamily="34" charset="0"/>
              <a:buChar char="•"/>
            </a:pPr>
            <a:endParaRPr lang="en-US" sz="2400" dirty="0" smtClean="0">
              <a:solidFill>
                <a:schemeClr val="accent4"/>
              </a:solidFill>
              <a:latin typeface="HelveticaNeueLT Std Blk"/>
            </a:endParaRPr>
          </a:p>
          <a:p>
            <a:pPr marL="16427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4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endParaRPr lang="en-US" sz="2800" dirty="0">
              <a:latin typeface="Helvetica Neue"/>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11</a:t>
            </a:fld>
            <a:endParaRPr lang="en-US" dirty="0"/>
          </a:p>
        </p:txBody>
      </p:sp>
      <p:pic>
        <p:nvPicPr>
          <p:cNvPr id="5" name="Picture 2"/>
          <p:cNvPicPr>
            <a:picLocks noChangeAspect="1" noChangeArrowheads="1"/>
          </p:cNvPicPr>
          <p:nvPr/>
        </p:nvPicPr>
        <p:blipFill>
          <a:blip r:embed="rId3"/>
          <a:srcRect/>
          <a:stretch>
            <a:fillRect/>
          </a:stretch>
        </p:blipFill>
        <p:spPr bwMode="auto">
          <a:xfrm>
            <a:off x="4876800" y="2186126"/>
            <a:ext cx="4114800" cy="4214674"/>
          </a:xfrm>
          <a:prstGeom prst="rect">
            <a:avLst/>
          </a:prstGeom>
          <a:noFill/>
          <a:ln w="9525">
            <a:noFill/>
            <a:miter lim="800000"/>
            <a:headEnd/>
            <a:tailEnd/>
          </a:ln>
        </p:spPr>
      </p:pic>
      <p:sp>
        <p:nvSpPr>
          <p:cNvPr id="6" name="TextBox 5"/>
          <p:cNvSpPr txBox="1"/>
          <p:nvPr/>
        </p:nvSpPr>
        <p:spPr>
          <a:xfrm>
            <a:off x="5181600" y="1371600"/>
            <a:ext cx="3352800" cy="769441"/>
          </a:xfrm>
          <a:prstGeom prst="rect">
            <a:avLst/>
          </a:prstGeom>
          <a:noFill/>
        </p:spPr>
        <p:txBody>
          <a:bodyPr wrap="square" rtlCol="0">
            <a:spAutoFit/>
          </a:bodyPr>
          <a:lstStyle/>
          <a:p>
            <a:pPr algn="ctr"/>
            <a:r>
              <a:rPr lang="en-US" sz="2400" dirty="0" smtClean="0">
                <a:latin typeface="HelveticaNeueLT Std Blk"/>
              </a:rPr>
              <a:t>Causes of Congestion</a:t>
            </a:r>
          </a:p>
          <a:p>
            <a:pPr algn="ctr"/>
            <a:r>
              <a:rPr lang="en-US" sz="2000" dirty="0" smtClean="0">
                <a:latin typeface="HelveticaNeueLT Std Blk"/>
              </a:rPr>
              <a:t>(Source: FHWA)</a:t>
            </a:r>
            <a:r>
              <a:rPr lang="en-US" dirty="0" smtClean="0"/>
              <a:t> </a:t>
            </a:r>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304800" y="1447800"/>
            <a:ext cx="4419599" cy="4107656"/>
          </a:xfrm>
          <a:prstGeom prst="rect">
            <a:avLst/>
          </a:prstGeom>
        </p:spPr>
        <p:txBody>
          <a:bodyPr/>
          <a:lstStyle/>
          <a:p>
            <a:pPr>
              <a:spcAft>
                <a:spcPts val="1687"/>
              </a:spcAft>
              <a:buFont typeface="Arial" pitchFamily="34" charset="0"/>
              <a:buChar char="•"/>
            </a:pPr>
            <a:r>
              <a:rPr lang="en-US" sz="2500" dirty="0" smtClean="0"/>
              <a:t>Building the necessary infrastructure</a:t>
            </a:r>
          </a:p>
          <a:p>
            <a:pPr>
              <a:spcAft>
                <a:spcPts val="1687"/>
              </a:spcAft>
              <a:buFont typeface="Arial" pitchFamily="34" charset="0"/>
              <a:buChar char="•"/>
            </a:pPr>
            <a:r>
              <a:rPr lang="en-US" sz="2500" dirty="0" smtClean="0"/>
              <a:t>Keeping in a state of good repair (maintenance &amp; reconstruction)</a:t>
            </a:r>
          </a:p>
          <a:p>
            <a:pPr>
              <a:spcAft>
                <a:spcPts val="1687"/>
              </a:spcAft>
            </a:pPr>
            <a:r>
              <a:rPr lang="en-US" sz="2500" dirty="0" smtClean="0"/>
              <a:t>Operating and managing the infrastructure on a day-to-day basis</a:t>
            </a:r>
            <a:endParaRPr lang="en-US" sz="2500" b="1" dirty="0" smtClean="0">
              <a:effectLst>
                <a:outerShdw blurRad="38100" dist="38100" dir="2700000" algn="tl">
                  <a:srgbClr val="000000"/>
                </a:outerShdw>
              </a:effectLst>
              <a:latin typeface="Helvetica" charset="0"/>
            </a:endParaRPr>
          </a:p>
        </p:txBody>
      </p:sp>
      <p:sp>
        <p:nvSpPr>
          <p:cNvPr id="10" name="TextBox 9"/>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05</a:t>
            </a:r>
          </a:p>
        </p:txBody>
      </p:sp>
      <p:sp>
        <p:nvSpPr>
          <p:cNvPr id="9" name="TextBox 8"/>
          <p:cNvSpPr txBox="1"/>
          <p:nvPr/>
        </p:nvSpPr>
        <p:spPr>
          <a:xfrm>
            <a:off x="285750" y="46285"/>
            <a:ext cx="6877050" cy="1172915"/>
          </a:xfrm>
          <a:prstGeom prst="rect">
            <a:avLst/>
          </a:prstGeom>
          <a:noFill/>
        </p:spPr>
        <p:txBody>
          <a:bodyPr wrap="square" lIns="64291" tIns="32146" rIns="64291" bIns="32146">
            <a:spAutoFit/>
          </a:bodyPr>
          <a:lstStyle/>
          <a:p>
            <a:r>
              <a:rPr lang="en-US" sz="3600" b="1" dirty="0" smtClean="0">
                <a:solidFill>
                  <a:schemeClr val="bg1"/>
                </a:solidFill>
                <a:effectLst>
                  <a:outerShdw blurRad="38100" dist="38100" dir="2700000" algn="tl">
                    <a:srgbClr val="000000">
                      <a:alpha val="43137"/>
                    </a:srgbClr>
                  </a:outerShdw>
                </a:effectLst>
                <a:latin typeface="FranklinGotMdITC"/>
              </a:rPr>
              <a:t>Providing Effective, Safe and Reliable Transportation</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11" name="Right Brace 10"/>
          <p:cNvSpPr/>
          <p:nvPr/>
        </p:nvSpPr>
        <p:spPr>
          <a:xfrm>
            <a:off x="4495800" y="1524000"/>
            <a:ext cx="381000" cy="2209800"/>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2" name="Right Brace 11"/>
          <p:cNvSpPr/>
          <p:nvPr/>
        </p:nvSpPr>
        <p:spPr>
          <a:xfrm>
            <a:off x="4495800" y="3962400"/>
            <a:ext cx="381000" cy="1524000"/>
          </a:xfrm>
          <a:prstGeom prst="rightBrace">
            <a:avLst/>
          </a:prstGeom>
          <a:ln w="635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5105400" y="2057400"/>
            <a:ext cx="3429000" cy="1200329"/>
          </a:xfrm>
          <a:prstGeom prst="rect">
            <a:avLst/>
          </a:prstGeom>
          <a:noFill/>
        </p:spPr>
        <p:txBody>
          <a:bodyPr wrap="square" rtlCol="0">
            <a:spAutoFit/>
          </a:bodyPr>
          <a:lstStyle/>
          <a:p>
            <a:r>
              <a:rPr lang="en-US" sz="2400" dirty="0" smtClean="0">
                <a:latin typeface="HelveticaNeueLT Std Blk"/>
              </a:rPr>
              <a:t>Core competencies of every DOT; and have been for decades</a:t>
            </a:r>
            <a:endParaRPr lang="en-US" sz="2400" dirty="0">
              <a:latin typeface="HelveticaNeueLT Std Blk"/>
            </a:endParaRPr>
          </a:p>
        </p:txBody>
      </p:sp>
      <p:sp>
        <p:nvSpPr>
          <p:cNvPr id="14" name="TextBox 13"/>
          <p:cNvSpPr txBox="1"/>
          <p:nvPr/>
        </p:nvSpPr>
        <p:spPr>
          <a:xfrm>
            <a:off x="5105400" y="3733800"/>
            <a:ext cx="3352800" cy="1938992"/>
          </a:xfrm>
          <a:prstGeom prst="rect">
            <a:avLst/>
          </a:prstGeom>
          <a:noFill/>
        </p:spPr>
        <p:txBody>
          <a:bodyPr wrap="square" rtlCol="0">
            <a:spAutoFit/>
          </a:bodyPr>
          <a:lstStyle/>
          <a:p>
            <a:r>
              <a:rPr lang="en-US" sz="2400" dirty="0" smtClean="0">
                <a:latin typeface="HelveticaNeueLT Std Blk"/>
              </a:rPr>
              <a:t>Operations should become a formal core program along with construction and maintenance activities</a:t>
            </a:r>
            <a:endParaRPr lang="en-US" sz="2400" dirty="0">
              <a:latin typeface="HelveticaNeueLT Std Blk"/>
            </a:endParaRPr>
          </a:p>
        </p:txBody>
      </p:sp>
      <p:sp>
        <p:nvSpPr>
          <p:cNvPr id="15" name="TextBox 14"/>
          <p:cNvSpPr txBox="1"/>
          <p:nvPr/>
        </p:nvSpPr>
        <p:spPr>
          <a:xfrm>
            <a:off x="457200" y="5791200"/>
            <a:ext cx="8305800" cy="954107"/>
          </a:xfrm>
          <a:prstGeom prst="rect">
            <a:avLst/>
          </a:prstGeom>
          <a:noFill/>
        </p:spPr>
        <p:txBody>
          <a:bodyPr wrap="square" rtlCol="0">
            <a:spAutoFit/>
          </a:bodyPr>
          <a:lstStyle/>
          <a:p>
            <a:pPr algn="ctr"/>
            <a:r>
              <a:rPr lang="en-US" sz="2800" b="1" dirty="0" smtClean="0">
                <a:latin typeface="HelveticaNeueLT Std Blk"/>
              </a:rPr>
              <a:t>New construction will continue to be important.</a:t>
            </a:r>
          </a:p>
          <a:p>
            <a:pPr algn="ctr"/>
            <a:r>
              <a:rPr lang="en-US" sz="2800" b="1" dirty="0" smtClean="0">
                <a:latin typeface="HelveticaNeueLT Std Blk"/>
              </a:rPr>
              <a:t>But we can’t build our way out of congestion!</a:t>
            </a:r>
            <a:endParaRPr lang="en-US" sz="2800" b="1" dirty="0">
              <a:latin typeface="HelveticaNeueLT Std Blk"/>
            </a:endParaRPr>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Benefits from Operations</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13</a:t>
            </a:fld>
            <a:endParaRPr lang="en-US" dirty="0"/>
          </a:p>
        </p:txBody>
      </p:sp>
      <p:graphicFrame>
        <p:nvGraphicFramePr>
          <p:cNvPr id="6" name="Content Placeholder 6"/>
          <p:cNvGraphicFramePr>
            <a:graphicFrameLocks/>
          </p:cNvGraphicFramePr>
          <p:nvPr/>
        </p:nvGraphicFramePr>
        <p:xfrm>
          <a:off x="304802" y="1371602"/>
          <a:ext cx="8610598" cy="4800598"/>
        </p:xfrm>
        <a:graphic>
          <a:graphicData uri="http://schemas.openxmlformats.org/drawingml/2006/table">
            <a:tbl>
              <a:tblPr firstRow="1" bandRow="1">
                <a:tableStyleId>{69CF1AB2-1976-4502-BF36-3FF5EA218861}</a:tableStyleId>
              </a:tblPr>
              <a:tblGrid>
                <a:gridCol w="3690254"/>
                <a:gridCol w="615043"/>
                <a:gridCol w="615043"/>
                <a:gridCol w="615043"/>
                <a:gridCol w="615043"/>
                <a:gridCol w="615043"/>
                <a:gridCol w="615043"/>
                <a:gridCol w="615043"/>
                <a:gridCol w="615043"/>
              </a:tblGrid>
              <a:tr h="2980866">
                <a:tc>
                  <a:txBody>
                    <a:bodyPr/>
                    <a:lstStyle/>
                    <a:p>
                      <a:pPr>
                        <a:spcBef>
                          <a:spcPts val="4200"/>
                        </a:spcBef>
                        <a:spcAft>
                          <a:spcPts val="10800"/>
                        </a:spcAft>
                      </a:pPr>
                      <a:endParaRPr lang="en-US" dirty="0" smtClean="0">
                        <a:solidFill>
                          <a:schemeClr val="accent2"/>
                        </a:solidFill>
                      </a:endParaRPr>
                    </a:p>
                    <a:p>
                      <a:pPr algn="ctr">
                        <a:spcBef>
                          <a:spcPts val="1800"/>
                        </a:spcBef>
                        <a:spcAft>
                          <a:spcPts val="600"/>
                        </a:spcAft>
                      </a:pPr>
                      <a:r>
                        <a:rPr lang="en-US" sz="2400" dirty="0" smtClean="0">
                          <a:solidFill>
                            <a:schemeClr val="bg1"/>
                          </a:solidFill>
                        </a:rPr>
                        <a:t>Transportation </a:t>
                      </a:r>
                    </a:p>
                    <a:p>
                      <a:pPr algn="ctr">
                        <a:spcBef>
                          <a:spcPts val="1200"/>
                        </a:spcBef>
                        <a:spcAft>
                          <a:spcPts val="1800"/>
                        </a:spcAft>
                      </a:pPr>
                      <a:r>
                        <a:rPr lang="en-US" sz="2400" dirty="0" smtClean="0">
                          <a:solidFill>
                            <a:schemeClr val="bg1"/>
                          </a:solidFill>
                        </a:rPr>
                        <a:t>Goals </a:t>
                      </a:r>
                      <a:endParaRPr lang="en-US" sz="2400" dirty="0">
                        <a:solidFill>
                          <a:schemeClr val="bg1"/>
                        </a:solidFill>
                      </a:endParaRPr>
                    </a:p>
                  </a:txBody>
                  <a:tcPr>
                    <a:solidFill>
                      <a:srgbClr val="21368B"/>
                    </a:solidFill>
                  </a:tcPr>
                </a:tc>
                <a:tc>
                  <a:txBody>
                    <a:bodyPr/>
                    <a:lstStyle/>
                    <a:p>
                      <a:pPr algn="l"/>
                      <a:r>
                        <a:rPr lang="en-US" sz="1800" b="1" dirty="0" smtClean="0">
                          <a:solidFill>
                            <a:schemeClr val="bg1"/>
                          </a:solidFill>
                        </a:rPr>
                        <a:t>Incident Management</a:t>
                      </a:r>
                      <a:endParaRPr lang="en-US" sz="1800" b="1" dirty="0">
                        <a:solidFill>
                          <a:schemeClr val="bg1"/>
                        </a:solidFill>
                      </a:endParaRPr>
                    </a:p>
                  </a:txBody>
                  <a:tcPr vert="vert270" anchor="ctr">
                    <a:solidFill>
                      <a:srgbClr val="253C88"/>
                    </a:solidFill>
                  </a:tcPr>
                </a:tc>
                <a:tc>
                  <a:txBody>
                    <a:bodyPr/>
                    <a:lstStyle/>
                    <a:p>
                      <a:pPr algn="l"/>
                      <a:r>
                        <a:rPr lang="en-US" sz="1800" b="1" dirty="0" smtClean="0">
                          <a:solidFill>
                            <a:schemeClr val="bg1"/>
                          </a:solidFill>
                        </a:rPr>
                        <a:t> Weather Management </a:t>
                      </a:r>
                      <a:endParaRPr lang="en-US" sz="1800" b="1" dirty="0">
                        <a:solidFill>
                          <a:schemeClr val="bg1"/>
                        </a:solidFill>
                      </a:endParaRPr>
                    </a:p>
                  </a:txBody>
                  <a:tcPr vert="vert270" anchor="ctr">
                    <a:solidFill>
                      <a:srgbClr val="253C88"/>
                    </a:solidFill>
                  </a:tcPr>
                </a:tc>
                <a:tc>
                  <a:txBody>
                    <a:bodyPr/>
                    <a:lstStyle/>
                    <a:p>
                      <a:pPr algn="l"/>
                      <a:r>
                        <a:rPr lang="en-US" dirty="0" smtClean="0">
                          <a:solidFill>
                            <a:schemeClr val="bg1"/>
                          </a:solidFill>
                        </a:rPr>
                        <a:t>Traffic</a:t>
                      </a:r>
                      <a:r>
                        <a:rPr lang="en-US" baseline="0" dirty="0" smtClean="0">
                          <a:solidFill>
                            <a:schemeClr val="bg1"/>
                          </a:solidFill>
                        </a:rPr>
                        <a:t> Signal Coord.</a:t>
                      </a:r>
                      <a:endParaRPr lang="en-US" dirty="0">
                        <a:solidFill>
                          <a:schemeClr val="bg1"/>
                        </a:solidFill>
                      </a:endParaRPr>
                    </a:p>
                  </a:txBody>
                  <a:tcPr vert="vert270" anchor="ctr">
                    <a:solidFill>
                      <a:srgbClr val="253C88"/>
                    </a:solidFill>
                  </a:tcPr>
                </a:tc>
                <a:tc>
                  <a:txBody>
                    <a:bodyPr/>
                    <a:lstStyle/>
                    <a:p>
                      <a:pPr algn="l"/>
                      <a:r>
                        <a:rPr lang="en-US" dirty="0" smtClean="0">
                          <a:solidFill>
                            <a:schemeClr val="bg1"/>
                          </a:solidFill>
                        </a:rPr>
                        <a:t>Traveler Information</a:t>
                      </a:r>
                      <a:endParaRPr lang="en-US" dirty="0">
                        <a:solidFill>
                          <a:schemeClr val="bg1"/>
                        </a:solidFill>
                      </a:endParaRPr>
                    </a:p>
                  </a:txBody>
                  <a:tcPr vert="vert270" anchor="ctr">
                    <a:solidFill>
                      <a:srgbClr val="253C88"/>
                    </a:solidFill>
                  </a:tcPr>
                </a:tc>
                <a:tc>
                  <a:txBody>
                    <a:bodyPr/>
                    <a:lstStyle/>
                    <a:p>
                      <a:pPr algn="l"/>
                      <a:r>
                        <a:rPr lang="en-US" sz="1800" dirty="0" smtClean="0">
                          <a:solidFill>
                            <a:schemeClr val="bg1"/>
                          </a:solidFill>
                        </a:rPr>
                        <a:t>ATM – Variable Speeds</a:t>
                      </a:r>
                      <a:endParaRPr lang="en-US" sz="1800" b="1" dirty="0">
                        <a:solidFill>
                          <a:schemeClr val="bg1"/>
                        </a:solidFill>
                      </a:endParaRPr>
                    </a:p>
                  </a:txBody>
                  <a:tcPr vert="vert270" anchor="ctr">
                    <a:solidFill>
                      <a:srgbClr val="253C88"/>
                    </a:solidFill>
                  </a:tcPr>
                </a:tc>
                <a:tc>
                  <a:txBody>
                    <a:bodyPr/>
                    <a:lstStyle/>
                    <a:p>
                      <a:pPr algn="l"/>
                      <a:r>
                        <a:rPr lang="en-US" sz="1800" dirty="0" smtClean="0">
                          <a:solidFill>
                            <a:schemeClr val="bg1"/>
                          </a:solidFill>
                        </a:rPr>
                        <a:t>ATM</a:t>
                      </a:r>
                      <a:r>
                        <a:rPr lang="en-US" sz="1800" baseline="0" dirty="0" smtClean="0">
                          <a:solidFill>
                            <a:schemeClr val="bg1"/>
                          </a:solidFill>
                        </a:rPr>
                        <a:t> – Hard Shoulder</a:t>
                      </a:r>
                      <a:endParaRPr lang="en-US" sz="1800" b="1" dirty="0">
                        <a:solidFill>
                          <a:schemeClr val="bg1"/>
                        </a:solidFill>
                      </a:endParaRPr>
                    </a:p>
                  </a:txBody>
                  <a:tcPr vert="vert270" anchor="ctr">
                    <a:solidFill>
                      <a:srgbClr val="253C88"/>
                    </a:solidFill>
                  </a:tcPr>
                </a:tc>
                <a:tc>
                  <a:txBody>
                    <a:bodyPr/>
                    <a:lstStyle/>
                    <a:p>
                      <a:pPr algn="l"/>
                      <a:r>
                        <a:rPr lang="en-US" sz="1800" dirty="0" smtClean="0">
                          <a:solidFill>
                            <a:schemeClr val="bg1"/>
                          </a:solidFill>
                        </a:rPr>
                        <a:t>Managed Lanes</a:t>
                      </a:r>
                      <a:endParaRPr lang="en-US" sz="1800" b="1" dirty="0">
                        <a:solidFill>
                          <a:schemeClr val="bg1"/>
                        </a:solidFill>
                      </a:endParaRPr>
                    </a:p>
                  </a:txBody>
                  <a:tcPr vert="vert270" anchor="ctr">
                    <a:solidFill>
                      <a:srgbClr val="253C88"/>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Integrated Corridor</a:t>
                      </a:r>
                    </a:p>
                  </a:txBody>
                  <a:tcPr vert="vert270" anchor="ctr">
                    <a:solidFill>
                      <a:srgbClr val="253C88"/>
                    </a:solidFill>
                  </a:tcPr>
                </a:tc>
              </a:tr>
              <a:tr h="454933">
                <a:tc>
                  <a:txBody>
                    <a:bodyPr/>
                    <a:lstStyle/>
                    <a:p>
                      <a:r>
                        <a:rPr lang="en-US" sz="2000" b="1" dirty="0" smtClean="0"/>
                        <a:t>Mobility  </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Reliability</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Safety</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r h="454933">
                <a:tc>
                  <a:txBody>
                    <a:bodyPr/>
                    <a:lstStyle/>
                    <a:p>
                      <a:r>
                        <a:rPr lang="en-US" sz="2000" b="1" dirty="0" smtClean="0"/>
                        <a:t>Environment </a:t>
                      </a:r>
                      <a:endParaRPr lang="en-US" sz="2000" b="1"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
        <p:nvSpPr>
          <p:cNvPr id="19" name="Flowchart: Connector 18"/>
          <p:cNvSpPr/>
          <p:nvPr/>
        </p:nvSpPr>
        <p:spPr>
          <a:xfrm>
            <a:off x="41910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Flowchart: Connector 20"/>
          <p:cNvSpPr/>
          <p:nvPr/>
        </p:nvSpPr>
        <p:spPr>
          <a:xfrm>
            <a:off x="41910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41910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41910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48006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Connector 28"/>
          <p:cNvSpPr/>
          <p:nvPr/>
        </p:nvSpPr>
        <p:spPr>
          <a:xfrm>
            <a:off x="48006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Flowchart: Connector 29"/>
          <p:cNvSpPr/>
          <p:nvPr/>
        </p:nvSpPr>
        <p:spPr>
          <a:xfrm>
            <a:off x="48006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Flowchart: Connector 31"/>
          <p:cNvSpPr/>
          <p:nvPr/>
        </p:nvSpPr>
        <p:spPr>
          <a:xfrm>
            <a:off x="54102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Flowchart: Connector 32"/>
          <p:cNvSpPr/>
          <p:nvPr/>
        </p:nvSpPr>
        <p:spPr>
          <a:xfrm>
            <a:off x="54102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Flowchart: Connector 33"/>
          <p:cNvSpPr/>
          <p:nvPr/>
        </p:nvSpPr>
        <p:spPr>
          <a:xfrm>
            <a:off x="54102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Flowchart: Connector 34"/>
          <p:cNvSpPr/>
          <p:nvPr/>
        </p:nvSpPr>
        <p:spPr>
          <a:xfrm>
            <a:off x="54102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Flowchart: Connector 39"/>
          <p:cNvSpPr/>
          <p:nvPr/>
        </p:nvSpPr>
        <p:spPr>
          <a:xfrm>
            <a:off x="60198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Flowchart: Connector 40"/>
          <p:cNvSpPr/>
          <p:nvPr/>
        </p:nvSpPr>
        <p:spPr>
          <a:xfrm>
            <a:off x="60198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Flowchart: Connector 41"/>
          <p:cNvSpPr/>
          <p:nvPr/>
        </p:nvSpPr>
        <p:spPr>
          <a:xfrm>
            <a:off x="60198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Flowchart: Connector 46"/>
          <p:cNvSpPr/>
          <p:nvPr/>
        </p:nvSpPr>
        <p:spPr>
          <a:xfrm>
            <a:off x="72390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Flowchart: Connector 47"/>
          <p:cNvSpPr/>
          <p:nvPr/>
        </p:nvSpPr>
        <p:spPr>
          <a:xfrm>
            <a:off x="66294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Flowchart: Connector 48"/>
          <p:cNvSpPr/>
          <p:nvPr/>
        </p:nvSpPr>
        <p:spPr>
          <a:xfrm>
            <a:off x="66294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Flowchart: Connector 49"/>
          <p:cNvSpPr/>
          <p:nvPr/>
        </p:nvSpPr>
        <p:spPr>
          <a:xfrm>
            <a:off x="66294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Flowchart: Connector 50"/>
          <p:cNvSpPr/>
          <p:nvPr/>
        </p:nvSpPr>
        <p:spPr>
          <a:xfrm>
            <a:off x="78486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Flowchart: Connector 51"/>
          <p:cNvSpPr/>
          <p:nvPr/>
        </p:nvSpPr>
        <p:spPr>
          <a:xfrm>
            <a:off x="72390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Flowchart: Connector 53"/>
          <p:cNvSpPr/>
          <p:nvPr/>
        </p:nvSpPr>
        <p:spPr>
          <a:xfrm>
            <a:off x="85344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Flowchart: Connector 54"/>
          <p:cNvSpPr/>
          <p:nvPr/>
        </p:nvSpPr>
        <p:spPr>
          <a:xfrm>
            <a:off x="85344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Flowchart: Connector 55"/>
          <p:cNvSpPr/>
          <p:nvPr/>
        </p:nvSpPr>
        <p:spPr>
          <a:xfrm>
            <a:off x="8534400" y="44196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Flowchart: Connector 56"/>
          <p:cNvSpPr/>
          <p:nvPr/>
        </p:nvSpPr>
        <p:spPr>
          <a:xfrm>
            <a:off x="7848600" y="48768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Flowchart: Connector 57"/>
          <p:cNvSpPr/>
          <p:nvPr/>
        </p:nvSpPr>
        <p:spPr>
          <a:xfrm>
            <a:off x="7924800" y="53340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Flowchart: Connector 58"/>
          <p:cNvSpPr/>
          <p:nvPr/>
        </p:nvSpPr>
        <p:spPr>
          <a:xfrm>
            <a:off x="7924800" y="5791200"/>
            <a:ext cx="228600" cy="228600"/>
          </a:xfrm>
          <a:prstGeom prst="flowChartConnector">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Flowchart: Connector 60"/>
          <p:cNvSpPr/>
          <p:nvPr/>
        </p:nvSpPr>
        <p:spPr>
          <a:xfrm>
            <a:off x="4800600" y="44196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Flowchart: Connector 61"/>
          <p:cNvSpPr/>
          <p:nvPr/>
        </p:nvSpPr>
        <p:spPr>
          <a:xfrm>
            <a:off x="60198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Flowchart: Connector 62"/>
          <p:cNvSpPr/>
          <p:nvPr/>
        </p:nvSpPr>
        <p:spPr>
          <a:xfrm>
            <a:off x="6629400" y="44196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Flowchart: Connector 63"/>
          <p:cNvSpPr/>
          <p:nvPr/>
        </p:nvSpPr>
        <p:spPr>
          <a:xfrm>
            <a:off x="72390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Flowchart: Connector 64"/>
          <p:cNvSpPr/>
          <p:nvPr/>
        </p:nvSpPr>
        <p:spPr>
          <a:xfrm>
            <a:off x="7239000" y="57912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Flowchart: Connector 65"/>
          <p:cNvSpPr/>
          <p:nvPr/>
        </p:nvSpPr>
        <p:spPr>
          <a:xfrm>
            <a:off x="8534400" y="5334000"/>
            <a:ext cx="228600" cy="228600"/>
          </a:xfrm>
          <a:prstGeom prst="flowChartConnector">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TextBox 66"/>
          <p:cNvSpPr txBox="1"/>
          <p:nvPr/>
        </p:nvSpPr>
        <p:spPr>
          <a:xfrm>
            <a:off x="762000" y="6248400"/>
            <a:ext cx="7848600" cy="461665"/>
          </a:xfrm>
          <a:prstGeom prst="rect">
            <a:avLst/>
          </a:prstGeom>
          <a:noFill/>
        </p:spPr>
        <p:txBody>
          <a:bodyPr wrap="square" rtlCol="0">
            <a:spAutoFit/>
          </a:bodyPr>
          <a:lstStyle/>
          <a:p>
            <a:pPr algn="ctr"/>
            <a:r>
              <a:rPr lang="en-US" sz="2400" dirty="0" smtClean="0"/>
              <a:t>Some Specific Operations Examples</a:t>
            </a:r>
            <a:endParaRPr lang="en-US" sz="2400"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13</a:t>
            </a:r>
          </a:p>
        </p:txBody>
      </p:sp>
      <p:sp>
        <p:nvSpPr>
          <p:cNvPr id="7" name="Rectangle 1"/>
          <p:cNvSpPr txBox="1">
            <a:spLocks noChangeArrowheads="1"/>
          </p:cNvSpPr>
          <p:nvPr/>
        </p:nvSpPr>
        <p:spPr bwMode="auto">
          <a:xfrm>
            <a:off x="1" y="6590109"/>
            <a:ext cx="4404568" cy="267891"/>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p>
            <a:r>
              <a:rPr lang="en-US" sz="600" b="1" dirty="0">
                <a:solidFill>
                  <a:srgbClr val="FFFFFF"/>
                </a:solidFill>
                <a:latin typeface="Helvetica" charset="0"/>
              </a:rPr>
              <a:t>Photos: © iStockphoto.com/Trevor Smith (117812988); </a:t>
            </a:r>
            <a:r>
              <a:rPr lang="en-US" sz="600" b="1" i="1" dirty="0">
                <a:solidFill>
                  <a:srgbClr val="FFFFFF"/>
                </a:solidFill>
                <a:latin typeface="Helvetica" charset="0"/>
              </a:rPr>
              <a:t>top inset, </a:t>
            </a:r>
            <a:r>
              <a:rPr lang="en-US" sz="600" b="1" dirty="0">
                <a:solidFill>
                  <a:srgbClr val="FFFFFF"/>
                </a:solidFill>
                <a:latin typeface="Helvetica" charset="0"/>
              </a:rPr>
              <a:t>© iStockphoto.com/Mike Clarke (6336691); </a:t>
            </a:r>
            <a:r>
              <a:rPr lang="en-US" sz="600" b="1" i="1" dirty="0">
                <a:solidFill>
                  <a:srgbClr val="FFFFFF"/>
                </a:solidFill>
                <a:latin typeface="Helvetica" charset="0"/>
              </a:rPr>
              <a:t>bottom inset, </a:t>
            </a:r>
            <a:r>
              <a:rPr lang="en-US" sz="600" b="1" dirty="0">
                <a:solidFill>
                  <a:srgbClr val="FFFFFF"/>
                </a:solidFill>
                <a:latin typeface="Helvetica" charset="0"/>
              </a:rPr>
              <a:t>© iStockphoto.com/</a:t>
            </a:r>
            <a:r>
              <a:rPr lang="en-US" sz="600" b="1" dirty="0" err="1">
                <a:solidFill>
                  <a:srgbClr val="FFFFFF"/>
                </a:solidFill>
                <a:latin typeface="Helvetica" charset="0"/>
              </a:rPr>
              <a:t>BanksPhotos</a:t>
            </a:r>
            <a:r>
              <a:rPr lang="en-US" sz="600" b="1" dirty="0">
                <a:solidFill>
                  <a:srgbClr val="FFFFFF"/>
                </a:solidFill>
                <a:latin typeface="Helvetica" charset="0"/>
              </a:rPr>
              <a:t> (16140025) </a:t>
            </a:r>
            <a:endParaRPr lang="en-US" sz="600" b="1" dirty="0">
              <a:solidFill>
                <a:srgbClr val="FFFFFF"/>
              </a:solidFill>
              <a:latin typeface="Helvetica" charset="0"/>
              <a:sym typeface="HelveticaNeueLT Std Blk" charset="0"/>
            </a:endParaRPr>
          </a:p>
        </p:txBody>
      </p:sp>
      <p:sp>
        <p:nvSpPr>
          <p:cNvPr id="9" name="TextBox 8"/>
          <p:cNvSpPr txBox="1"/>
          <p:nvPr/>
        </p:nvSpPr>
        <p:spPr>
          <a:xfrm>
            <a:off x="285750" y="295482"/>
            <a:ext cx="6419850" cy="618918"/>
          </a:xfrm>
          <a:prstGeom prst="rect">
            <a:avLst/>
          </a:prstGeom>
          <a:noFill/>
        </p:spPr>
        <p:txBody>
          <a:bodyPr wrap="square" lIns="64291" tIns="32146" rIns="64291" bIns="32146">
            <a:spAutoFit/>
          </a:bodyPr>
          <a:lstStyle/>
          <a:p>
            <a:r>
              <a:rPr lang="en-US" sz="3600" b="1" dirty="0">
                <a:solidFill>
                  <a:srgbClr val="FFFFFF"/>
                </a:solidFill>
                <a:effectLst>
                  <a:outerShdw blurRad="38100" dist="38100" dir="2700000" algn="tl">
                    <a:srgbClr val="000000"/>
                  </a:outerShdw>
                </a:effectLst>
                <a:latin typeface="FranklinGotMdITC"/>
              </a:rPr>
              <a:t>Work Zone Management</a:t>
            </a:r>
          </a:p>
        </p:txBody>
      </p:sp>
      <p:sp>
        <p:nvSpPr>
          <p:cNvPr id="10" name="Rectangle 9"/>
          <p:cNvSpPr/>
          <p:nvPr/>
        </p:nvSpPr>
        <p:spPr>
          <a:xfrm>
            <a:off x="4191000" y="1295400"/>
            <a:ext cx="4724400" cy="5824671"/>
          </a:xfrm>
          <a:prstGeom prst="rect">
            <a:avLst/>
          </a:prstGeom>
        </p:spPr>
        <p:txBody>
          <a:bodyPr wrap="square">
            <a:spAutoFit/>
          </a:bodyPr>
          <a:lstStyle/>
          <a:p>
            <a:pPr>
              <a:spcAft>
                <a:spcPts val="300"/>
              </a:spcAft>
              <a:defRPr/>
            </a:pPr>
            <a:r>
              <a:rPr lang="en-US" sz="2600" dirty="0" smtClean="0">
                <a:latin typeface="Helvetica Neue"/>
                <a:ea typeface="ヒラギノ角ゴ ProN W6" charset="0"/>
                <a:cs typeface="Helvetica"/>
              </a:rPr>
              <a:t>Several strategies and technologies available</a:t>
            </a:r>
          </a:p>
          <a:p>
            <a:pPr marL="274320" indent="-274320">
              <a:spcAft>
                <a:spcPts val="300"/>
              </a:spcAft>
              <a:buFont typeface="Arial" pitchFamily="34" charset="0"/>
              <a:buChar char="•"/>
              <a:defRPr/>
            </a:pPr>
            <a:r>
              <a:rPr lang="en-US" sz="2400" dirty="0" smtClean="0">
                <a:latin typeface="Helvetica Neue"/>
                <a:ea typeface="ヒラギノ角ゴ ProN W6" charset="0"/>
                <a:cs typeface="Helvetica"/>
              </a:rPr>
              <a:t>Traveler information &amp; portable DMS (delays, alternate routes)</a:t>
            </a:r>
          </a:p>
          <a:p>
            <a:pPr marL="274320" indent="-274320">
              <a:spcAft>
                <a:spcPts val="300"/>
              </a:spcAft>
              <a:buFont typeface="Arial" pitchFamily="34" charset="0"/>
              <a:buChar char="•"/>
              <a:defRPr/>
            </a:pPr>
            <a:r>
              <a:rPr lang="en-US" sz="2400" dirty="0" smtClean="0">
                <a:latin typeface="Helvetica Neue"/>
                <a:ea typeface="ヒラギノ角ゴ ProN W6" charset="0"/>
                <a:cs typeface="Helvetica"/>
              </a:rPr>
              <a:t>Variable speed limits</a:t>
            </a:r>
          </a:p>
          <a:p>
            <a:pPr marL="274320" indent="-274320">
              <a:spcAft>
                <a:spcPts val="300"/>
              </a:spcAft>
              <a:buFont typeface="Arial" pitchFamily="34" charset="0"/>
              <a:buChar char="•"/>
              <a:defRPr/>
            </a:pPr>
            <a:r>
              <a:rPr lang="en-US" sz="2400" dirty="0" smtClean="0">
                <a:latin typeface="Helvetica Neue"/>
                <a:ea typeface="ヒラギノ角ゴ ProN W6" charset="0"/>
                <a:cs typeface="Helvetica"/>
              </a:rPr>
              <a:t>Automated speed detectors, warning signs &amp; enforcement</a:t>
            </a:r>
          </a:p>
          <a:p>
            <a:pPr marL="274320" indent="-274320">
              <a:spcAft>
                <a:spcPts val="300"/>
              </a:spcAft>
              <a:buFont typeface="Arial" pitchFamily="34" charset="0"/>
              <a:buChar char="•"/>
              <a:defRPr/>
            </a:pPr>
            <a:r>
              <a:rPr lang="en-US" sz="2400" dirty="0" smtClean="0">
                <a:latin typeface="Helvetica Neue"/>
                <a:ea typeface="ヒラギノ角ゴ ProN W6" charset="0"/>
                <a:cs typeface="Helvetica"/>
              </a:rPr>
              <a:t>Dynamic lane merge system</a:t>
            </a:r>
          </a:p>
          <a:p>
            <a:pPr marL="274320" indent="-274320">
              <a:spcAft>
                <a:spcPts val="1200"/>
              </a:spcAft>
              <a:buFont typeface="Arial" pitchFamily="34" charset="0"/>
              <a:buChar char="•"/>
              <a:defRPr/>
            </a:pPr>
            <a:r>
              <a:rPr lang="en-US" sz="2400" dirty="0" smtClean="0">
                <a:latin typeface="Helvetica Neue"/>
                <a:ea typeface="ヒラギノ角ゴ ProN W6" charset="0"/>
                <a:cs typeface="Helvetica"/>
              </a:rPr>
              <a:t>Maintenance decision support</a:t>
            </a:r>
          </a:p>
          <a:p>
            <a:pPr marL="274320" indent="-274320">
              <a:spcAft>
                <a:spcPts val="300"/>
              </a:spcAft>
              <a:defRPr/>
            </a:pPr>
            <a:r>
              <a:rPr lang="en-US" sz="2400" dirty="0" smtClean="0">
                <a:latin typeface="Helvetica Neue"/>
                <a:ea typeface="ヒラギノ角ゴ ProN W6" charset="0"/>
                <a:cs typeface="Helvetica"/>
              </a:rPr>
              <a:t>Demonstrated benefits include:</a:t>
            </a:r>
          </a:p>
          <a:p>
            <a:pPr marL="274320" indent="-274320">
              <a:spcAft>
                <a:spcPts val="300"/>
              </a:spcAft>
              <a:buFont typeface="Arial"/>
              <a:buChar char="•"/>
              <a:defRPr/>
            </a:pPr>
            <a:r>
              <a:rPr lang="en-US" sz="2400" dirty="0" smtClean="0">
                <a:latin typeface="Helvetica Neue"/>
                <a:ea typeface="ヒラギノ角ゴ ProN W6" charset="0"/>
                <a:cs typeface="Helvetica"/>
              </a:rPr>
              <a:t>Reduced crashes</a:t>
            </a:r>
          </a:p>
          <a:p>
            <a:pPr marL="274320" indent="-274320">
              <a:spcAft>
                <a:spcPts val="300"/>
              </a:spcAft>
              <a:buFont typeface="Arial"/>
              <a:buChar char="•"/>
              <a:defRPr/>
            </a:pPr>
            <a:r>
              <a:rPr lang="en-US" sz="2400" dirty="0" smtClean="0">
                <a:latin typeface="Helvetica Neue"/>
                <a:ea typeface="ヒラギノ角ゴ ProN W6" charset="0"/>
                <a:cs typeface="Helvetica"/>
              </a:rPr>
              <a:t>Reduced work zone traffic</a:t>
            </a:r>
          </a:p>
          <a:p>
            <a:pPr marL="274320" indent="-274320">
              <a:spcAft>
                <a:spcPts val="300"/>
              </a:spcAft>
              <a:buFont typeface="Arial"/>
              <a:buChar char="•"/>
              <a:defRPr/>
            </a:pPr>
            <a:r>
              <a:rPr lang="en-US" sz="2400" dirty="0" smtClean="0">
                <a:latin typeface="Helvetica Neue"/>
                <a:ea typeface="ヒラギノ角ゴ ProN W6" charset="0"/>
                <a:cs typeface="Helvetica"/>
              </a:rPr>
              <a:t>Reduced delays</a:t>
            </a:r>
          </a:p>
          <a:p>
            <a:pPr>
              <a:spcAft>
                <a:spcPts val="300"/>
              </a:spcAft>
              <a:defRPr/>
            </a:pPr>
            <a:endParaRPr lang="en-US" sz="2400" dirty="0">
              <a:latin typeface="Helvetica Neue"/>
              <a:ea typeface="ヒラギノ角ゴ ProN W6" charset="0"/>
              <a:cs typeface="Helvetica"/>
            </a:endParaRPr>
          </a:p>
        </p:txBody>
      </p:sp>
      <p:pic>
        <p:nvPicPr>
          <p:cNvPr id="1027" name="Picture 4" descr="C:\WorkZonz\WebSite\WZGraphics\Good to use\RoadWorkAheadColor.jpg"/>
          <p:cNvPicPr>
            <a:picLocks noChangeAspect="1" noChangeArrowheads="1"/>
          </p:cNvPicPr>
          <p:nvPr/>
        </p:nvPicPr>
        <p:blipFill>
          <a:blip r:embed="rId3"/>
          <a:srcRect/>
          <a:stretch>
            <a:fillRect/>
          </a:stretch>
        </p:blipFill>
        <p:spPr bwMode="auto">
          <a:xfrm>
            <a:off x="152400" y="4267200"/>
            <a:ext cx="3810000" cy="2438400"/>
          </a:xfrm>
          <a:prstGeom prst="rect">
            <a:avLst/>
          </a:prstGeom>
          <a:noFill/>
          <a:ln w="9525">
            <a:noFill/>
            <a:miter lim="800000"/>
            <a:headEnd/>
            <a:tailEnd/>
          </a:ln>
        </p:spPr>
      </p:pic>
      <p:pic>
        <p:nvPicPr>
          <p:cNvPr id="11" name="Picture 10" descr="Picture1 on top slide.jpg"/>
          <p:cNvPicPr>
            <a:picLocks noChangeAspect="1"/>
          </p:cNvPicPr>
          <p:nvPr/>
        </p:nvPicPr>
        <p:blipFill>
          <a:blip r:embed="rId4"/>
          <a:stretch>
            <a:fillRect/>
          </a:stretch>
        </p:blipFill>
        <p:spPr>
          <a:xfrm>
            <a:off x="152400" y="1371600"/>
            <a:ext cx="3810000" cy="2667000"/>
          </a:xfrm>
          <a:prstGeom prst="rect">
            <a:avLst/>
          </a:prstGeom>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20</a:t>
            </a:r>
          </a:p>
        </p:txBody>
      </p:sp>
      <p:sp>
        <p:nvSpPr>
          <p:cNvPr id="7" name="TextBox 6"/>
          <p:cNvSpPr txBox="1"/>
          <p:nvPr/>
        </p:nvSpPr>
        <p:spPr>
          <a:xfrm>
            <a:off x="285750" y="76200"/>
            <a:ext cx="6038850" cy="1172915"/>
          </a:xfrm>
          <a:prstGeom prst="rect">
            <a:avLst/>
          </a:prstGeom>
          <a:noFill/>
        </p:spPr>
        <p:txBody>
          <a:bodyPr wrap="square" lIns="64291" tIns="32146" rIns="64291" bIns="32146">
            <a:spAutoFit/>
          </a:bodyPr>
          <a:lstStyle/>
          <a:p>
            <a:r>
              <a:rPr lang="en-US" sz="3600" b="1" dirty="0">
                <a:solidFill>
                  <a:srgbClr val="FFFFFF"/>
                </a:solidFill>
                <a:effectLst>
                  <a:outerShdw blurRad="38100" dist="38100" dir="2700000" algn="tl">
                    <a:srgbClr val="000000"/>
                  </a:outerShdw>
                </a:effectLst>
                <a:latin typeface="FranklinGotMdITC"/>
              </a:rPr>
              <a:t>Traffic Incident </a:t>
            </a:r>
            <a:r>
              <a:rPr lang="en-US" sz="3600" b="1" dirty="0" smtClean="0">
                <a:solidFill>
                  <a:srgbClr val="FFFFFF"/>
                </a:solidFill>
                <a:effectLst>
                  <a:outerShdw blurRad="38100" dist="38100" dir="2700000" algn="tl">
                    <a:srgbClr val="000000"/>
                  </a:outerShdw>
                </a:effectLst>
                <a:latin typeface="FranklinGotMdITC"/>
              </a:rPr>
              <a:t>Management (TIM)</a:t>
            </a:r>
            <a:endParaRPr lang="en-US" sz="3600" b="1" dirty="0">
              <a:solidFill>
                <a:srgbClr val="FFFFFF"/>
              </a:solidFill>
              <a:effectLst>
                <a:outerShdw blurRad="38100" dist="38100" dir="2700000" algn="tl">
                  <a:srgbClr val="000000"/>
                </a:outerShdw>
              </a:effectLst>
              <a:latin typeface="FranklinGotMdITC"/>
            </a:endParaRPr>
          </a:p>
        </p:txBody>
      </p:sp>
      <p:sp>
        <p:nvSpPr>
          <p:cNvPr id="8" name="TextBox 7"/>
          <p:cNvSpPr txBox="1"/>
          <p:nvPr/>
        </p:nvSpPr>
        <p:spPr>
          <a:xfrm>
            <a:off x="228600" y="1371600"/>
            <a:ext cx="4724400" cy="5412538"/>
          </a:xfrm>
          <a:prstGeom prst="rect">
            <a:avLst/>
          </a:prstGeom>
          <a:noFill/>
        </p:spPr>
        <p:txBody>
          <a:bodyPr wrap="square" lIns="64291" tIns="32146" rIns="64291" bIns="32146" rtlCol="0">
            <a:spAutoFit/>
          </a:bodyPr>
          <a:lstStyle/>
          <a:p>
            <a:pPr marL="347472" indent="-347472">
              <a:spcAft>
                <a:spcPts val="600"/>
              </a:spcAft>
              <a:buFont typeface="Arial" pitchFamily="34" charset="0"/>
              <a:buChar char="•"/>
            </a:pPr>
            <a:r>
              <a:rPr lang="en-US" sz="2600" dirty="0" smtClean="0">
                <a:latin typeface="HelveticaNeueLT Std Blk"/>
              </a:rPr>
              <a:t>Planned and coordinated process to detect, respond and clear incidents and crashes quickly and safely</a:t>
            </a:r>
          </a:p>
          <a:p>
            <a:pPr marL="347472" indent="-347472">
              <a:spcAft>
                <a:spcPts val="600"/>
              </a:spcAft>
              <a:buFont typeface="Arial" pitchFamily="34" charset="0"/>
              <a:buChar char="•"/>
            </a:pPr>
            <a:r>
              <a:rPr lang="en-US" sz="2600" dirty="0" smtClean="0">
                <a:latin typeface="HelveticaNeueLT Std Blk"/>
              </a:rPr>
              <a:t>Multi-disciplinary activity involving DOTs &amp; emergency service providers</a:t>
            </a:r>
          </a:p>
          <a:p>
            <a:pPr marL="347472" indent="-347472">
              <a:spcAft>
                <a:spcPts val="300"/>
              </a:spcAft>
              <a:buFont typeface="Arial" pitchFamily="34" charset="0"/>
              <a:buChar char="•"/>
            </a:pPr>
            <a:r>
              <a:rPr lang="en-US" sz="2600" dirty="0" smtClean="0">
                <a:latin typeface="HelveticaNeueLT Std Blk"/>
              </a:rPr>
              <a:t>TIM reduces the duration of traffic incidents (30-50%)</a:t>
            </a:r>
          </a:p>
          <a:p>
            <a:pPr marL="804672" lvl="1" indent="-347472">
              <a:spcAft>
                <a:spcPts val="300"/>
              </a:spcAft>
              <a:buFont typeface="Arial" pitchFamily="34" charset="0"/>
              <a:buChar char="•"/>
            </a:pPr>
            <a:r>
              <a:rPr lang="en-US" sz="2400" dirty="0" smtClean="0">
                <a:latin typeface="HelveticaNeueLT Std Blk"/>
              </a:rPr>
              <a:t>Reduces congestion</a:t>
            </a:r>
          </a:p>
          <a:p>
            <a:pPr marL="804672" lvl="1" indent="-347472">
              <a:spcAft>
                <a:spcPts val="300"/>
              </a:spcAft>
              <a:buFont typeface="Arial" pitchFamily="34" charset="0"/>
              <a:buChar char="•"/>
            </a:pPr>
            <a:r>
              <a:rPr lang="en-US" sz="2400" dirty="0" smtClean="0">
                <a:latin typeface="HelveticaNeueLT Std Blk"/>
              </a:rPr>
              <a:t>Improves reliability</a:t>
            </a:r>
          </a:p>
          <a:p>
            <a:pPr marL="804672" lvl="1" indent="-347472">
              <a:spcAft>
                <a:spcPts val="300"/>
              </a:spcAft>
              <a:buFont typeface="Arial" pitchFamily="34" charset="0"/>
              <a:buChar char="•"/>
            </a:pPr>
            <a:r>
              <a:rPr lang="en-US" sz="2400" dirty="0" smtClean="0">
                <a:latin typeface="HelveticaNeueLT Std Blk"/>
              </a:rPr>
              <a:t>Improves safety - reduces secondary crashes</a:t>
            </a:r>
          </a:p>
        </p:txBody>
      </p:sp>
      <p:pic>
        <p:nvPicPr>
          <p:cNvPr id="3074" name="Picture 2"/>
          <p:cNvPicPr>
            <a:picLocks noChangeAspect="1" noChangeArrowheads="1"/>
          </p:cNvPicPr>
          <p:nvPr/>
        </p:nvPicPr>
        <p:blipFill>
          <a:blip r:embed="rId3"/>
          <a:srcRect/>
          <a:stretch>
            <a:fillRect/>
          </a:stretch>
        </p:blipFill>
        <p:spPr bwMode="auto">
          <a:xfrm>
            <a:off x="5057172" y="1981200"/>
            <a:ext cx="3858228" cy="38100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19</a:t>
            </a:r>
          </a:p>
        </p:txBody>
      </p:sp>
      <p:sp>
        <p:nvSpPr>
          <p:cNvPr id="7" name="Rectangle 1"/>
          <p:cNvSpPr txBox="1">
            <a:spLocks noChangeArrowheads="1"/>
          </p:cNvSpPr>
          <p:nvPr/>
        </p:nvSpPr>
        <p:spPr bwMode="auto">
          <a:xfrm>
            <a:off x="1" y="6673826"/>
            <a:ext cx="4404568" cy="138410"/>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a:lstStyle>
          <a:p>
            <a:pPr>
              <a:defRPr/>
            </a:pPr>
            <a:r>
              <a:rPr lang="en-US" sz="600" b="1" dirty="0" smtClean="0">
                <a:solidFill>
                  <a:srgbClr val="FFFFFF"/>
                </a:solidFill>
                <a:latin typeface="Helvetica"/>
                <a:cs typeface="Helvetica"/>
              </a:rPr>
              <a:t>Photo: Courtesy </a:t>
            </a:r>
            <a:r>
              <a:rPr lang="en-US" sz="600" b="1" dirty="0">
                <a:solidFill>
                  <a:srgbClr val="FFFFFF"/>
                </a:solidFill>
                <a:latin typeface="Helvetica"/>
                <a:cs typeface="Helvetica"/>
              </a:rPr>
              <a:t>of </a:t>
            </a:r>
            <a:r>
              <a:rPr lang="en-US" sz="600" b="1" dirty="0" smtClean="0">
                <a:solidFill>
                  <a:srgbClr val="FFFFFF"/>
                </a:solidFill>
                <a:latin typeface="Helvetica"/>
                <a:cs typeface="Helvetica"/>
              </a:rPr>
              <a:t>Florida </a:t>
            </a:r>
            <a:r>
              <a:rPr lang="en-US" sz="600" b="1" dirty="0">
                <a:solidFill>
                  <a:srgbClr val="FFFFFF"/>
                </a:solidFill>
                <a:latin typeface="Helvetica"/>
                <a:cs typeface="Helvetica"/>
              </a:rPr>
              <a:t>Department of </a:t>
            </a:r>
            <a:r>
              <a:rPr lang="en-US" sz="600" b="1" dirty="0" smtClean="0">
                <a:solidFill>
                  <a:srgbClr val="FFFFFF"/>
                </a:solidFill>
                <a:latin typeface="Helvetica"/>
                <a:cs typeface="Helvetica"/>
              </a:rPr>
              <a:t>Transportation</a:t>
            </a:r>
            <a:endParaRPr lang="en-US" sz="600" b="1" dirty="0">
              <a:solidFill>
                <a:srgbClr val="FFFFFF"/>
              </a:solidFill>
              <a:latin typeface="Helvetica"/>
              <a:cs typeface="Helvetica"/>
              <a:sym typeface="HelveticaNeueLT Std Blk" charset="0"/>
            </a:endParaRPr>
          </a:p>
        </p:txBody>
      </p:sp>
      <p:pic>
        <p:nvPicPr>
          <p:cNvPr id="4098" name="Picture 2" descr="C:\Users\lneudorf\Pictures\Picture3.jpg"/>
          <p:cNvPicPr>
            <a:picLocks noChangeAspect="1" noChangeArrowheads="1"/>
          </p:cNvPicPr>
          <p:nvPr/>
        </p:nvPicPr>
        <p:blipFill>
          <a:blip r:embed="rId3"/>
          <a:srcRect/>
          <a:stretch>
            <a:fillRect/>
          </a:stretch>
        </p:blipFill>
        <p:spPr bwMode="auto">
          <a:xfrm>
            <a:off x="5105400" y="1371600"/>
            <a:ext cx="3464122" cy="2590800"/>
          </a:xfrm>
          <a:prstGeom prst="rect">
            <a:avLst/>
          </a:prstGeom>
          <a:noFill/>
        </p:spPr>
      </p:pic>
      <p:pic>
        <p:nvPicPr>
          <p:cNvPr id="4099" name="Picture 17"/>
          <p:cNvPicPr>
            <a:picLocks noChangeAspect="1" noChangeArrowheads="1"/>
          </p:cNvPicPr>
          <p:nvPr/>
        </p:nvPicPr>
        <p:blipFill>
          <a:blip r:embed="rId4"/>
          <a:srcRect/>
          <a:stretch>
            <a:fillRect/>
          </a:stretch>
        </p:blipFill>
        <p:spPr bwMode="auto">
          <a:xfrm>
            <a:off x="533400" y="4343400"/>
            <a:ext cx="3612967" cy="2362200"/>
          </a:xfrm>
          <a:prstGeom prst="rect">
            <a:avLst/>
          </a:prstGeom>
          <a:noFill/>
          <a:ln w="9525">
            <a:noFill/>
            <a:miter lim="800000"/>
            <a:headEnd/>
            <a:tailEnd/>
          </a:ln>
        </p:spPr>
      </p:pic>
      <p:sp>
        <p:nvSpPr>
          <p:cNvPr id="9" name="Title 8"/>
          <p:cNvSpPr>
            <a:spLocks noGrp="1"/>
          </p:cNvSpPr>
          <p:nvPr>
            <p:ph type="title"/>
          </p:nvPr>
        </p:nvSpPr>
        <p:spPr>
          <a:xfrm>
            <a:off x="304800" y="274638"/>
            <a:ext cx="8229600" cy="715962"/>
          </a:xfrm>
        </p:spPr>
        <p:txBody>
          <a:bodyPr/>
          <a:lstStyle/>
          <a:p>
            <a:r>
              <a:rPr lang="en-US" sz="3200" dirty="0" smtClean="0">
                <a:solidFill>
                  <a:srgbClr val="FFFFFF"/>
                </a:solidFill>
                <a:effectLst>
                  <a:outerShdw blurRad="38100" dist="38100" dir="2700000" algn="tl">
                    <a:srgbClr val="000000"/>
                  </a:outerShdw>
                </a:effectLst>
              </a:rPr>
              <a:t/>
            </a:r>
            <a:br>
              <a:rPr lang="en-US" sz="3200" dirty="0" smtClean="0">
                <a:solidFill>
                  <a:srgbClr val="FFFFFF"/>
                </a:solidFill>
                <a:effectLst>
                  <a:outerShdw blurRad="38100" dist="38100" dir="2700000" algn="tl">
                    <a:srgbClr val="000000"/>
                  </a:outerShdw>
                </a:effectLst>
              </a:rPr>
            </a:br>
            <a:r>
              <a:rPr lang="en-US" sz="3600" dirty="0" smtClean="0">
                <a:solidFill>
                  <a:srgbClr val="FFFFFF"/>
                </a:solidFill>
                <a:effectLst>
                  <a:outerShdw blurRad="38100" dist="38100" dir="2700000" algn="tl">
                    <a:srgbClr val="000000"/>
                  </a:outerShdw>
                </a:effectLst>
              </a:rPr>
              <a:t>Safety Service Patrols and </a:t>
            </a:r>
            <a:br>
              <a:rPr lang="en-US" sz="3600" dirty="0" smtClean="0">
                <a:solidFill>
                  <a:srgbClr val="FFFFFF"/>
                </a:solidFill>
                <a:effectLst>
                  <a:outerShdw blurRad="38100" dist="38100" dir="2700000" algn="tl">
                    <a:srgbClr val="000000"/>
                  </a:outerShdw>
                </a:effectLst>
              </a:rPr>
            </a:br>
            <a:r>
              <a:rPr lang="en-US" sz="3600" dirty="0" smtClean="0">
                <a:solidFill>
                  <a:srgbClr val="FFFFFF"/>
                </a:solidFill>
                <a:effectLst>
                  <a:outerShdw blurRad="38100" dist="38100" dir="2700000" algn="tl">
                    <a:srgbClr val="000000"/>
                  </a:outerShdw>
                </a:effectLst>
              </a:rPr>
              <a:t>Incident Response Trucks</a:t>
            </a:r>
            <a:br>
              <a:rPr lang="en-US" sz="3600" dirty="0" smtClean="0">
                <a:solidFill>
                  <a:srgbClr val="FFFFFF"/>
                </a:solidFill>
                <a:effectLst>
                  <a:outerShdw blurRad="38100" dist="38100" dir="2700000" algn="tl">
                    <a:srgbClr val="000000"/>
                  </a:outerShdw>
                </a:effectLst>
              </a:rPr>
            </a:br>
            <a:endParaRPr lang="en-US" sz="3600" dirty="0"/>
          </a:p>
        </p:txBody>
      </p:sp>
      <p:sp>
        <p:nvSpPr>
          <p:cNvPr id="10" name="Content Placeholder 9"/>
          <p:cNvSpPr>
            <a:spLocks noGrp="1"/>
          </p:cNvSpPr>
          <p:nvPr>
            <p:ph idx="1"/>
          </p:nvPr>
        </p:nvSpPr>
        <p:spPr>
          <a:xfrm>
            <a:off x="152400" y="1371601"/>
            <a:ext cx="4648200" cy="2895599"/>
          </a:xfrm>
        </p:spPr>
        <p:txBody>
          <a:bodyPr/>
          <a:lstStyle/>
          <a:p>
            <a:pPr>
              <a:buNone/>
            </a:pPr>
            <a:r>
              <a:rPr lang="en-US" sz="2800" b="1" dirty="0" smtClean="0">
                <a:latin typeface="HelveticaNeueLT Std Blk"/>
              </a:rPr>
              <a:t>Part of TIM Program</a:t>
            </a:r>
          </a:p>
          <a:p>
            <a:pPr marL="482186" indent="-482186" eaLnBrk="1" hangingPunct="1">
              <a:buFont typeface="Arial"/>
              <a:buChar char="•"/>
              <a:defRPr/>
            </a:pPr>
            <a:r>
              <a:rPr lang="en-US" sz="2400" dirty="0" smtClean="0">
                <a:latin typeface="HelveticaNeueLT Std Blk"/>
                <a:cs typeface="Helvetica"/>
              </a:rPr>
              <a:t>Specially equipped response trucks and trained operators</a:t>
            </a:r>
          </a:p>
          <a:p>
            <a:pPr marL="482186" indent="-482186" eaLnBrk="1" hangingPunct="1">
              <a:buFont typeface="Arial"/>
              <a:buChar char="•"/>
              <a:defRPr/>
            </a:pPr>
            <a:r>
              <a:rPr lang="en-US" sz="2400" dirty="0" smtClean="0">
                <a:latin typeface="HelveticaNeueLT Std Blk"/>
                <a:cs typeface="Helvetica"/>
              </a:rPr>
              <a:t>Assist stranded motorists and clearing debris</a:t>
            </a:r>
          </a:p>
          <a:p>
            <a:pPr marL="482186" indent="-482186" eaLnBrk="1" hangingPunct="1">
              <a:buFont typeface="Arial"/>
              <a:buChar char="•"/>
              <a:defRPr/>
            </a:pPr>
            <a:r>
              <a:rPr lang="en-US" sz="2400" dirty="0" smtClean="0">
                <a:latin typeface="HelveticaNeueLT Std Blk"/>
                <a:cs typeface="Helvetica"/>
              </a:rPr>
              <a:t>Provide traffic control during traffic incidents</a:t>
            </a:r>
          </a:p>
          <a:p>
            <a:pPr marL="482186" indent="-482186" eaLnBrk="1" hangingPunct="1">
              <a:buNone/>
              <a:defRPr/>
            </a:pPr>
            <a:endParaRPr lang="en-US" sz="2400" dirty="0">
              <a:latin typeface="HelveticaNeueLT Std Blk"/>
            </a:endParaRPr>
          </a:p>
        </p:txBody>
      </p:sp>
      <p:sp>
        <p:nvSpPr>
          <p:cNvPr id="13" name="Content Placeholder 9"/>
          <p:cNvSpPr txBox="1">
            <a:spLocks/>
          </p:cNvSpPr>
          <p:nvPr/>
        </p:nvSpPr>
        <p:spPr bwMode="auto">
          <a:xfrm>
            <a:off x="4495800" y="4191000"/>
            <a:ext cx="43434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Aft>
                <a:spcPts val="600"/>
              </a:spcAft>
              <a:defRPr/>
            </a:pPr>
            <a:r>
              <a:rPr lang="en-US" sz="2400" b="1" dirty="0" smtClean="0">
                <a:latin typeface="Helvetica Neue"/>
                <a:cs typeface="Helvetica"/>
              </a:rPr>
              <a:t>Example Benefits</a:t>
            </a:r>
          </a:p>
          <a:p>
            <a:pPr marL="274320" indent="-274320">
              <a:spcAft>
                <a:spcPts val="600"/>
              </a:spcAft>
              <a:buFont typeface="Arial" pitchFamily="34" charset="0"/>
              <a:buChar char="•"/>
              <a:defRPr/>
            </a:pPr>
            <a:r>
              <a:rPr lang="en-US" sz="2400" dirty="0" smtClean="0">
                <a:latin typeface="HelveticaNeueLT Std Blk"/>
                <a:cs typeface="Helvetica"/>
              </a:rPr>
              <a:t>Cleared 80% of incidents within 10 minutes.</a:t>
            </a:r>
          </a:p>
          <a:p>
            <a:pPr marL="274320" indent="-274320">
              <a:spcAft>
                <a:spcPts val="600"/>
              </a:spcAft>
              <a:buFont typeface="Arial" pitchFamily="34" charset="0"/>
              <a:buChar char="•"/>
              <a:defRPr/>
            </a:pPr>
            <a:r>
              <a:rPr lang="en-US" sz="2400" dirty="0" smtClean="0">
                <a:latin typeface="HelveticaNeueLT Std Blk"/>
                <a:cs typeface="Helvetica"/>
              </a:rPr>
              <a:t>Average Benefit / Cost Ratio of 12.4 : 1</a:t>
            </a:r>
          </a:p>
          <a:p>
            <a:pPr marL="274320" indent="-274320">
              <a:spcAft>
                <a:spcPts val="600"/>
              </a:spcAft>
              <a:buFont typeface="Arial" pitchFamily="34" charset="0"/>
              <a:buChar char="•"/>
              <a:defRPr/>
            </a:pPr>
            <a:r>
              <a:rPr lang="en-US" sz="2400" dirty="0" smtClean="0">
                <a:latin typeface="HelveticaNeueLT Std Blk"/>
                <a:cs typeface="Helvetica"/>
              </a:rPr>
              <a:t>Favorable public response</a:t>
            </a:r>
          </a:p>
          <a:p>
            <a:pPr>
              <a:spcAft>
                <a:spcPts val="600"/>
              </a:spcAft>
              <a:defRPr/>
            </a:pPr>
            <a:endParaRPr kumimoji="0" lang="en-US" sz="24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
        <p:nvSpPr>
          <p:cNvPr id="12" name="Slide Number Placeholder 11"/>
          <p:cNvSpPr>
            <a:spLocks noGrp="1"/>
          </p:cNvSpPr>
          <p:nvPr>
            <p:ph type="sldNum" sz="quarter" idx="12"/>
          </p:nvPr>
        </p:nvSpPr>
        <p:spPr/>
        <p:txBody>
          <a:bodyPr/>
          <a:lstStyle/>
          <a:p>
            <a:pPr>
              <a:defRPr/>
            </a:pPr>
            <a:fld id="{885B9C7F-5F8E-40BD-A660-D104CC0AAAFA}" type="slidenum">
              <a:rPr lang="en-US" smtClean="0"/>
              <a:pPr>
                <a:defRPr/>
              </a:pPr>
              <a:t>16</a:t>
            </a:fld>
            <a:endParaRPr 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14</a:t>
            </a:r>
          </a:p>
        </p:txBody>
      </p:sp>
      <p:sp>
        <p:nvSpPr>
          <p:cNvPr id="7" name="TextBox 6"/>
          <p:cNvSpPr txBox="1">
            <a:spLocks noChangeArrowheads="1"/>
          </p:cNvSpPr>
          <p:nvPr/>
        </p:nvSpPr>
        <p:spPr bwMode="auto">
          <a:xfrm>
            <a:off x="4953000" y="4343400"/>
            <a:ext cx="4142184" cy="2342466"/>
          </a:xfrm>
          <a:prstGeom prst="rect">
            <a:avLst/>
          </a:prstGeom>
          <a:no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defRPr/>
            </a:pPr>
            <a:r>
              <a:rPr lang="en-US" sz="2800" dirty="0" smtClean="0">
                <a:latin typeface="HelveticaNeueLT Std Blk"/>
                <a:ea typeface="ヒラギノ角ゴ ProN W6" charset="0"/>
                <a:cs typeface="Helvetica"/>
              </a:rPr>
              <a:t>Example Benefit:</a:t>
            </a:r>
          </a:p>
          <a:p>
            <a:pPr marL="347472" indent="-347472">
              <a:buFont typeface="Arial" pitchFamily="34" charset="0"/>
              <a:buChar char="•"/>
              <a:defRPr/>
            </a:pPr>
            <a:r>
              <a:rPr lang="en-US" sz="2400" dirty="0" smtClean="0">
                <a:latin typeface="HelveticaNeueLT Std Blk"/>
                <a:ea typeface="ヒラギノ角ゴ ProN W6" charset="0"/>
                <a:cs typeface="Helvetica"/>
              </a:rPr>
              <a:t>Travel </a:t>
            </a:r>
            <a:r>
              <a:rPr lang="en-US" sz="2400" dirty="0">
                <a:latin typeface="HelveticaNeueLT Std Blk"/>
                <a:ea typeface="ヒラギノ角ゴ ProN W6" charset="0"/>
                <a:cs typeface="Helvetica"/>
              </a:rPr>
              <a:t>time to a major racing facility in </a:t>
            </a:r>
            <a:r>
              <a:rPr lang="en-US" sz="2400" dirty="0" smtClean="0">
                <a:latin typeface="HelveticaNeueLT Std Blk"/>
                <a:ea typeface="ヒラギノ角ゴ ProN W6" charset="0"/>
                <a:cs typeface="Helvetica"/>
              </a:rPr>
              <a:t>Phoenix </a:t>
            </a:r>
            <a:r>
              <a:rPr lang="en-US" sz="2400" dirty="0">
                <a:latin typeface="HelveticaNeueLT Std Blk"/>
                <a:ea typeface="ヒラギノ角ゴ ProN W6" charset="0"/>
                <a:cs typeface="Helvetica"/>
              </a:rPr>
              <a:t>reduced by over 70% by applying event management strategies</a:t>
            </a:r>
            <a:r>
              <a:rPr lang="en-US" sz="2400" dirty="0" smtClean="0">
                <a:latin typeface="HelveticaNeueLT Std Blk"/>
                <a:ea typeface="ヒラギノ角ゴ ProN W6" charset="0"/>
                <a:cs typeface="Helvetica"/>
              </a:rPr>
              <a:t>.</a:t>
            </a:r>
            <a:endParaRPr lang="en-US" sz="2400" dirty="0">
              <a:latin typeface="HelveticaNeueLT Std Blk"/>
              <a:ea typeface="ヒラギノ角ゴ ProN W6" charset="0"/>
              <a:cs typeface="Helvetica"/>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89844"/>
            <a:ext cx="3962400" cy="2641073"/>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285750" y="76200"/>
            <a:ext cx="6724650" cy="1172915"/>
          </a:xfrm>
          <a:prstGeom prst="rect">
            <a:avLst/>
          </a:prstGeom>
          <a:noFill/>
        </p:spPr>
        <p:txBody>
          <a:bodyPr wrap="square" lIns="64291" tIns="32146" rIns="64291" bIns="32146">
            <a:spAutoFit/>
          </a:bodyPr>
          <a:lstStyle/>
          <a:p>
            <a:r>
              <a:rPr lang="en-US" sz="3600" b="1" dirty="0" smtClean="0">
                <a:solidFill>
                  <a:srgbClr val="FFFFFF"/>
                </a:solidFill>
                <a:effectLst>
                  <a:outerShdw blurRad="38100" dist="38100" dir="2700000" algn="tl">
                    <a:srgbClr val="000000"/>
                  </a:outerShdw>
                </a:effectLst>
                <a:latin typeface="FranklinGotMdITC"/>
              </a:rPr>
              <a:t>Planned Special Event </a:t>
            </a:r>
            <a:r>
              <a:rPr lang="en-US" sz="3600" b="1" dirty="0">
                <a:solidFill>
                  <a:srgbClr val="FFFFFF"/>
                </a:solidFill>
                <a:effectLst>
                  <a:outerShdw blurRad="38100" dist="38100" dir="2700000" algn="tl">
                    <a:srgbClr val="000000"/>
                  </a:outerShdw>
                </a:effectLst>
                <a:latin typeface="FranklinGotMdITC"/>
              </a:rPr>
              <a:t>Management</a:t>
            </a:r>
          </a:p>
        </p:txBody>
      </p:sp>
      <p:sp>
        <p:nvSpPr>
          <p:cNvPr id="14" name="Rectangle 13"/>
          <p:cNvSpPr/>
          <p:nvPr/>
        </p:nvSpPr>
        <p:spPr>
          <a:xfrm>
            <a:off x="152400" y="1447801"/>
            <a:ext cx="5029200" cy="2554545"/>
          </a:xfrm>
          <a:prstGeom prst="rect">
            <a:avLst/>
          </a:prstGeom>
        </p:spPr>
        <p:txBody>
          <a:bodyPr wrap="square">
            <a:spAutoFit/>
          </a:bodyPr>
          <a:lstStyle/>
          <a:p>
            <a:pPr>
              <a:defRPr/>
            </a:pPr>
            <a:r>
              <a:rPr lang="en-US" sz="2800" dirty="0" smtClean="0">
                <a:latin typeface="HelveticaNeueLT Std Blk"/>
                <a:ea typeface="ヒラギノ角ゴ ProN W6" charset="0"/>
                <a:cs typeface="Helvetica"/>
              </a:rPr>
              <a:t>Effective event management  requires agency collaboration and coordination</a:t>
            </a:r>
          </a:p>
          <a:p>
            <a:pPr marL="347472" indent="-347472">
              <a:buFont typeface="Arial" pitchFamily="34" charset="0"/>
              <a:buChar char="•"/>
              <a:defRPr/>
            </a:pPr>
            <a:r>
              <a:rPr lang="en-US" sz="2400" dirty="0" smtClean="0">
                <a:latin typeface="HelveticaNeueLT Std Blk"/>
                <a:ea typeface="ヒラギノ角ゴ ProN W6" charset="0"/>
                <a:cs typeface="Helvetica"/>
              </a:rPr>
              <a:t>Planning and protocols</a:t>
            </a:r>
          </a:p>
          <a:p>
            <a:pPr marL="347472" indent="-347472">
              <a:buFont typeface="Arial" pitchFamily="34" charset="0"/>
              <a:buChar char="•"/>
              <a:defRPr/>
            </a:pPr>
            <a:r>
              <a:rPr lang="en-US" sz="2400" dirty="0" smtClean="0">
                <a:latin typeface="HelveticaNeueLT Std Blk"/>
                <a:ea typeface="ヒラギノ角ゴ ProN W6" charset="0"/>
                <a:cs typeface="Helvetica"/>
              </a:rPr>
              <a:t>Day of event activities</a:t>
            </a:r>
          </a:p>
          <a:p>
            <a:pPr marL="347472" indent="-347472">
              <a:buFont typeface="Arial" pitchFamily="34" charset="0"/>
              <a:buChar char="•"/>
              <a:defRPr/>
            </a:pPr>
            <a:r>
              <a:rPr lang="en-US" sz="2400" dirty="0" smtClean="0">
                <a:latin typeface="HelveticaNeueLT Std Blk"/>
                <a:ea typeface="ヒラギノ角ゴ ProN W6" charset="0"/>
                <a:cs typeface="Helvetica"/>
              </a:rPr>
              <a:t>Post event activities</a:t>
            </a:r>
            <a:endParaRPr lang="en-US" sz="2400" dirty="0">
              <a:latin typeface="HelveticaNeueLT Std Blk"/>
              <a:ea typeface="ヒラギノ角ゴ ProN W6"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20056"/>
            <a:ext cx="3429000" cy="2285543"/>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95482"/>
            <a:ext cx="8358188" cy="618918"/>
          </a:xfrm>
          <a:prstGeom prst="rect">
            <a:avLst/>
          </a:prstGeom>
          <a:noFill/>
        </p:spPr>
        <p:txBody>
          <a:bodyPr lIns="64291" tIns="32146" rIns="64291" bIns="32146">
            <a:spAutoFit/>
          </a:bodyPr>
          <a:lstStyle/>
          <a:p>
            <a:r>
              <a:rPr lang="en-US" sz="3600" b="1" dirty="0">
                <a:solidFill>
                  <a:schemeClr val="bg1"/>
                </a:solidFill>
                <a:effectLst>
                  <a:outerShdw blurRad="38100" dist="38100" dir="2700000" algn="tl">
                    <a:srgbClr val="000000">
                      <a:alpha val="43137"/>
                    </a:srgbClr>
                  </a:outerShdw>
                </a:effectLst>
                <a:latin typeface="FranklinGotMdITC"/>
              </a:rPr>
              <a:t>Road </a:t>
            </a:r>
            <a:r>
              <a:rPr lang="en-US" sz="3600" b="1" dirty="0" smtClean="0">
                <a:solidFill>
                  <a:schemeClr val="bg1"/>
                </a:solidFill>
                <a:effectLst>
                  <a:outerShdw blurRad="38100" dist="38100" dir="2700000" algn="tl">
                    <a:srgbClr val="000000">
                      <a:alpha val="43137"/>
                    </a:srgbClr>
                  </a:outerShdw>
                </a:effectLst>
                <a:latin typeface="FranklinGotMdITC"/>
              </a:rPr>
              <a:t>Weather Management</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3" name="TextBox 2"/>
          <p:cNvSpPr txBox="1">
            <a:spLocks noChangeArrowheads="1"/>
          </p:cNvSpPr>
          <p:nvPr/>
        </p:nvSpPr>
        <p:spPr bwMode="auto">
          <a:xfrm>
            <a:off x="3505200" y="1219200"/>
            <a:ext cx="5081588" cy="2150106"/>
          </a:xfrm>
          <a:prstGeom prst="rect">
            <a:avLst/>
          </a:prstGeom>
          <a:no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spcAft>
                <a:spcPts val="300"/>
              </a:spcAft>
            </a:pPr>
            <a:r>
              <a:rPr lang="en-US" sz="2800" dirty="0" smtClean="0">
                <a:latin typeface="HelveticaNeueLT Std Blk"/>
              </a:rPr>
              <a:t>Reduce the impact of adverse weather conditions on travelers</a:t>
            </a:r>
          </a:p>
          <a:p>
            <a:pPr marL="347472" indent="-347472">
              <a:spcAft>
                <a:spcPts val="300"/>
              </a:spcAft>
              <a:buFont typeface="Arial" pitchFamily="34" charset="0"/>
              <a:buChar char="•"/>
            </a:pPr>
            <a:r>
              <a:rPr lang="en-US" sz="2400" dirty="0" smtClean="0">
                <a:latin typeface="HelveticaNeueLT Std Blk"/>
              </a:rPr>
              <a:t>Data collection</a:t>
            </a:r>
          </a:p>
          <a:p>
            <a:pPr marL="347472" indent="-347472">
              <a:spcAft>
                <a:spcPts val="300"/>
              </a:spcAft>
              <a:buFont typeface="Arial" pitchFamily="34" charset="0"/>
              <a:buChar char="•"/>
            </a:pPr>
            <a:r>
              <a:rPr lang="en-US" sz="2400" dirty="0" smtClean="0">
                <a:latin typeface="HelveticaNeueLT Std Blk"/>
              </a:rPr>
              <a:t>Data assimilation and analysis</a:t>
            </a:r>
          </a:p>
          <a:p>
            <a:pPr marL="347472" indent="-347472">
              <a:spcAft>
                <a:spcPts val="300"/>
              </a:spcAft>
              <a:buFont typeface="Arial" pitchFamily="34" charset="0"/>
              <a:buChar char="•"/>
            </a:pPr>
            <a:r>
              <a:rPr lang="en-US" sz="2400" dirty="0" smtClean="0">
                <a:latin typeface="HelveticaNeueLT Std Blk"/>
              </a:rPr>
              <a:t>Information dissemination</a:t>
            </a:r>
          </a:p>
        </p:txBody>
      </p:sp>
      <p:sp>
        <p:nvSpPr>
          <p:cNvPr id="5" name="TextBox 4"/>
          <p:cNvSpPr txBox="1">
            <a:spLocks noChangeArrowheads="1"/>
          </p:cNvSpPr>
          <p:nvPr/>
        </p:nvSpPr>
        <p:spPr bwMode="auto">
          <a:xfrm>
            <a:off x="3505200" y="3352800"/>
            <a:ext cx="5462588" cy="3276055"/>
          </a:xfrm>
          <a:prstGeom prst="rect">
            <a:avLst/>
          </a:prstGeom>
          <a:no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spcAft>
                <a:spcPts val="600"/>
              </a:spcAft>
            </a:pPr>
            <a:r>
              <a:rPr lang="en-US" sz="2800" b="1" dirty="0" smtClean="0">
                <a:latin typeface="HelveticaNeueLT Std Blk"/>
              </a:rPr>
              <a:t>Example Benefits</a:t>
            </a:r>
          </a:p>
          <a:p>
            <a:pPr marL="274320" indent="-274320">
              <a:buFont typeface="Arial" pitchFamily="34" charset="0"/>
              <a:buChar char="•"/>
            </a:pPr>
            <a:r>
              <a:rPr lang="en-US" sz="2400" dirty="0" smtClean="0">
                <a:latin typeface="HelveticaNeueLT Std Blk"/>
              </a:rPr>
              <a:t>Low </a:t>
            </a:r>
            <a:r>
              <a:rPr lang="en-US" sz="2400" dirty="0">
                <a:latin typeface="HelveticaNeueLT Std Blk"/>
              </a:rPr>
              <a:t>visibility warning system. </a:t>
            </a:r>
          </a:p>
          <a:p>
            <a:pPr marL="731520" lvl="1" indent="-274320">
              <a:spcAft>
                <a:spcPts val="600"/>
              </a:spcAft>
              <a:buFont typeface="Courier New" pitchFamily="49" charset="0"/>
              <a:buChar char="o"/>
            </a:pPr>
            <a:r>
              <a:rPr lang="en-US" sz="2200" dirty="0" smtClean="0">
                <a:latin typeface="HelveticaNeueLT Std Blk"/>
              </a:rPr>
              <a:t>Crash rates during fog conditions </a:t>
            </a:r>
            <a:r>
              <a:rPr lang="en-US" sz="2200" dirty="0">
                <a:latin typeface="HelveticaNeueLT Std Blk"/>
              </a:rPr>
              <a:t>reduced 70 – 100%</a:t>
            </a:r>
          </a:p>
          <a:p>
            <a:pPr marL="274320" indent="-274320">
              <a:spcAft>
                <a:spcPts val="844"/>
              </a:spcAft>
              <a:buFont typeface="Arial" pitchFamily="34" charset="0"/>
              <a:buChar char="•"/>
            </a:pPr>
            <a:r>
              <a:rPr lang="en-US" sz="2400" dirty="0" smtClean="0">
                <a:latin typeface="HelveticaNeueLT Std Blk"/>
              </a:rPr>
              <a:t>Wet </a:t>
            </a:r>
            <a:r>
              <a:rPr lang="en-US" sz="2400" dirty="0">
                <a:latin typeface="HelveticaNeueLT Std Blk"/>
              </a:rPr>
              <a:t>pavement detection </a:t>
            </a:r>
            <a:r>
              <a:rPr lang="en-US" sz="2400" dirty="0" smtClean="0">
                <a:latin typeface="HelveticaNeueLT Std Blk"/>
              </a:rPr>
              <a:t>&amp; </a:t>
            </a:r>
            <a:r>
              <a:rPr lang="en-US" sz="2400" dirty="0">
                <a:latin typeface="HelveticaNeueLT Std Blk"/>
              </a:rPr>
              <a:t>advisory system reduced crashes by 39</a:t>
            </a:r>
            <a:r>
              <a:rPr lang="en-US" sz="2400" dirty="0" smtClean="0">
                <a:latin typeface="HelveticaNeueLT Std Blk"/>
              </a:rPr>
              <a:t>%</a:t>
            </a:r>
          </a:p>
          <a:p>
            <a:pPr marL="274320" indent="-274320">
              <a:spcAft>
                <a:spcPts val="844"/>
              </a:spcAft>
              <a:buFont typeface="Arial" pitchFamily="34" charset="0"/>
              <a:buChar char="•"/>
            </a:pPr>
            <a:r>
              <a:rPr lang="en-US" sz="2400" dirty="0" smtClean="0">
                <a:latin typeface="HelveticaNeueLT Std Blk"/>
              </a:rPr>
              <a:t>B/C ratio for automated wind advisory in Oregon = 4:1 and 22:1</a:t>
            </a:r>
          </a:p>
        </p:txBody>
      </p:sp>
      <p:pic>
        <p:nvPicPr>
          <p:cNvPr id="50182" name="Picture 6" descr="http://www.ops.fhwa.dot.gov/publications/fhwahop12046/images/figure_tn3.jpg">
            <a:hlinkClick r:id="rId3"/>
          </p:cNvPr>
          <p:cNvPicPr>
            <a:picLocks noChangeAspect="1" noChangeArrowheads="1"/>
          </p:cNvPicPr>
          <p:nvPr/>
        </p:nvPicPr>
        <p:blipFill>
          <a:blip r:embed="rId4"/>
          <a:srcRect/>
          <a:stretch>
            <a:fillRect/>
          </a:stretch>
        </p:blipFill>
        <p:spPr bwMode="auto">
          <a:xfrm>
            <a:off x="381000" y="1524000"/>
            <a:ext cx="2667000" cy="508508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3597" y="1509741"/>
            <a:ext cx="5130403" cy="5327899"/>
          </a:xfrm>
          <a:prstGeom prst="rect">
            <a:avLst/>
          </a:prstGeom>
          <a:no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marL="321457" indent="-321457">
              <a:buFont typeface="Arial" pitchFamily="34" charset="0"/>
              <a:buChar char="•"/>
            </a:pPr>
            <a:r>
              <a:rPr lang="en-US" sz="2800" dirty="0" smtClean="0">
                <a:latin typeface="HelveticaNeueLT Std Blk"/>
                <a:cs typeface="Helvetica" pitchFamily="34" charset="0"/>
              </a:rPr>
              <a:t>Large-scale impacts</a:t>
            </a:r>
          </a:p>
          <a:p>
            <a:pPr marL="778657" lvl="1" indent="-321457">
              <a:buFont typeface="Courier New" pitchFamily="49" charset="0"/>
              <a:buChar char="o"/>
            </a:pPr>
            <a:r>
              <a:rPr lang="en-US" sz="2400" dirty="0" smtClean="0">
                <a:latin typeface="HelveticaNeueLT Std Blk"/>
                <a:cs typeface="Helvetica" pitchFamily="34" charset="0"/>
              </a:rPr>
              <a:t>Severe weather</a:t>
            </a:r>
          </a:p>
          <a:p>
            <a:pPr marL="778657" lvl="1" indent="-321457">
              <a:spcAft>
                <a:spcPts val="600"/>
              </a:spcAft>
              <a:buFont typeface="Courier New" pitchFamily="49" charset="0"/>
              <a:buChar char="o"/>
            </a:pPr>
            <a:r>
              <a:rPr lang="en-US" sz="2400" dirty="0" smtClean="0">
                <a:latin typeface="HelveticaNeueLT Std Blk"/>
                <a:cs typeface="Helvetica" pitchFamily="34" charset="0"/>
              </a:rPr>
              <a:t>Homeland security</a:t>
            </a:r>
          </a:p>
          <a:p>
            <a:pPr marL="321457" indent="-321457">
              <a:spcAft>
                <a:spcPts val="600"/>
              </a:spcAft>
              <a:buFont typeface="Arial" pitchFamily="34" charset="0"/>
              <a:buChar char="•"/>
            </a:pPr>
            <a:r>
              <a:rPr lang="en-US" sz="2800" dirty="0" smtClean="0">
                <a:latin typeface="HelveticaNeueLT Std Blk"/>
                <a:cs typeface="Helvetica" pitchFamily="34" charset="0"/>
              </a:rPr>
              <a:t>Can happen anytime, often without warning</a:t>
            </a:r>
          </a:p>
          <a:p>
            <a:pPr marL="321457" indent="-321457">
              <a:buFont typeface="Arial" pitchFamily="34" charset="0"/>
              <a:buChar char="•"/>
            </a:pPr>
            <a:r>
              <a:rPr lang="en-US" sz="2800" dirty="0" smtClean="0">
                <a:latin typeface="HelveticaNeueLT Std Blk"/>
                <a:cs typeface="Helvetica" pitchFamily="34" charset="0"/>
              </a:rPr>
              <a:t>Transportation operations is critical to effective response</a:t>
            </a:r>
          </a:p>
          <a:p>
            <a:pPr marL="778657" lvl="1" indent="-321457">
              <a:buFont typeface="Courier New" pitchFamily="49" charset="0"/>
              <a:buChar char="o"/>
            </a:pPr>
            <a:r>
              <a:rPr lang="en-US" sz="2400" dirty="0" smtClean="0">
                <a:latin typeface="HelveticaNeueLT Std Blk"/>
                <a:cs typeface="Helvetica" pitchFamily="34" charset="0"/>
              </a:rPr>
              <a:t>Whether transportation infrastructure is affected or not</a:t>
            </a:r>
          </a:p>
          <a:p>
            <a:pPr marL="778657" lvl="1" indent="-321457">
              <a:buFont typeface="Courier New" pitchFamily="49" charset="0"/>
              <a:buChar char="o"/>
            </a:pPr>
            <a:r>
              <a:rPr lang="en-US" sz="2400" dirty="0" smtClean="0">
                <a:latin typeface="HelveticaNeueLT Std Blk"/>
                <a:cs typeface="Helvetica" pitchFamily="34" charset="0"/>
              </a:rPr>
              <a:t>Prior, during, and following event</a:t>
            </a:r>
          </a:p>
          <a:p>
            <a:pPr marL="778657" lvl="1" indent="-321457">
              <a:buFont typeface="Courier New" pitchFamily="49" charset="0"/>
              <a:buChar char="o"/>
            </a:pPr>
            <a:r>
              <a:rPr lang="en-US" sz="2400" dirty="0" smtClean="0">
                <a:latin typeface="HelveticaNeueLT Std Blk"/>
                <a:cs typeface="Helvetica" pitchFamily="34" charset="0"/>
              </a:rPr>
              <a:t>Multi-agency planning and coordination a must</a:t>
            </a:r>
            <a:endParaRPr lang="en-US" sz="2400" dirty="0">
              <a:latin typeface="HelveticaNeueLT Std Blk"/>
              <a:cs typeface="Helvetica" pitchFamily="34" charset="0"/>
            </a:endParaRPr>
          </a:p>
        </p:txBody>
      </p:sp>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14</a:t>
            </a:r>
          </a:p>
        </p:txBody>
      </p:sp>
      <p:sp>
        <p:nvSpPr>
          <p:cNvPr id="7" name="TextBox 6"/>
          <p:cNvSpPr txBox="1"/>
          <p:nvPr/>
        </p:nvSpPr>
        <p:spPr>
          <a:xfrm>
            <a:off x="285750" y="371682"/>
            <a:ext cx="8358188" cy="618918"/>
          </a:xfrm>
          <a:prstGeom prst="rect">
            <a:avLst/>
          </a:prstGeom>
          <a:noFill/>
        </p:spPr>
        <p:txBody>
          <a:bodyPr lIns="64291" tIns="32146" rIns="64291" bIns="32146">
            <a:spAutoFit/>
          </a:bodyPr>
          <a:lstStyle/>
          <a:p>
            <a:r>
              <a:rPr lang="en-US" sz="3600" b="1" dirty="0" smtClean="0">
                <a:solidFill>
                  <a:srgbClr val="FFFFFF"/>
                </a:solidFill>
                <a:effectLst>
                  <a:outerShdw blurRad="38100" dist="38100" dir="2700000" algn="tl">
                    <a:srgbClr val="000000"/>
                  </a:outerShdw>
                </a:effectLst>
                <a:latin typeface="FranklinGotMdITC"/>
              </a:rPr>
              <a:t>Emergency Management</a:t>
            </a:r>
            <a:endParaRPr lang="en-US" sz="3600" b="1" dirty="0">
              <a:solidFill>
                <a:srgbClr val="FFFFFF"/>
              </a:solidFill>
              <a:effectLst>
                <a:outerShdw blurRad="38100" dist="38100" dir="2700000" algn="tl">
                  <a:srgbClr val="000000"/>
                </a:outerShdw>
              </a:effectLst>
              <a:latin typeface="FranklinGotMdITC"/>
            </a:endParaRPr>
          </a:p>
        </p:txBody>
      </p:sp>
      <p:pic>
        <p:nvPicPr>
          <p:cNvPr id="9" name="Picture 2" descr="http://5.mshcdn.com/wp-content/uploads/2012/10/hurricanes-compared-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367093"/>
            <a:ext cx="3276600" cy="2186107"/>
          </a:xfrm>
          <a:prstGeom prst="rect">
            <a:avLst/>
          </a:prstGeom>
          <a:noFill/>
          <a:extLst>
            <a:ext uri="{909E8E84-426E-40DD-AFC4-6F175D3DCCD1}">
              <a14:hiddenFill xmlns:a14="http://schemas.microsoft.com/office/drawing/2010/main">
                <a:solidFill>
                  <a:srgbClr val="FFFFFF"/>
                </a:solidFill>
              </a14:hiddenFill>
            </a:ext>
          </a:extLst>
        </p:spPr>
      </p:pic>
      <p:pic>
        <p:nvPicPr>
          <p:cNvPr id="61442" name="Picture 2" descr="Evacuation Route - Traffic Sign"/>
          <p:cNvPicPr>
            <a:picLocks noChangeAspect="1" noChangeArrowheads="1"/>
          </p:cNvPicPr>
          <p:nvPr/>
        </p:nvPicPr>
        <p:blipFill>
          <a:blip r:embed="rId4"/>
          <a:srcRect/>
          <a:stretch>
            <a:fillRect/>
          </a:stretch>
        </p:blipFill>
        <p:spPr bwMode="auto">
          <a:xfrm>
            <a:off x="5715000" y="1447800"/>
            <a:ext cx="2819400" cy="28194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81800" cy="715962"/>
          </a:xfrm>
        </p:spPr>
        <p:txBody>
          <a:bodyPr/>
          <a:lstStyle/>
          <a:p>
            <a:r>
              <a:rPr lang="en-US" sz="3600" dirty="0" smtClean="0"/>
              <a:t>Purpose of This Meeting:</a:t>
            </a:r>
            <a:br>
              <a:rPr lang="en-US" sz="3600" dirty="0" smtClean="0"/>
            </a:br>
            <a:r>
              <a:rPr lang="en-US" sz="3600" dirty="0" smtClean="0"/>
              <a:t>Share Thoughts &amp; Discuss</a:t>
            </a:r>
            <a:endParaRPr lang="en-US" sz="3600" dirty="0"/>
          </a:p>
        </p:txBody>
      </p:sp>
      <p:sp>
        <p:nvSpPr>
          <p:cNvPr id="3" name="Content Placeholder 2"/>
          <p:cNvSpPr>
            <a:spLocks noGrp="1"/>
          </p:cNvSpPr>
          <p:nvPr>
            <p:ph idx="1"/>
          </p:nvPr>
        </p:nvSpPr>
        <p:spPr>
          <a:xfrm>
            <a:off x="304800" y="1600200"/>
            <a:ext cx="8382000" cy="4038600"/>
          </a:xfrm>
        </p:spPr>
        <p:txBody>
          <a:bodyPr/>
          <a:lstStyle/>
          <a:p>
            <a:pPr>
              <a:spcBef>
                <a:spcPts val="1800"/>
              </a:spcBef>
              <a:spcAft>
                <a:spcPts val="600"/>
              </a:spcAft>
              <a:buFont typeface="Arial" pitchFamily="34" charset="0"/>
              <a:buChar char="•"/>
            </a:pPr>
            <a:r>
              <a:rPr lang="en-US" sz="2800" dirty="0" smtClean="0">
                <a:solidFill>
                  <a:schemeClr val="accent4"/>
                </a:solidFill>
                <a:latin typeface="HelveticaNeueLT Std Blk"/>
              </a:rPr>
              <a:t>Challenges brought about by the changing transportation environment and public (i.e., “customer”) expectations</a:t>
            </a:r>
          </a:p>
          <a:p>
            <a:pPr>
              <a:spcBef>
                <a:spcPts val="1800"/>
              </a:spcBef>
              <a:spcAft>
                <a:spcPts val="0"/>
              </a:spcAft>
              <a:buFont typeface="Arial" pitchFamily="34" charset="0"/>
              <a:buChar char="•"/>
            </a:pPr>
            <a:r>
              <a:rPr lang="en-US" sz="2800" dirty="0" smtClean="0">
                <a:solidFill>
                  <a:schemeClr val="accent4"/>
                </a:solidFill>
                <a:latin typeface="HelveticaNeueLT Std Blk"/>
              </a:rPr>
              <a:t>How operations and supporting technologies can help address these issues</a:t>
            </a:r>
          </a:p>
          <a:p>
            <a:pPr>
              <a:spcBef>
                <a:spcPts val="1800"/>
              </a:spcBef>
              <a:spcAft>
                <a:spcPts val="0"/>
              </a:spcAft>
              <a:buFont typeface="Arial" pitchFamily="34" charset="0"/>
              <a:buChar char="•"/>
            </a:pPr>
            <a:r>
              <a:rPr lang="en-US" sz="2800" dirty="0" smtClean="0">
                <a:solidFill>
                  <a:schemeClr val="accent4"/>
                </a:solidFill>
                <a:latin typeface="HelveticaNeueLT Std Blk"/>
              </a:rPr>
              <a:t>Importance of mainstreaming operations into the DOT’s program (and the transportation planning process)</a:t>
            </a:r>
          </a:p>
          <a:p>
            <a:pPr>
              <a:spcAft>
                <a:spcPts val="600"/>
              </a:spcAft>
              <a:buNone/>
            </a:pPr>
            <a:endParaRPr lang="en-US" sz="2800" dirty="0">
              <a:latin typeface="HelveticaNeueLT Std Blk"/>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a:t>
            </a:fld>
            <a:endParaRPr lang="en-US"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77415" y="1551443"/>
            <a:ext cx="4599385" cy="4696957"/>
          </a:xfrm>
          <a:prstGeom prst="rect">
            <a:avLst/>
          </a:prstGeom>
          <a:noFill/>
          <a:ln>
            <a:noFill/>
          </a:ln>
          <a:effectLst>
            <a:outerShdw blurRad="63500" sx="102000" sy="102000" algn="ctr"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spcAft>
                <a:spcPts val="600"/>
              </a:spcAft>
              <a:defRPr/>
            </a:pPr>
            <a:r>
              <a:rPr lang="en-US" sz="2800" dirty="0" smtClean="0">
                <a:latin typeface="HelveticaNeueLT Std Blk"/>
                <a:ea typeface="ヒラギノ角ゴ ProN W6" charset="0"/>
              </a:rPr>
              <a:t>Timing adjacent traffic signals to minimize stops</a:t>
            </a:r>
          </a:p>
          <a:p>
            <a:pPr marL="320040" indent="-320040">
              <a:spcAft>
                <a:spcPts val="1200"/>
              </a:spcAft>
              <a:buFont typeface="Arial" pitchFamily="34" charset="0"/>
              <a:buChar char="•"/>
              <a:defRPr/>
            </a:pPr>
            <a:r>
              <a:rPr lang="en-US" sz="2400" dirty="0" smtClean="0">
                <a:latin typeface="HelveticaNeueLT Std Blk"/>
                <a:ea typeface="ヒラギノ角ゴ ProN W6" charset="0"/>
              </a:rPr>
              <a:t>Can be based on time of day, traffic flows, special events</a:t>
            </a:r>
            <a:endParaRPr lang="en-US" sz="2800" dirty="0" smtClean="0">
              <a:latin typeface="HelveticaNeueLT Std Blk"/>
              <a:ea typeface="ヒラギノ角ゴ ProN W6" charset="0"/>
            </a:endParaRPr>
          </a:p>
          <a:p>
            <a:pPr marL="321457" indent="-321457">
              <a:defRPr/>
            </a:pPr>
            <a:r>
              <a:rPr lang="en-US" sz="2800" dirty="0" smtClean="0">
                <a:latin typeface="HelveticaNeueLT Std Blk"/>
                <a:ea typeface="ヒラギノ角ゴ ProN W6" charset="0"/>
              </a:rPr>
              <a:t>Example Benefits</a:t>
            </a:r>
          </a:p>
          <a:p>
            <a:pPr marL="321457" indent="-321457">
              <a:spcAft>
                <a:spcPts val="600"/>
              </a:spcAft>
              <a:buFont typeface="Arial"/>
              <a:buChar char="•"/>
              <a:defRPr/>
            </a:pPr>
            <a:r>
              <a:rPr lang="en-US" sz="2400" dirty="0" smtClean="0">
                <a:latin typeface="HelveticaNeueLT Std Blk"/>
                <a:ea typeface="ヒラギノ角ゴ ProN W6" charset="0"/>
              </a:rPr>
              <a:t>Reductions </a:t>
            </a:r>
            <a:r>
              <a:rPr lang="en-US" sz="2400" dirty="0">
                <a:latin typeface="HelveticaNeueLT Std Blk"/>
                <a:ea typeface="ヒラギノ角ゴ ProN W6" charset="0"/>
              </a:rPr>
              <a:t>in traffic delay ranging from 15-40%</a:t>
            </a:r>
          </a:p>
          <a:p>
            <a:pPr marL="321457" indent="-321457">
              <a:spcAft>
                <a:spcPts val="600"/>
              </a:spcAft>
              <a:buFont typeface="Arial"/>
              <a:buChar char="•"/>
              <a:defRPr/>
            </a:pPr>
            <a:r>
              <a:rPr lang="en-US" sz="2400" dirty="0">
                <a:latin typeface="HelveticaNeueLT Std Blk"/>
                <a:ea typeface="ヒラギノ角ゴ ProN W6" charset="0"/>
              </a:rPr>
              <a:t>Reductions in travel time up to 25%</a:t>
            </a:r>
          </a:p>
          <a:p>
            <a:pPr marL="321457" indent="-321457">
              <a:spcAft>
                <a:spcPts val="600"/>
              </a:spcAft>
              <a:buFont typeface="Arial"/>
              <a:buChar char="•"/>
              <a:defRPr/>
            </a:pPr>
            <a:r>
              <a:rPr lang="en-US" sz="2400" dirty="0" smtClean="0">
                <a:latin typeface="HelveticaNeueLT Std Blk"/>
                <a:ea typeface="ヒラギノ角ゴ ProN W6" charset="0"/>
              </a:rPr>
              <a:t>Very high benefit – cost ratios, sometimes exceeding 50:1</a:t>
            </a:r>
            <a:endParaRPr lang="en-US" sz="2400" dirty="0">
              <a:latin typeface="HelveticaNeueLT Std Blk"/>
              <a:ea typeface="ヒラギノ角ゴ ProN W6" charset="0"/>
            </a:endParaRPr>
          </a:p>
        </p:txBody>
      </p:sp>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16</a:t>
            </a:r>
          </a:p>
        </p:txBody>
      </p:sp>
      <p:sp>
        <p:nvSpPr>
          <p:cNvPr id="10" name="TextBox 9"/>
          <p:cNvSpPr txBox="1"/>
          <p:nvPr/>
        </p:nvSpPr>
        <p:spPr>
          <a:xfrm>
            <a:off x="228600" y="295482"/>
            <a:ext cx="8358188" cy="618918"/>
          </a:xfrm>
          <a:prstGeom prst="rect">
            <a:avLst/>
          </a:prstGeom>
          <a:noFill/>
        </p:spPr>
        <p:txBody>
          <a:bodyPr lIns="64291" tIns="32146" rIns="64291" bIns="32146">
            <a:spAutoFit/>
          </a:bodyPr>
          <a:lstStyle/>
          <a:p>
            <a:r>
              <a:rPr lang="en-US" sz="3600" b="1" dirty="0">
                <a:solidFill>
                  <a:srgbClr val="FFFFFF"/>
                </a:solidFill>
                <a:effectLst>
                  <a:outerShdw blurRad="38100" dist="38100" dir="2700000" algn="tl">
                    <a:srgbClr val="000000"/>
                  </a:outerShdw>
                </a:effectLst>
                <a:latin typeface="FranklinGotMdITC"/>
              </a:rPr>
              <a:t>Traffic Signal Synchronization</a:t>
            </a:r>
          </a:p>
        </p:txBody>
      </p:sp>
      <p:pic>
        <p:nvPicPr>
          <p:cNvPr id="3" name="Picture 2" descr="https://encrypted-tbn0.gstatic.com/images?q=tbn:ANd9GcSKwJDBJ_kPHArMxas_jNrcCs675RXYRWrS2Jwrlg-VaGG0zFUj">
            <a:hlinkClick r:id="rId3"/>
          </p:cNvPr>
          <p:cNvPicPr>
            <a:picLocks noChangeAspect="1" noChangeArrowheads="1"/>
          </p:cNvPicPr>
          <p:nvPr/>
        </p:nvPicPr>
        <p:blipFill>
          <a:blip r:embed="rId4"/>
          <a:srcRect/>
          <a:stretch>
            <a:fillRect/>
          </a:stretch>
        </p:blipFill>
        <p:spPr bwMode="auto">
          <a:xfrm>
            <a:off x="5105400" y="1447800"/>
            <a:ext cx="3705568" cy="3764078"/>
          </a:xfrm>
          <a:prstGeom prst="rect">
            <a:avLst/>
          </a:prstGeom>
          <a:noFill/>
        </p:spPr>
      </p:pic>
      <p:sp>
        <p:nvSpPr>
          <p:cNvPr id="11" name="TextBox 10"/>
          <p:cNvSpPr txBox="1"/>
          <p:nvPr/>
        </p:nvSpPr>
        <p:spPr>
          <a:xfrm>
            <a:off x="5181600" y="5410200"/>
            <a:ext cx="3581400" cy="1200329"/>
          </a:xfrm>
          <a:prstGeom prst="rect">
            <a:avLst/>
          </a:prstGeom>
          <a:noFill/>
        </p:spPr>
        <p:txBody>
          <a:bodyPr wrap="square" rtlCol="0">
            <a:spAutoFit/>
          </a:bodyPr>
          <a:lstStyle/>
          <a:p>
            <a:r>
              <a:rPr lang="en-US" sz="2400" dirty="0" smtClean="0">
                <a:latin typeface="HelveticaNeueLT Std Blk"/>
              </a:rPr>
              <a:t>2012 National  Traffic Signal Report Card gave an  overall grade of D+</a:t>
            </a:r>
            <a:endParaRPr lang="en-US" sz="2400" dirty="0">
              <a:latin typeface="HelveticaNeueLT Std Blk"/>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4343400"/>
            <a:ext cx="4525566" cy="2357855"/>
          </a:xfrm>
          <a:prstGeom prst="rect">
            <a:avLst/>
          </a:prstGeom>
          <a:noFill/>
        </p:spPr>
        <p:txBody>
          <a:bodyPr wrap="square" lIns="64291" tIns="32146" rIns="64291" bIns="32146">
            <a:spAutoFit/>
          </a:bodyPr>
          <a:lstStyle/>
          <a:p>
            <a:pPr marL="321457" indent="-321457">
              <a:spcAft>
                <a:spcPts val="300"/>
              </a:spcAft>
            </a:pPr>
            <a:r>
              <a:rPr lang="en-US" sz="2400" b="1" dirty="0" smtClean="0">
                <a:latin typeface="Helvetica" charset="0"/>
              </a:rPr>
              <a:t>Example Benefits</a:t>
            </a:r>
          </a:p>
          <a:p>
            <a:pPr marL="321457" indent="-321457">
              <a:spcAft>
                <a:spcPts val="300"/>
              </a:spcAft>
              <a:buFont typeface="Arial" pitchFamily="34" charset="0"/>
              <a:buChar char="•"/>
            </a:pPr>
            <a:r>
              <a:rPr lang="en-US" sz="2400" dirty="0" smtClean="0">
                <a:latin typeface="Helvetica" charset="0"/>
              </a:rPr>
              <a:t>511 customer satisfaction of 68% - 92%</a:t>
            </a:r>
          </a:p>
          <a:p>
            <a:pPr marL="321457" indent="-321457">
              <a:spcAft>
                <a:spcPts val="300"/>
              </a:spcAft>
              <a:buFont typeface="Arial" pitchFamily="34" charset="0"/>
              <a:buChar char="•"/>
            </a:pPr>
            <a:r>
              <a:rPr lang="en-US" sz="2400" dirty="0" smtClean="0">
                <a:latin typeface="Helvetica" charset="0"/>
              </a:rPr>
              <a:t>Route-specific travel times:  5% -13% increase in on-time performance (i.e., reliability)</a:t>
            </a:r>
          </a:p>
        </p:txBody>
      </p:sp>
      <p:sp>
        <p:nvSpPr>
          <p:cNvPr id="8" name="TextBox 7"/>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17</a:t>
            </a:r>
          </a:p>
        </p:txBody>
      </p:sp>
      <p:sp>
        <p:nvSpPr>
          <p:cNvPr id="7" name="TextBox 6"/>
          <p:cNvSpPr txBox="1"/>
          <p:nvPr/>
        </p:nvSpPr>
        <p:spPr>
          <a:xfrm>
            <a:off x="285750" y="295482"/>
            <a:ext cx="8358188" cy="618918"/>
          </a:xfrm>
          <a:prstGeom prst="rect">
            <a:avLst/>
          </a:prstGeom>
          <a:noFill/>
        </p:spPr>
        <p:txBody>
          <a:bodyPr lIns="64291" tIns="32146" rIns="64291" bIns="32146">
            <a:spAutoFit/>
          </a:bodyPr>
          <a:lstStyle/>
          <a:p>
            <a:r>
              <a:rPr lang="en-US" sz="3600" b="1" dirty="0">
                <a:solidFill>
                  <a:srgbClr val="FFFFFF"/>
                </a:solidFill>
                <a:effectLst>
                  <a:outerShdw blurRad="38100" dist="38100" dir="2700000" algn="tl">
                    <a:srgbClr val="000000"/>
                  </a:outerShdw>
                </a:effectLst>
                <a:latin typeface="FranklinGotMdITC"/>
              </a:rPr>
              <a:t>Traveler </a:t>
            </a:r>
            <a:r>
              <a:rPr lang="en-US" sz="3600" b="1" dirty="0" smtClean="0">
                <a:solidFill>
                  <a:srgbClr val="FFFFFF"/>
                </a:solidFill>
                <a:effectLst>
                  <a:outerShdw blurRad="38100" dist="38100" dir="2700000" algn="tl">
                    <a:srgbClr val="000000"/>
                  </a:outerShdw>
                </a:effectLst>
                <a:latin typeface="FranklinGotMdITC"/>
              </a:rPr>
              <a:t>Information</a:t>
            </a:r>
            <a:endParaRPr lang="en-US" sz="3600" b="1" dirty="0">
              <a:solidFill>
                <a:srgbClr val="FFFFFF"/>
              </a:solidFill>
              <a:effectLst>
                <a:outerShdw blurRad="38100" dist="38100" dir="2700000" algn="tl">
                  <a:srgbClr val="000000"/>
                </a:outerShdw>
              </a:effectLst>
              <a:latin typeface="FranklinGotMdITC"/>
            </a:endParaRPr>
          </a:p>
        </p:txBody>
      </p:sp>
      <p:sp>
        <p:nvSpPr>
          <p:cNvPr id="9" name="TextBox 8"/>
          <p:cNvSpPr txBox="1"/>
          <p:nvPr/>
        </p:nvSpPr>
        <p:spPr>
          <a:xfrm>
            <a:off x="304800" y="1447800"/>
            <a:ext cx="4038600" cy="5355312"/>
          </a:xfrm>
          <a:prstGeom prst="rect">
            <a:avLst/>
          </a:prstGeom>
          <a:noFill/>
        </p:spPr>
        <p:txBody>
          <a:bodyPr wrap="square" rtlCol="0">
            <a:spAutoFit/>
          </a:bodyPr>
          <a:lstStyle/>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511 Web and Voice</a:t>
            </a:r>
          </a:p>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Dynamic message signs (DMS)</a:t>
            </a:r>
          </a:p>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Radio and television traffic reports</a:t>
            </a:r>
          </a:p>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SmartPhone apps</a:t>
            </a:r>
          </a:p>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Social media tools</a:t>
            </a:r>
          </a:p>
          <a:p>
            <a:pPr marL="321457" indent="-321457">
              <a:spcAft>
                <a:spcPts val="600"/>
              </a:spcAft>
              <a:buSzPct val="125000"/>
              <a:buFont typeface="Arial" pitchFamily="34" charset="0"/>
              <a:buChar char="•"/>
              <a:defRPr/>
            </a:pPr>
            <a:r>
              <a:rPr lang="en-US" sz="2600" dirty="0" smtClean="0">
                <a:latin typeface="HelveticaNeueLT Std Blk"/>
                <a:ea typeface="ＭＳ Ｐゴシック" charset="0"/>
                <a:cs typeface="Helvetica"/>
                <a:sym typeface="HelveticaNeueLT Std Bold" charset="0"/>
              </a:rPr>
              <a:t>Commercial traffic condition and prediction services</a:t>
            </a:r>
          </a:p>
          <a:p>
            <a:pPr>
              <a:spcAft>
                <a:spcPts val="600"/>
              </a:spcAft>
              <a:buSzPct val="125000"/>
              <a:defRPr/>
            </a:pPr>
            <a:r>
              <a:rPr lang="en-US" sz="2600" dirty="0" smtClean="0">
                <a:latin typeface="HelveticaNeueLT Std Blk"/>
                <a:ea typeface="ＭＳ Ｐゴシック" charset="0"/>
                <a:cs typeface="Helvetica"/>
                <a:sym typeface="HelveticaNeueLT Std Bold" charset="0"/>
              </a:rPr>
              <a:t>Services may be provided by private sector</a:t>
            </a:r>
            <a:endParaRPr lang="en-US" sz="2600" dirty="0"/>
          </a:p>
        </p:txBody>
      </p:sp>
      <p:pic>
        <p:nvPicPr>
          <p:cNvPr id="55297" name="Picture 15"/>
          <p:cNvPicPr>
            <a:picLocks noChangeAspect="1" noChangeArrowheads="1"/>
          </p:cNvPicPr>
          <p:nvPr/>
        </p:nvPicPr>
        <p:blipFill>
          <a:blip r:embed="rId3"/>
          <a:srcRect/>
          <a:stretch>
            <a:fillRect/>
          </a:stretch>
        </p:blipFill>
        <p:spPr bwMode="auto">
          <a:xfrm>
            <a:off x="4139756" y="1447800"/>
            <a:ext cx="4699444" cy="26527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79" name="Picture 4"/>
          <p:cNvPicPr>
            <a:picLocks noChangeAspect="1"/>
          </p:cNvPicPr>
          <p:nvPr/>
        </p:nvPicPr>
        <p:blipFill>
          <a:blip r:embed="rId3"/>
          <a:srcRect/>
          <a:stretch>
            <a:fillRect/>
          </a:stretch>
        </p:blipFill>
        <p:spPr bwMode="auto">
          <a:xfrm>
            <a:off x="4876800" y="1421511"/>
            <a:ext cx="3962400" cy="2693289"/>
          </a:xfrm>
          <a:prstGeom prst="rect">
            <a:avLst/>
          </a:prstGeom>
          <a:noFill/>
          <a:ln w="9525">
            <a:noFill/>
            <a:miter lim="800000"/>
            <a:headEnd/>
            <a:tailEnd/>
          </a:ln>
        </p:spPr>
      </p:pic>
      <p:pic>
        <p:nvPicPr>
          <p:cNvPr id="6" name="Picture 5" descr="circ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1808932"/>
            <a:ext cx="1515013" cy="1467668"/>
          </a:xfrm>
          <a:prstGeom prst="rect">
            <a:avLst/>
          </a:prstGeom>
          <a:noFill/>
          <a:ln>
            <a:noFill/>
          </a:ln>
          <a:effectLst>
            <a:outerShdw blurRad="63500" dist="38100" dir="5400000" algn="t"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18</a:t>
            </a:r>
          </a:p>
        </p:txBody>
      </p:sp>
      <p:sp>
        <p:nvSpPr>
          <p:cNvPr id="11" name="TextBox 10"/>
          <p:cNvSpPr txBox="1"/>
          <p:nvPr/>
        </p:nvSpPr>
        <p:spPr>
          <a:xfrm>
            <a:off x="285750" y="371682"/>
            <a:ext cx="8358188" cy="618918"/>
          </a:xfrm>
          <a:prstGeom prst="rect">
            <a:avLst/>
          </a:prstGeom>
          <a:noFill/>
        </p:spPr>
        <p:txBody>
          <a:bodyPr lIns="64291" tIns="32146" rIns="64291" bIns="32146">
            <a:spAutoFit/>
          </a:bodyPr>
          <a:lstStyle/>
          <a:p>
            <a:r>
              <a:rPr lang="en-US" sz="3600" b="1" dirty="0">
                <a:solidFill>
                  <a:schemeClr val="bg1"/>
                </a:solidFill>
                <a:effectLst>
                  <a:outerShdw blurRad="38100" dist="38100" dir="2700000" algn="tl">
                    <a:srgbClr val="000000">
                      <a:alpha val="43137"/>
                    </a:srgbClr>
                  </a:outerShdw>
                </a:effectLst>
                <a:latin typeface="FranklinGotMdITC"/>
              </a:rPr>
              <a:t>Ramp </a:t>
            </a:r>
            <a:r>
              <a:rPr lang="en-US" sz="3600" b="1" dirty="0" smtClean="0">
                <a:solidFill>
                  <a:schemeClr val="bg1"/>
                </a:solidFill>
                <a:effectLst>
                  <a:outerShdw blurRad="38100" dist="38100" dir="2700000" algn="tl">
                    <a:srgbClr val="000000">
                      <a:alpha val="43137"/>
                    </a:srgbClr>
                  </a:outerShdw>
                </a:effectLst>
                <a:latin typeface="FranklinGotMdITC"/>
              </a:rPr>
              <a:t>Management</a:t>
            </a:r>
            <a:endParaRPr lang="en-US" sz="3600" b="1" dirty="0">
              <a:solidFill>
                <a:schemeClr val="bg1"/>
              </a:solidFill>
              <a:effectLst>
                <a:outerShdw blurRad="38100" dist="38100" dir="2700000" algn="tl">
                  <a:srgbClr val="000000">
                    <a:alpha val="43137"/>
                  </a:srgbClr>
                </a:outerShdw>
              </a:effectLst>
              <a:latin typeface="FranklinGotMdITC"/>
            </a:endParaRPr>
          </a:p>
        </p:txBody>
      </p:sp>
      <p:pic>
        <p:nvPicPr>
          <p:cNvPr id="13" name="Picture 12"/>
          <p:cNvPicPr/>
          <p:nvPr/>
        </p:nvPicPr>
        <p:blipFill>
          <a:blip r:embed="rId5"/>
          <a:srcRect t="14795" b="6036"/>
          <a:stretch>
            <a:fillRect/>
          </a:stretch>
        </p:blipFill>
        <p:spPr bwMode="auto">
          <a:xfrm>
            <a:off x="4724400" y="4267200"/>
            <a:ext cx="4274493" cy="2362200"/>
          </a:xfrm>
          <a:prstGeom prst="rect">
            <a:avLst/>
          </a:prstGeom>
          <a:noFill/>
          <a:ln w="6350" cmpd="sng">
            <a:solidFill>
              <a:srgbClr val="000000"/>
            </a:solidFill>
            <a:miter lim="800000"/>
            <a:headEnd/>
            <a:tailEnd/>
          </a:ln>
          <a:effectLst/>
        </p:spPr>
      </p:pic>
      <p:sp>
        <p:nvSpPr>
          <p:cNvPr id="14" name="TextBox 13"/>
          <p:cNvSpPr txBox="1"/>
          <p:nvPr/>
        </p:nvSpPr>
        <p:spPr>
          <a:xfrm>
            <a:off x="228600" y="1447800"/>
            <a:ext cx="4267200" cy="5366371"/>
          </a:xfrm>
          <a:prstGeom prst="rect">
            <a:avLst/>
          </a:prstGeom>
          <a:noFill/>
        </p:spPr>
        <p:txBody>
          <a:bodyPr wrap="square" lIns="64291" tIns="32146" rIns="64291" bIns="32146">
            <a:spAutoFit/>
          </a:bodyPr>
          <a:lstStyle/>
          <a:p>
            <a:pPr>
              <a:spcBef>
                <a:spcPts val="0"/>
              </a:spcBef>
              <a:spcAft>
                <a:spcPts val="300"/>
              </a:spcAft>
            </a:pPr>
            <a:r>
              <a:rPr lang="en-US" sz="2400" b="1" dirty="0" smtClean="0">
                <a:latin typeface="HelveticaNeueLT Std Blk"/>
              </a:rPr>
              <a:t>Metering - </a:t>
            </a:r>
            <a:r>
              <a:rPr lang="en-US" sz="2400" dirty="0" smtClean="0">
                <a:latin typeface="HelveticaNeueLT Std Blk"/>
              </a:rPr>
              <a:t>traffic signals on ramps to dynamically control the rate at which vehicles enter a freeway</a:t>
            </a:r>
          </a:p>
          <a:p>
            <a:pPr marL="320040" indent="-320040">
              <a:spcBef>
                <a:spcPts val="0"/>
              </a:spcBef>
              <a:spcAft>
                <a:spcPts val="300"/>
              </a:spcAft>
              <a:buFont typeface="Arial" pitchFamily="34" charset="0"/>
              <a:buChar char="•"/>
            </a:pPr>
            <a:r>
              <a:rPr lang="en-US" sz="2400" dirty="0" smtClean="0">
                <a:latin typeface="HelveticaNeueLT Std Blk"/>
              </a:rPr>
              <a:t>S</a:t>
            </a:r>
            <a:r>
              <a:rPr lang="en-US" sz="2400" dirty="0" smtClean="0"/>
              <a:t>moothes the flow of traffic onto the mainline</a:t>
            </a:r>
            <a:endParaRPr lang="en-US" sz="2400" b="1" dirty="0" smtClean="0">
              <a:latin typeface="HelveticaNeueLT Std Blk"/>
            </a:endParaRPr>
          </a:p>
          <a:p>
            <a:pPr marL="321457" indent="-321457">
              <a:spcBef>
                <a:spcPts val="600"/>
              </a:spcBef>
              <a:spcAft>
                <a:spcPts val="300"/>
              </a:spcAft>
            </a:pPr>
            <a:r>
              <a:rPr lang="en-US" sz="2400" b="1" dirty="0" smtClean="0">
                <a:latin typeface="HelveticaNeueLT Std Blk"/>
              </a:rPr>
              <a:t>Example Benefits</a:t>
            </a:r>
          </a:p>
          <a:p>
            <a:pPr marL="321457" indent="-321457">
              <a:spcBef>
                <a:spcPts val="600"/>
              </a:spcBef>
              <a:spcAft>
                <a:spcPts val="300"/>
              </a:spcAft>
              <a:buFont typeface="Arial" pitchFamily="34" charset="0"/>
              <a:buChar char="•"/>
            </a:pPr>
            <a:r>
              <a:rPr lang="en-US" sz="2400" dirty="0" smtClean="0">
                <a:latin typeface="HelveticaNeueLT Std Blk"/>
              </a:rPr>
              <a:t>Metering increases freeway throughput 13 - 26%</a:t>
            </a:r>
          </a:p>
          <a:p>
            <a:pPr marL="321457" indent="-321457">
              <a:spcBef>
                <a:spcPts val="600"/>
              </a:spcBef>
              <a:spcAft>
                <a:spcPts val="300"/>
              </a:spcAft>
              <a:buFont typeface="Arial" pitchFamily="34" charset="0"/>
              <a:buChar char="•"/>
            </a:pPr>
            <a:r>
              <a:rPr lang="en-US" sz="2400" dirty="0" smtClean="0">
                <a:latin typeface="HelveticaNeueLT Std Blk"/>
              </a:rPr>
              <a:t>Metering decreases crashes 15 - 43%</a:t>
            </a:r>
          </a:p>
          <a:p>
            <a:pPr marL="91440">
              <a:spcBef>
                <a:spcPts val="600"/>
              </a:spcBef>
              <a:spcAft>
                <a:spcPts val="300"/>
              </a:spcAft>
            </a:pPr>
            <a:r>
              <a:rPr lang="en-US" sz="2400" dirty="0" smtClean="0">
                <a:latin typeface="HelveticaNeueLT Std Blk"/>
              </a:rPr>
              <a:t>Greatest benefits occur when applied  corridor-wide</a:t>
            </a:r>
            <a:endParaRPr lang="en-US" sz="2400" dirty="0">
              <a:latin typeface="HelveticaNeueLT Std Blk"/>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18</a:t>
            </a:r>
          </a:p>
        </p:txBody>
      </p:sp>
      <p:sp>
        <p:nvSpPr>
          <p:cNvPr id="11" name="TextBox 10"/>
          <p:cNvSpPr txBox="1"/>
          <p:nvPr/>
        </p:nvSpPr>
        <p:spPr>
          <a:xfrm>
            <a:off x="76200" y="0"/>
            <a:ext cx="8358188" cy="1172915"/>
          </a:xfrm>
          <a:prstGeom prst="rect">
            <a:avLst/>
          </a:prstGeom>
          <a:noFill/>
        </p:spPr>
        <p:txBody>
          <a:bodyPr lIns="64291" tIns="32146" rIns="64291" bIns="32146">
            <a:spAutoFit/>
          </a:bodyPr>
          <a:lstStyle/>
          <a:p>
            <a:r>
              <a:rPr lang="en-US" sz="3600" b="1" dirty="0" smtClean="0">
                <a:solidFill>
                  <a:schemeClr val="bg1"/>
                </a:solidFill>
                <a:effectLst>
                  <a:outerShdw blurRad="38100" dist="38100" dir="2700000" algn="tl">
                    <a:srgbClr val="000000">
                      <a:alpha val="43137"/>
                    </a:srgbClr>
                  </a:outerShdw>
                </a:effectLst>
                <a:latin typeface="FranklinGotMdITC"/>
              </a:rPr>
              <a:t>Active Transportation and Demand Management (ATDM)</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14" name="TextBox 13"/>
          <p:cNvSpPr txBox="1"/>
          <p:nvPr/>
        </p:nvSpPr>
        <p:spPr>
          <a:xfrm>
            <a:off x="304800" y="1404758"/>
            <a:ext cx="4648200" cy="5404843"/>
          </a:xfrm>
          <a:prstGeom prst="rect">
            <a:avLst/>
          </a:prstGeom>
          <a:noFill/>
        </p:spPr>
        <p:txBody>
          <a:bodyPr wrap="square" lIns="64291" tIns="32146" rIns="64291" bIns="32146">
            <a:spAutoFit/>
          </a:bodyPr>
          <a:lstStyle/>
          <a:p>
            <a:pPr>
              <a:spcAft>
                <a:spcPts val="1200"/>
              </a:spcAft>
            </a:pPr>
            <a:r>
              <a:rPr lang="en-US" sz="2400" dirty="0" smtClean="0">
                <a:latin typeface="HelveticaNeueLT Std Blk"/>
              </a:rPr>
              <a:t>Broad operational philosophy – an integrated approach for dynamically and pro-actively managing and influencing travel demand and traffic flow</a:t>
            </a:r>
          </a:p>
          <a:p>
            <a:pPr>
              <a:spcAft>
                <a:spcPts val="600"/>
              </a:spcAft>
            </a:pPr>
            <a:r>
              <a:rPr lang="en-US" sz="2400" dirty="0" smtClean="0">
                <a:latin typeface="HelveticaNeueLT Std Blk"/>
              </a:rPr>
              <a:t>Uses a combination of the real-time operational strategies:</a:t>
            </a:r>
          </a:p>
          <a:p>
            <a:pPr marL="347472" indent="-347472">
              <a:spcAft>
                <a:spcPts val="600"/>
              </a:spcAft>
              <a:buFont typeface="Arial" pitchFamily="34" charset="0"/>
              <a:buChar char="•"/>
            </a:pPr>
            <a:r>
              <a:rPr lang="en-US" sz="2400" dirty="0" smtClean="0">
                <a:latin typeface="HelveticaNeueLT Std Blk"/>
              </a:rPr>
              <a:t>Those previously noted</a:t>
            </a:r>
          </a:p>
          <a:p>
            <a:pPr marL="347472" indent="-347472">
              <a:spcAft>
                <a:spcPts val="600"/>
              </a:spcAft>
              <a:buFont typeface="Arial" pitchFamily="34" charset="0"/>
              <a:buChar char="•"/>
            </a:pPr>
            <a:r>
              <a:rPr lang="en-US" sz="2400" dirty="0" smtClean="0">
                <a:latin typeface="HelveticaNeueLT Std Blk"/>
              </a:rPr>
              <a:t>Managed Lanes</a:t>
            </a:r>
          </a:p>
          <a:p>
            <a:pPr marL="347472" indent="-347472">
              <a:spcAft>
                <a:spcPts val="600"/>
              </a:spcAft>
              <a:buFont typeface="Arial" pitchFamily="34" charset="0"/>
              <a:buChar char="•"/>
            </a:pPr>
            <a:r>
              <a:rPr lang="en-US" sz="2400" dirty="0" smtClean="0">
                <a:latin typeface="HelveticaNeueLT Std Blk"/>
              </a:rPr>
              <a:t>Active Traffic Management</a:t>
            </a:r>
          </a:p>
          <a:p>
            <a:pPr marL="347472" indent="-347472">
              <a:spcAft>
                <a:spcPts val="600"/>
              </a:spcAft>
              <a:buFont typeface="Arial" pitchFamily="34" charset="0"/>
              <a:buChar char="•"/>
            </a:pPr>
            <a:r>
              <a:rPr lang="en-US" sz="2400" dirty="0" smtClean="0">
                <a:latin typeface="HelveticaNeueLT Std Blk"/>
              </a:rPr>
              <a:t>Integrated Corridor Management </a:t>
            </a:r>
          </a:p>
          <a:p>
            <a:pPr marL="347472" indent="-347472">
              <a:spcAft>
                <a:spcPts val="600"/>
              </a:spcAft>
              <a:buFont typeface="Arial" pitchFamily="34" charset="0"/>
              <a:buChar char="•"/>
            </a:pPr>
            <a:r>
              <a:rPr lang="en-US" sz="2400" dirty="0" smtClean="0">
                <a:latin typeface="HelveticaNeueLT Std Blk"/>
              </a:rPr>
              <a:t>Dynamic pricing</a:t>
            </a:r>
            <a:endParaRPr lang="en-US" b="1" dirty="0">
              <a:solidFill>
                <a:srgbClr val="FFFFFF"/>
              </a:solidFill>
              <a:latin typeface="Helvetica" charset="0"/>
            </a:endParaRPr>
          </a:p>
        </p:txBody>
      </p:sp>
      <p:pic>
        <p:nvPicPr>
          <p:cNvPr id="6" name="Picture 2"/>
          <p:cNvPicPr>
            <a:picLocks noChangeAspect="1" noChangeArrowheads="1"/>
          </p:cNvPicPr>
          <p:nvPr/>
        </p:nvPicPr>
        <p:blipFill>
          <a:blip r:embed="rId3"/>
          <a:srcRect/>
          <a:stretch>
            <a:fillRect/>
          </a:stretch>
        </p:blipFill>
        <p:spPr bwMode="auto">
          <a:xfrm>
            <a:off x="5257800" y="685800"/>
            <a:ext cx="3542873" cy="3046528"/>
          </a:xfrm>
          <a:prstGeom prst="rect">
            <a:avLst/>
          </a:prstGeom>
          <a:noFill/>
          <a:ln w="9525">
            <a:noFill/>
            <a:miter lim="800000"/>
            <a:headEnd/>
            <a:tailEnd/>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2165" y="3962400"/>
            <a:ext cx="4023235" cy="25908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bwMode="auto">
          <a:xfrm>
            <a:off x="5214937" y="5723334"/>
            <a:ext cx="3750469" cy="3268266"/>
          </a:xfrm>
          <a:prstGeom prst="rect">
            <a:avLst/>
          </a:prstGeom>
          <a:noFill/>
          <a:ln>
            <a:noFill/>
          </a:ln>
          <a:effectLst>
            <a:outerShdw blurRad="63500" dist="38100" dir="5400000" algn="t" rotWithShape="0">
              <a:srgbClr val="00000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lst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a:lstStyle>
          <a:p>
            <a:pPr marL="401822" indent="-401822">
              <a:lnSpc>
                <a:spcPct val="80000"/>
              </a:lnSpc>
              <a:buFont typeface="Arial"/>
              <a:buChar char="•"/>
              <a:defRPr/>
            </a:pPr>
            <a:endParaRPr lang="en-US" sz="2500" b="1" dirty="0" smtClean="0">
              <a:solidFill>
                <a:srgbClr val="FFFFFF"/>
              </a:solidFill>
              <a:latin typeface="Helvetica"/>
              <a:cs typeface="Helvetica"/>
            </a:endParaRPr>
          </a:p>
          <a:p>
            <a:pPr marL="401822" indent="-401822">
              <a:lnSpc>
                <a:spcPct val="80000"/>
              </a:lnSpc>
              <a:buFont typeface="Arial"/>
              <a:buChar char="•"/>
              <a:defRPr/>
            </a:pPr>
            <a:endParaRPr lang="en-US" sz="2400" dirty="0" smtClean="0">
              <a:solidFill>
                <a:schemeClr val="tx1"/>
              </a:solidFill>
              <a:latin typeface="Helvetica"/>
              <a:cs typeface="Helvetica"/>
            </a:endParaRPr>
          </a:p>
          <a:p>
            <a:pPr>
              <a:lnSpc>
                <a:spcPct val="80000"/>
              </a:lnSpc>
              <a:defRPr/>
            </a:pPr>
            <a:endParaRPr lang="en-US" sz="1800" dirty="0" smtClean="0">
              <a:latin typeface="Calibri" charset="0"/>
            </a:endParaRPr>
          </a:p>
          <a:p>
            <a:pPr>
              <a:lnSpc>
                <a:spcPct val="80000"/>
              </a:lnSpc>
              <a:defRPr/>
            </a:pPr>
            <a:endParaRPr lang="en-US" sz="1800" dirty="0">
              <a:latin typeface="Calibri" charset="0"/>
            </a:endParaRPr>
          </a:p>
        </p:txBody>
      </p:sp>
      <p:sp>
        <p:nvSpPr>
          <p:cNvPr id="6" name="TextBox 5"/>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21</a:t>
            </a:r>
          </a:p>
        </p:txBody>
      </p:sp>
      <p:sp>
        <p:nvSpPr>
          <p:cNvPr id="9" name="Rectangle 1"/>
          <p:cNvSpPr txBox="1">
            <a:spLocks noChangeArrowheads="1"/>
          </p:cNvSpPr>
          <p:nvPr/>
        </p:nvSpPr>
        <p:spPr bwMode="auto">
          <a:xfrm>
            <a:off x="1" y="6590109"/>
            <a:ext cx="4404568" cy="267891"/>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lvl1pPr algn="l" rtl="0" fontAlgn="base">
              <a:spcBef>
                <a:spcPct val="0"/>
              </a:spcBef>
              <a:spcAft>
                <a:spcPct val="0"/>
              </a:spcAft>
              <a:defRPr sz="4600">
                <a:solidFill>
                  <a:srgbClr val="5483A6"/>
                </a:solidFill>
                <a:latin typeface="+mn-lt"/>
                <a:ea typeface="+mn-ea"/>
                <a:cs typeface="+mn-cs"/>
                <a:sym typeface="Helvetica Neue Bold Condensed" charset="0"/>
              </a:defRPr>
            </a:lvl1pPr>
            <a:lvl2pPr algn="l" rtl="0" fontAlgn="base">
              <a:spcBef>
                <a:spcPct val="0"/>
              </a:spcBef>
              <a:spcAft>
                <a:spcPct val="0"/>
              </a:spcAft>
              <a:defRPr sz="4600">
                <a:solidFill>
                  <a:srgbClr val="5483A6"/>
                </a:solidFill>
                <a:latin typeface="+mn-lt"/>
                <a:ea typeface="+mn-ea"/>
                <a:cs typeface="+mn-cs"/>
                <a:sym typeface="Helvetica Neue Bold Condensed" charset="0"/>
              </a:defRPr>
            </a:lvl2pPr>
            <a:lvl3pPr algn="l" rtl="0" fontAlgn="base">
              <a:spcBef>
                <a:spcPct val="0"/>
              </a:spcBef>
              <a:spcAft>
                <a:spcPct val="0"/>
              </a:spcAft>
              <a:defRPr sz="4600">
                <a:solidFill>
                  <a:srgbClr val="5483A6"/>
                </a:solidFill>
                <a:latin typeface="+mn-lt"/>
                <a:ea typeface="+mn-ea"/>
                <a:cs typeface="+mn-cs"/>
                <a:sym typeface="Helvetica Neue Bold Condensed" charset="0"/>
              </a:defRPr>
            </a:lvl3pPr>
            <a:lvl4pPr algn="l" rtl="0" fontAlgn="base">
              <a:spcBef>
                <a:spcPct val="0"/>
              </a:spcBef>
              <a:spcAft>
                <a:spcPct val="0"/>
              </a:spcAft>
              <a:defRPr sz="4600">
                <a:solidFill>
                  <a:srgbClr val="5483A6"/>
                </a:solidFill>
                <a:latin typeface="+mn-lt"/>
                <a:ea typeface="+mn-ea"/>
                <a:cs typeface="+mn-cs"/>
                <a:sym typeface="Helvetica Neue Bold Condensed" charset="0"/>
              </a:defRPr>
            </a:lvl4pPr>
            <a:lvl5pPr algn="l" rtl="0" fontAlgn="base">
              <a:spcBef>
                <a:spcPct val="0"/>
              </a:spcBef>
              <a:spcAft>
                <a:spcPct val="0"/>
              </a:spcAft>
              <a:defRPr sz="4600">
                <a:solidFill>
                  <a:srgbClr val="5483A6"/>
                </a:solidFill>
                <a:latin typeface="+mn-lt"/>
                <a:ea typeface="+mn-ea"/>
                <a:cs typeface="+mn-cs"/>
                <a:sym typeface="Helvetica Neue Bold Condensed" charset="0"/>
              </a:defRPr>
            </a:lvl5pPr>
            <a:lvl6pPr marL="457200" algn="l" rtl="0" fontAlgn="base">
              <a:spcBef>
                <a:spcPct val="0"/>
              </a:spcBef>
              <a:spcAft>
                <a:spcPct val="0"/>
              </a:spcAft>
              <a:defRPr sz="4600">
                <a:solidFill>
                  <a:srgbClr val="5483A6"/>
                </a:solidFill>
                <a:latin typeface="+mn-lt"/>
                <a:ea typeface="+mn-ea"/>
                <a:cs typeface="+mn-cs"/>
                <a:sym typeface="Helvetica Neue Bold Condensed" charset="0"/>
              </a:defRPr>
            </a:lvl6pPr>
            <a:lvl7pPr marL="914400" algn="l" rtl="0" fontAlgn="base">
              <a:spcBef>
                <a:spcPct val="0"/>
              </a:spcBef>
              <a:spcAft>
                <a:spcPct val="0"/>
              </a:spcAft>
              <a:defRPr sz="4600">
                <a:solidFill>
                  <a:srgbClr val="5483A6"/>
                </a:solidFill>
                <a:latin typeface="+mn-lt"/>
                <a:ea typeface="+mn-ea"/>
                <a:cs typeface="+mn-cs"/>
                <a:sym typeface="Helvetica Neue Bold Condensed" charset="0"/>
              </a:defRPr>
            </a:lvl7pPr>
            <a:lvl8pPr marL="1371600" algn="l" rtl="0" fontAlgn="base">
              <a:spcBef>
                <a:spcPct val="0"/>
              </a:spcBef>
              <a:spcAft>
                <a:spcPct val="0"/>
              </a:spcAft>
              <a:defRPr sz="4600">
                <a:solidFill>
                  <a:srgbClr val="5483A6"/>
                </a:solidFill>
                <a:latin typeface="+mn-lt"/>
                <a:ea typeface="+mn-ea"/>
                <a:cs typeface="+mn-cs"/>
                <a:sym typeface="Helvetica Neue Bold Condensed" charset="0"/>
              </a:defRPr>
            </a:lvl8pPr>
            <a:lvl9pPr marL="1828800" algn="l" rtl="0" fontAlgn="base">
              <a:spcBef>
                <a:spcPct val="0"/>
              </a:spcBef>
              <a:spcAft>
                <a:spcPct val="0"/>
              </a:spcAft>
              <a:defRPr sz="4600">
                <a:solidFill>
                  <a:srgbClr val="5483A6"/>
                </a:solidFill>
                <a:latin typeface="+mn-lt"/>
                <a:ea typeface="+mn-ea"/>
                <a:cs typeface="+mn-cs"/>
                <a:sym typeface="Helvetica Neue Bold Condensed" charset="0"/>
              </a:defRPr>
            </a:lvl9pPr>
          </a:lstStyle>
          <a:p>
            <a:pPr>
              <a:defRPr/>
            </a:pPr>
            <a:r>
              <a:rPr lang="en-US" sz="600" b="1" dirty="0" smtClean="0">
                <a:solidFill>
                  <a:srgbClr val="FFFFFF"/>
                </a:solidFill>
                <a:latin typeface="Helvetica"/>
                <a:cs typeface="Helvetica"/>
              </a:rPr>
              <a:t>Image: </a:t>
            </a:r>
            <a:r>
              <a:rPr lang="en-US" sz="600" b="1" dirty="0">
                <a:solidFill>
                  <a:srgbClr val="FFFFFF"/>
                </a:solidFill>
                <a:latin typeface="Helvetica"/>
                <a:cs typeface="Helvetica"/>
              </a:rPr>
              <a:t>Michigan Department of Transportation, Connected Vehicle Update, October 2011, Vol. 4, No. 1, </a:t>
            </a:r>
            <a:r>
              <a:rPr lang="en-US" sz="600" b="1" dirty="0" smtClean="0">
                <a:solidFill>
                  <a:srgbClr val="FFFFFF"/>
                </a:solidFill>
                <a:latin typeface="Helvetica"/>
                <a:cs typeface="Helvetica"/>
              </a:rPr>
              <a:t>courtesy of U.S</a:t>
            </a:r>
            <a:r>
              <a:rPr lang="en-US" sz="600" b="1" dirty="0">
                <a:solidFill>
                  <a:srgbClr val="FFFFFF"/>
                </a:solidFill>
                <a:latin typeface="Helvetica"/>
                <a:cs typeface="Helvetica"/>
              </a:rPr>
              <a:t>. Department of Transportation</a:t>
            </a:r>
            <a:endParaRPr lang="en-US" sz="600" b="1" dirty="0">
              <a:solidFill>
                <a:srgbClr val="FFFFFF"/>
              </a:solidFill>
              <a:latin typeface="Helvetica"/>
              <a:cs typeface="Helvetica"/>
              <a:sym typeface="HelveticaNeueLT Std Blk" charset="0"/>
            </a:endParaRPr>
          </a:p>
        </p:txBody>
      </p:sp>
      <p:sp>
        <p:nvSpPr>
          <p:cNvPr id="10" name="TextBox 9"/>
          <p:cNvSpPr txBox="1"/>
          <p:nvPr/>
        </p:nvSpPr>
        <p:spPr>
          <a:xfrm>
            <a:off x="285750" y="0"/>
            <a:ext cx="5429250" cy="1172915"/>
          </a:xfrm>
          <a:prstGeom prst="rect">
            <a:avLst/>
          </a:prstGeom>
          <a:noFill/>
        </p:spPr>
        <p:txBody>
          <a:bodyPr wrap="square" lIns="64291" tIns="32146" rIns="64291" bIns="32146">
            <a:spAutoFit/>
          </a:bodyPr>
          <a:lstStyle/>
          <a:p>
            <a:r>
              <a:rPr lang="en-US" sz="3600" b="1" dirty="0">
                <a:solidFill>
                  <a:srgbClr val="FFFFFF"/>
                </a:solidFill>
                <a:effectLst>
                  <a:outerShdw blurRad="38100" dist="38100" dir="2700000" algn="tl">
                    <a:srgbClr val="000000"/>
                  </a:outerShdw>
                </a:effectLst>
                <a:latin typeface="FranklinGotMdITC"/>
              </a:rPr>
              <a:t>Connected </a:t>
            </a:r>
            <a:r>
              <a:rPr lang="en-US" sz="3600" b="1" dirty="0" smtClean="0">
                <a:solidFill>
                  <a:srgbClr val="FFFFFF"/>
                </a:solidFill>
                <a:effectLst>
                  <a:outerShdw blurRad="38100" dist="38100" dir="2700000" algn="tl">
                    <a:srgbClr val="000000"/>
                  </a:outerShdw>
                </a:effectLst>
                <a:latin typeface="FranklinGotMdITC"/>
              </a:rPr>
              <a:t>Vehicles and the Future</a:t>
            </a:r>
            <a:endParaRPr lang="en-US" sz="3600" b="1" dirty="0">
              <a:solidFill>
                <a:srgbClr val="FFFFFF"/>
              </a:solidFill>
              <a:effectLst>
                <a:outerShdw blurRad="38100" dist="38100" dir="2700000" algn="tl">
                  <a:srgbClr val="000000"/>
                </a:outerShdw>
              </a:effectLst>
              <a:latin typeface="FranklinGotMdITC"/>
            </a:endParaRPr>
          </a:p>
        </p:txBody>
      </p:sp>
      <p:sp>
        <p:nvSpPr>
          <p:cNvPr id="11" name="TextBox 10"/>
          <p:cNvSpPr txBox="1"/>
          <p:nvPr/>
        </p:nvSpPr>
        <p:spPr>
          <a:xfrm>
            <a:off x="228600" y="1600200"/>
            <a:ext cx="3886200" cy="3157788"/>
          </a:xfrm>
          <a:prstGeom prst="rect">
            <a:avLst/>
          </a:prstGeom>
          <a:noFill/>
        </p:spPr>
        <p:txBody>
          <a:bodyPr wrap="square" rtlCol="0">
            <a:spAutoFit/>
          </a:bodyPr>
          <a:lstStyle/>
          <a:p>
            <a:pPr marL="401822" indent="-401822" eaLnBrk="1" hangingPunct="1">
              <a:lnSpc>
                <a:spcPct val="80000"/>
              </a:lnSpc>
              <a:spcAft>
                <a:spcPts val="1200"/>
              </a:spcAft>
              <a:buFont typeface="Arial" pitchFamily="34" charset="0"/>
              <a:buChar char="•"/>
            </a:pPr>
            <a:r>
              <a:rPr lang="en-US" sz="2800" dirty="0" smtClean="0">
                <a:latin typeface="HelveticaNeueLT Std Blk"/>
              </a:rPr>
              <a:t>Vehicles </a:t>
            </a:r>
            <a:r>
              <a:rPr lang="ja-JP" altLang="en-US" sz="2800" smtClean="0">
                <a:latin typeface="HelveticaNeueLT Std Blk"/>
              </a:rPr>
              <a:t>“</a:t>
            </a:r>
            <a:r>
              <a:rPr lang="en-US" altLang="ja-JP" sz="2800" dirty="0" smtClean="0">
                <a:latin typeface="HelveticaNeueLT Std Blk"/>
              </a:rPr>
              <a:t>reading</a:t>
            </a:r>
            <a:r>
              <a:rPr lang="ja-JP" altLang="en-US" sz="2800" smtClean="0">
                <a:latin typeface="HelveticaNeueLT Std Blk"/>
              </a:rPr>
              <a:t>”</a:t>
            </a:r>
            <a:r>
              <a:rPr lang="en-US" altLang="ja-JP" sz="2800" dirty="0" smtClean="0">
                <a:latin typeface="HelveticaNeueLT Std Blk"/>
              </a:rPr>
              <a:t> the roadway and one another</a:t>
            </a:r>
          </a:p>
          <a:p>
            <a:pPr marL="401822" indent="-401822" eaLnBrk="1" hangingPunct="1">
              <a:lnSpc>
                <a:spcPct val="80000"/>
              </a:lnSpc>
              <a:spcAft>
                <a:spcPts val="1200"/>
              </a:spcAft>
              <a:buFont typeface="Arial" pitchFamily="34" charset="0"/>
              <a:buChar char="•"/>
            </a:pPr>
            <a:r>
              <a:rPr lang="en-US" sz="2800" dirty="0" smtClean="0">
                <a:latin typeface="HelveticaNeueLT Std Blk"/>
              </a:rPr>
              <a:t>Collisions reduced; reliability improved</a:t>
            </a:r>
          </a:p>
          <a:p>
            <a:pPr marL="401822" indent="-401822" eaLnBrk="1" hangingPunct="1">
              <a:lnSpc>
                <a:spcPct val="80000"/>
              </a:lnSpc>
              <a:spcAft>
                <a:spcPts val="1200"/>
              </a:spcAft>
              <a:buFont typeface="Arial" pitchFamily="34" charset="0"/>
              <a:buChar char="•"/>
            </a:pPr>
            <a:r>
              <a:rPr lang="en-US" sz="2800" dirty="0" smtClean="0">
                <a:latin typeface="HelveticaNeueLT Std Blk"/>
              </a:rPr>
              <a:t>Smarter operational  decisions (possibly predictive)</a:t>
            </a:r>
            <a:endParaRPr lang="en-US" sz="2800" dirty="0">
              <a:latin typeface="HelveticaNeueLT Std Blk"/>
            </a:endParaRPr>
          </a:p>
        </p:txBody>
      </p:sp>
      <p:pic>
        <p:nvPicPr>
          <p:cNvPr id="39937" name="Picture 1" descr="C:\Users\lneudorf\Pictures\Picture4.jpg"/>
          <p:cNvPicPr>
            <a:picLocks noChangeAspect="1" noChangeArrowheads="1"/>
          </p:cNvPicPr>
          <p:nvPr/>
        </p:nvPicPr>
        <p:blipFill>
          <a:blip r:embed="rId3"/>
          <a:srcRect/>
          <a:stretch>
            <a:fillRect/>
          </a:stretch>
        </p:blipFill>
        <p:spPr bwMode="auto">
          <a:xfrm>
            <a:off x="4419600" y="1447800"/>
            <a:ext cx="4572000" cy="3419377"/>
          </a:xfrm>
          <a:prstGeom prst="rect">
            <a:avLst/>
          </a:prstGeom>
          <a:noFill/>
        </p:spPr>
      </p:pic>
      <p:sp>
        <p:nvSpPr>
          <p:cNvPr id="12" name="TextBox 11"/>
          <p:cNvSpPr txBox="1"/>
          <p:nvPr/>
        </p:nvSpPr>
        <p:spPr>
          <a:xfrm>
            <a:off x="228600" y="4800600"/>
            <a:ext cx="8153400" cy="1862048"/>
          </a:xfrm>
          <a:prstGeom prst="rect">
            <a:avLst/>
          </a:prstGeom>
          <a:noFill/>
        </p:spPr>
        <p:txBody>
          <a:bodyPr wrap="square" rtlCol="0">
            <a:spAutoFit/>
          </a:bodyPr>
          <a:lstStyle/>
          <a:p>
            <a:pPr marL="401822" indent="-401822">
              <a:spcAft>
                <a:spcPts val="600"/>
              </a:spcAft>
              <a:defRPr/>
            </a:pPr>
            <a:r>
              <a:rPr lang="en-US" sz="2800" b="1" dirty="0" smtClean="0">
                <a:latin typeface="HelveticaNeueLT Std Blk"/>
                <a:cs typeface="Helvetica"/>
              </a:rPr>
              <a:t>The Future?</a:t>
            </a:r>
          </a:p>
          <a:p>
            <a:pPr marL="401822" indent="-401822">
              <a:spcAft>
                <a:spcPts val="600"/>
              </a:spcAft>
              <a:buFont typeface="Arial"/>
              <a:buChar char="•"/>
              <a:defRPr/>
            </a:pPr>
            <a:r>
              <a:rPr lang="en-US" sz="2400" dirty="0" smtClean="0">
                <a:latin typeface="HelveticaNeueLT Std Blk"/>
                <a:cs typeface="Helvetica"/>
              </a:rPr>
              <a:t>Technology transformation changes mobility</a:t>
            </a:r>
          </a:p>
          <a:p>
            <a:pPr marL="401822" indent="-401822">
              <a:spcAft>
                <a:spcPts val="600"/>
              </a:spcAft>
              <a:buFont typeface="Arial"/>
              <a:buChar char="•"/>
              <a:defRPr/>
            </a:pPr>
            <a:r>
              <a:rPr lang="en-US" sz="2400" dirty="0" smtClean="0">
                <a:latin typeface="HelveticaNeueLT Std Blk"/>
                <a:cs typeface="Helvetica"/>
              </a:rPr>
              <a:t>What might be the impact of autonomous vehicles?</a:t>
            </a:r>
          </a:p>
          <a:p>
            <a:pPr marL="401822" indent="-401822">
              <a:spcAft>
                <a:spcPts val="600"/>
              </a:spcAft>
              <a:buFont typeface="Arial"/>
              <a:buChar char="•"/>
              <a:defRPr/>
            </a:pPr>
            <a:r>
              <a:rPr lang="en-US" sz="2400" dirty="0" smtClean="0">
                <a:latin typeface="HelveticaNeueLT Std Blk"/>
                <a:cs typeface="Helvetica"/>
              </a:rPr>
              <a:t>DOT role in supporting development</a:t>
            </a:r>
            <a:endParaRPr lang="en-US" sz="2400" dirty="0">
              <a:latin typeface="HelveticaNeueLT Std Blk"/>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15000" cy="715962"/>
          </a:xfrm>
        </p:spPr>
        <p:txBody>
          <a:bodyPr/>
          <a:lstStyle/>
          <a:p>
            <a:r>
              <a:rPr lang="en-US" sz="3600" dirty="0" smtClean="0"/>
              <a:t>Reaching Full Potential of Operations</a:t>
            </a:r>
            <a:endParaRPr lang="en-US" sz="3600" dirty="0"/>
          </a:p>
        </p:txBody>
      </p:sp>
      <p:sp>
        <p:nvSpPr>
          <p:cNvPr id="4" name="Content Placeholder 2"/>
          <p:cNvSpPr txBox="1">
            <a:spLocks noGrp="1"/>
          </p:cNvSpPr>
          <p:nvPr>
            <p:ph idx="1"/>
          </p:nvPr>
        </p:nvSpPr>
        <p:spPr bwMode="auto">
          <a:xfrm>
            <a:off x="304800" y="14478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pPr>
            <a:r>
              <a:rPr lang="en-US" sz="2800" dirty="0" smtClean="0">
                <a:latin typeface="HelveticaNeueLT Std Blk"/>
              </a:rPr>
              <a:t>Full potential is </a:t>
            </a:r>
            <a:r>
              <a:rPr lang="en-US" sz="2800" b="1" u="sng" dirty="0" smtClean="0">
                <a:latin typeface="HelveticaNeueLT Std Blk"/>
              </a:rPr>
              <a:t>not</a:t>
            </a:r>
            <a:r>
              <a:rPr lang="en-US" sz="2800" dirty="0" smtClean="0">
                <a:latin typeface="HelveticaNeueLT Std Blk"/>
              </a:rPr>
              <a:t> primarily a “technology” issue or knowledge of best operations practices</a:t>
            </a:r>
          </a:p>
          <a:p>
            <a:pPr>
              <a:spcBef>
                <a:spcPts val="600"/>
              </a:spcBef>
              <a:spcAft>
                <a:spcPts val="600"/>
              </a:spcAft>
            </a:pPr>
            <a:r>
              <a:rPr lang="en-US" sz="2800" dirty="0" smtClean="0">
                <a:latin typeface="HelveticaNeueLT Std Blk"/>
              </a:rPr>
              <a:t>The key: Put in place and manage specific supportive business and technical processes and supporting institutional arrangements</a:t>
            </a:r>
          </a:p>
          <a:p>
            <a:pPr marL="347472" indent="-347472" algn="ctr">
              <a:spcBef>
                <a:spcPts val="1200"/>
              </a:spcBef>
              <a:spcAft>
                <a:spcPts val="1200"/>
              </a:spcAft>
              <a:buNone/>
            </a:pPr>
            <a:r>
              <a:rPr lang="en-US" sz="3200" b="1" dirty="0" smtClean="0">
                <a:latin typeface="HelveticaNeueLT Std Blk"/>
              </a:rPr>
              <a:t>“Mainstreaming Operations”</a:t>
            </a:r>
          </a:p>
          <a:p>
            <a:pPr marL="0" indent="0">
              <a:spcBef>
                <a:spcPts val="600"/>
              </a:spcBef>
              <a:spcAft>
                <a:spcPts val="600"/>
              </a:spcAft>
              <a:buNone/>
            </a:pPr>
            <a:r>
              <a:rPr lang="en-US" sz="2800" dirty="0" smtClean="0">
                <a:latin typeface="HelveticaNeueLT Std Blk"/>
              </a:rPr>
              <a:t>Necessary at agency &amp; regional level –  Per MAP 21: State DOTs and MPOs must consider projects and strategies as part of their planning process that promote efficient operations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800" b="0" i="0" u="none" strike="noStrike" kern="0" cap="none" spc="0" normalizeH="0" baseline="0" noProof="0" dirty="0">
              <a:ln>
                <a:noFill/>
              </a:ln>
              <a:solidFill>
                <a:schemeClr val="tx1"/>
              </a:solidFill>
              <a:effectLst/>
              <a:uLnTx/>
              <a:uFillTx/>
              <a:latin typeface="HelveticaNeueLT Std Blk"/>
              <a:ea typeface="ＭＳ Ｐゴシック" pitchFamily="64" charset="-128"/>
              <a:cs typeface="ＭＳ Ｐゴシック" pitchFamily="64" charset="-128"/>
            </a:endParaRPr>
          </a:p>
        </p:txBody>
      </p:sp>
      <p:sp>
        <p:nvSpPr>
          <p:cNvPr id="5" name="Slide Number Placeholder 4"/>
          <p:cNvSpPr>
            <a:spLocks noGrp="1"/>
          </p:cNvSpPr>
          <p:nvPr>
            <p:ph type="sldNum" sz="quarter" idx="12"/>
          </p:nvPr>
        </p:nvSpPr>
        <p:spPr/>
        <p:txBody>
          <a:bodyPr/>
          <a:lstStyle/>
          <a:p>
            <a:pPr>
              <a:defRPr/>
            </a:pPr>
            <a:fld id="{885B9C7F-5F8E-40BD-A660-D104CC0AAAFA}" type="slidenum">
              <a:rPr lang="en-US" smtClean="0"/>
              <a:pPr>
                <a:defRPr/>
              </a:pPr>
              <a:t>25</a:t>
            </a:fld>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23</a:t>
            </a:r>
          </a:p>
        </p:txBody>
      </p:sp>
      <p:sp>
        <p:nvSpPr>
          <p:cNvPr id="9" name="Title 8"/>
          <p:cNvSpPr>
            <a:spLocks noGrp="1"/>
          </p:cNvSpPr>
          <p:nvPr>
            <p:ph type="title"/>
          </p:nvPr>
        </p:nvSpPr>
        <p:spPr>
          <a:xfrm>
            <a:off x="152400" y="228600"/>
            <a:ext cx="8229600" cy="715962"/>
          </a:xfrm>
        </p:spPr>
        <p:txBody>
          <a:bodyPr/>
          <a:lstStyle/>
          <a:p>
            <a:r>
              <a:rPr lang="en-US" sz="3600" dirty="0" smtClean="0"/>
              <a:t>Key Leadership Questions for Mainstreaming Operations</a:t>
            </a:r>
            <a:endParaRPr lang="en-US" sz="3600" dirty="0"/>
          </a:p>
        </p:txBody>
      </p:sp>
      <p:sp>
        <p:nvSpPr>
          <p:cNvPr id="10" name="Content Placeholder 9"/>
          <p:cNvSpPr>
            <a:spLocks noGrp="1"/>
          </p:cNvSpPr>
          <p:nvPr>
            <p:ph idx="1"/>
          </p:nvPr>
        </p:nvSpPr>
        <p:spPr>
          <a:xfrm>
            <a:off x="304800" y="1600201"/>
            <a:ext cx="8382000" cy="1295400"/>
          </a:xfrm>
        </p:spPr>
        <p:txBody>
          <a:bodyPr/>
          <a:lstStyle/>
          <a:p>
            <a:pPr marL="361639" indent="-361639">
              <a:spcBef>
                <a:spcPts val="0"/>
              </a:spcBef>
              <a:spcAft>
                <a:spcPts val="600"/>
              </a:spcAft>
            </a:pPr>
            <a:r>
              <a:rPr lang="en-US" sz="2400" dirty="0" smtClean="0">
                <a:latin typeface="Helvetica" charset="0"/>
              </a:rPr>
              <a:t>What are your customers’ needs and expectations?</a:t>
            </a:r>
          </a:p>
          <a:p>
            <a:pPr marL="361639" indent="-361639">
              <a:spcBef>
                <a:spcPts val="0"/>
              </a:spcBef>
              <a:spcAft>
                <a:spcPts val="600"/>
              </a:spcAft>
            </a:pPr>
            <a:r>
              <a:rPr lang="en-US" sz="2400" dirty="0" smtClean="0">
                <a:latin typeface="Helvetica" charset="0"/>
              </a:rPr>
              <a:t>What are your current business processes for operations (e.g., who is responsible)?</a:t>
            </a:r>
          </a:p>
        </p:txBody>
      </p:sp>
      <p:pic>
        <p:nvPicPr>
          <p:cNvPr id="62466" name="Picture 2"/>
          <p:cNvPicPr>
            <a:picLocks noChangeAspect="1" noChangeArrowheads="1"/>
          </p:cNvPicPr>
          <p:nvPr/>
        </p:nvPicPr>
        <p:blipFill>
          <a:blip r:embed="rId3"/>
          <a:srcRect/>
          <a:stretch>
            <a:fillRect/>
          </a:stretch>
        </p:blipFill>
        <p:spPr bwMode="auto">
          <a:xfrm>
            <a:off x="3620688" y="2898282"/>
            <a:ext cx="5294712" cy="2740518"/>
          </a:xfrm>
          <a:prstGeom prst="rect">
            <a:avLst/>
          </a:prstGeom>
          <a:noFill/>
          <a:ln w="9525">
            <a:noFill/>
            <a:miter lim="800000"/>
            <a:headEnd/>
            <a:tailEnd/>
          </a:ln>
        </p:spPr>
      </p:pic>
      <p:sp>
        <p:nvSpPr>
          <p:cNvPr id="13" name="Content Placeholder 9"/>
          <p:cNvSpPr txBox="1">
            <a:spLocks/>
          </p:cNvSpPr>
          <p:nvPr/>
        </p:nvSpPr>
        <p:spPr bwMode="auto">
          <a:xfrm>
            <a:off x="304800" y="2895600"/>
            <a:ext cx="32004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marR="0" lvl="0" indent="-347472" algn="l" defTabSz="914400" rtl="0" eaLnBrk="0" fontAlgn="base" latinLnBrk="0" hangingPunct="0">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Helvetica" charset="0"/>
                <a:ea typeface="ＭＳ Ｐゴシック" pitchFamily="64" charset="-128"/>
                <a:cs typeface="ＭＳ Ｐゴシック" pitchFamily="64" charset="-128"/>
              </a:rPr>
              <a:t>Where are you today?</a:t>
            </a:r>
          </a:p>
          <a:p>
            <a:pPr marL="361639" marR="0" lvl="0" indent="-361639" algn="l" defTabSz="914400" rtl="0" eaLnBrk="0" fontAlgn="base" latinLnBrk="0" hangingPunct="0">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Helvetica" charset="0"/>
                <a:ea typeface="ＭＳ Ｐゴシック" pitchFamily="64" charset="-128"/>
                <a:cs typeface="ＭＳ Ｐゴシック" pitchFamily="64" charset="-128"/>
              </a:rPr>
              <a:t>Where do you want and need to go?</a:t>
            </a:r>
          </a:p>
          <a:p>
            <a:pPr marL="361639" marR="0" lvl="0" indent="-361639" algn="l" defTabSz="914400" rtl="0" eaLnBrk="0" fontAlgn="base" latinLnBrk="0" hangingPunct="0">
              <a:lnSpc>
                <a:spcPct val="100000"/>
              </a:lnSpc>
              <a:spcBef>
                <a:spcPts val="0"/>
              </a:spcBef>
              <a:spcAft>
                <a:spcPts val="600"/>
              </a:spcAft>
              <a:buClrTx/>
              <a:buSzTx/>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Helvetica" charset="0"/>
                <a:ea typeface="ＭＳ Ｐゴシック" pitchFamily="64" charset="-128"/>
                <a:cs typeface="ＭＳ Ｐゴシック" pitchFamily="64" charset="-128"/>
              </a:rPr>
              <a:t>How are you going to get there? </a:t>
            </a:r>
          </a:p>
        </p:txBody>
      </p:sp>
      <p:sp>
        <p:nvSpPr>
          <p:cNvPr id="14" name="TextBox 13"/>
          <p:cNvSpPr txBox="1"/>
          <p:nvPr/>
        </p:nvSpPr>
        <p:spPr>
          <a:xfrm>
            <a:off x="304800" y="6015335"/>
            <a:ext cx="8458200" cy="461665"/>
          </a:xfrm>
          <a:prstGeom prst="rect">
            <a:avLst/>
          </a:prstGeom>
          <a:noFill/>
        </p:spPr>
        <p:txBody>
          <a:bodyPr wrap="square" rtlCol="0">
            <a:spAutoFit/>
          </a:bodyPr>
          <a:lstStyle/>
          <a:p>
            <a:r>
              <a:rPr lang="en-US" sz="2400" b="1" dirty="0" smtClean="0">
                <a:latin typeface="HelveticaNeueLT Std Blk"/>
              </a:rPr>
              <a:t>Each DOT will have unique challenges and opportunities</a:t>
            </a:r>
            <a:endParaRPr lang="en-US" sz="2400" b="1" dirty="0">
              <a:latin typeface="HelveticaNeueLT Std Blk"/>
            </a:endParaRPr>
          </a:p>
        </p:txBody>
      </p:sp>
      <p:sp>
        <p:nvSpPr>
          <p:cNvPr id="8" name="Slide Number Placeholder 7"/>
          <p:cNvSpPr>
            <a:spLocks noGrp="1"/>
          </p:cNvSpPr>
          <p:nvPr>
            <p:ph type="sldNum" sz="quarter" idx="12"/>
          </p:nvPr>
        </p:nvSpPr>
        <p:spPr/>
        <p:txBody>
          <a:bodyPr/>
          <a:lstStyle/>
          <a:p>
            <a:pPr>
              <a:defRPr/>
            </a:pPr>
            <a:fld id="{885B9C7F-5F8E-40BD-A660-D104CC0AAAFA}" type="slidenum">
              <a:rPr lang="en-US" smtClean="0"/>
              <a:pPr>
                <a:defRPr/>
              </a:pPr>
              <a:t>26</a:t>
            </a:fld>
            <a:endParaRPr lang="en-US" dirty="0"/>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Mainstreaming Operations</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27</a:t>
            </a:fld>
            <a:endParaRPr lang="en-US" dirty="0"/>
          </a:p>
        </p:txBody>
      </p:sp>
      <p:pic>
        <p:nvPicPr>
          <p:cNvPr id="1026" name="Picture 2"/>
          <p:cNvPicPr>
            <a:picLocks noChangeAspect="1" noChangeArrowheads="1"/>
          </p:cNvPicPr>
          <p:nvPr/>
        </p:nvPicPr>
        <p:blipFill>
          <a:blip r:embed="rId3"/>
          <a:srcRect/>
          <a:stretch>
            <a:fillRect/>
          </a:stretch>
        </p:blipFill>
        <p:spPr bwMode="auto">
          <a:xfrm>
            <a:off x="4387553" y="1600200"/>
            <a:ext cx="4604047" cy="3429000"/>
          </a:xfrm>
          <a:prstGeom prst="rect">
            <a:avLst/>
          </a:prstGeom>
          <a:noFill/>
          <a:ln w="9525">
            <a:noFill/>
            <a:miter lim="800000"/>
            <a:headEnd/>
            <a:tailEnd/>
          </a:ln>
        </p:spPr>
      </p:pic>
      <p:sp>
        <p:nvSpPr>
          <p:cNvPr id="10" name="Content Placeholder 5"/>
          <p:cNvSpPr>
            <a:spLocks noGrp="1"/>
          </p:cNvSpPr>
          <p:nvPr>
            <p:ph sz="half" idx="1"/>
          </p:nvPr>
        </p:nvSpPr>
        <p:spPr>
          <a:xfrm>
            <a:off x="304800" y="1905000"/>
            <a:ext cx="4191000" cy="3200400"/>
          </a:xfrm>
        </p:spPr>
        <p:txBody>
          <a:bodyPr/>
          <a:lstStyle/>
          <a:p>
            <a:r>
              <a:rPr lang="en-US" sz="2400" dirty="0" smtClean="0"/>
              <a:t>Consider organizational issues and relationships</a:t>
            </a:r>
          </a:p>
          <a:p>
            <a:r>
              <a:rPr lang="en-US" sz="2400" dirty="0" smtClean="0"/>
              <a:t>Focus on supporting business and technical processes within the agency</a:t>
            </a:r>
          </a:p>
          <a:p>
            <a:r>
              <a:rPr lang="en-US" sz="2400" dirty="0" smtClean="0"/>
              <a:t>Define what constitutes an effective program </a:t>
            </a:r>
          </a:p>
          <a:p>
            <a:pPr>
              <a:buNone/>
            </a:pPr>
            <a:endParaRPr lang="en-US" sz="2400" dirty="0" smtClean="0"/>
          </a:p>
          <a:p>
            <a:endParaRPr lang="en-US" sz="2400" dirty="0"/>
          </a:p>
        </p:txBody>
      </p:sp>
      <p:sp>
        <p:nvSpPr>
          <p:cNvPr id="11" name="Content Placeholder 5"/>
          <p:cNvSpPr>
            <a:spLocks noGrp="1"/>
          </p:cNvSpPr>
          <p:nvPr>
            <p:ph sz="half" idx="1"/>
          </p:nvPr>
        </p:nvSpPr>
        <p:spPr>
          <a:xfrm>
            <a:off x="304800" y="5181600"/>
            <a:ext cx="7924800" cy="1219200"/>
          </a:xfrm>
        </p:spPr>
        <p:txBody>
          <a:bodyPr/>
          <a:lstStyle/>
          <a:p>
            <a:r>
              <a:rPr lang="en-US" sz="2400" dirty="0" smtClean="0"/>
              <a:t>Mutual Benefits – Including operations in the Highway Safety improvement Program, Congestion Management Process, Asset Management Plan, etc.</a:t>
            </a:r>
            <a:endParaRPr lang="en-US" sz="2400"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46" name="Group 2"/>
          <p:cNvGraphicFramePr>
            <a:graphicFrameLocks noGrp="1"/>
          </p:cNvGraphicFramePr>
          <p:nvPr/>
        </p:nvGraphicFramePr>
        <p:xfrm>
          <a:off x="409575" y="1872287"/>
          <a:ext cx="3857625" cy="3699839"/>
        </p:xfrm>
        <a:graphic>
          <a:graphicData uri="http://schemas.openxmlformats.org/drawingml/2006/table">
            <a:tbl>
              <a:tblPr/>
              <a:tblGrid>
                <a:gridCol w="3857625"/>
              </a:tblGrid>
              <a:tr h="631359">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rPr>
                        <a:t>Business Processes</a:t>
                      </a: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r h="591816">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600" b="1" i="0" u="none" strike="noStrike" cap="none" normalizeH="0" baseline="0" dirty="0" smtClean="0">
                          <a:ln>
                            <a:noFill/>
                          </a:ln>
                          <a:solidFill>
                            <a:srgbClr val="FFFFFF"/>
                          </a:solidFill>
                          <a:effectLst/>
                          <a:latin typeface="Helvetica Neue" charset="0"/>
                          <a:ea typeface="ヒラギノ角ゴ ProN W6" charset="0"/>
                          <a:cs typeface="Helvetica Neue" charset="0"/>
                          <a:sym typeface="Helvetica Neue" charset="0"/>
                        </a:rPr>
                        <a:t>Systems &amp; </a:t>
                      </a:r>
                      <a:r>
                        <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rPr>
                        <a:t>Technology</a:t>
                      </a: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r h="6300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600" b="1" i="0" u="none" strike="noStrike" cap="none" normalizeH="0" baseline="0" dirty="0" smtClean="0">
                          <a:ln>
                            <a:noFill/>
                          </a:ln>
                          <a:solidFill>
                            <a:srgbClr val="FFFFFF"/>
                          </a:solidFill>
                          <a:effectLst/>
                          <a:latin typeface="Helvetica Neue" charset="0"/>
                          <a:ea typeface="ヒラギノ角ゴ ProN W6" charset="0"/>
                          <a:cs typeface="Helvetica Neue" charset="0"/>
                          <a:sym typeface="Helvetica Neue" charset="0"/>
                        </a:rPr>
                        <a:t>Performance</a:t>
                      </a:r>
                      <a:endPar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endParaRP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r h="6234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rPr>
                        <a:t>Culture</a:t>
                      </a: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r h="61158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 pos="1168400" algn="l"/>
                        </a:tabLst>
                      </a:pPr>
                      <a:r>
                        <a:rPr kumimoji="0" lang="en-US" sz="2600" b="1" i="0" u="none" strike="noStrike" cap="none" normalizeH="0" baseline="0" dirty="0" smtClean="0">
                          <a:ln>
                            <a:noFill/>
                          </a:ln>
                          <a:solidFill>
                            <a:srgbClr val="FFFFFF"/>
                          </a:solidFill>
                          <a:effectLst/>
                          <a:latin typeface="Helvetica Neue" charset="0"/>
                          <a:ea typeface="ヒラギノ角ゴ ProN W6" charset="0"/>
                          <a:cs typeface="Helvetica Neue" charset="0"/>
                          <a:sym typeface="Helvetica Neue" charset="0"/>
                        </a:rPr>
                        <a:t>Organization / Staffing</a:t>
                      </a:r>
                      <a:endPar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endParaRP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r h="611587">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168400" algn="l"/>
                        </a:tabLst>
                      </a:pPr>
                      <a:r>
                        <a:rPr kumimoji="0" lang="en-US" sz="2600" b="1" i="0" u="none" strike="noStrike" cap="none" normalizeH="0" baseline="0" dirty="0" smtClean="0">
                          <a:ln>
                            <a:noFill/>
                          </a:ln>
                          <a:solidFill>
                            <a:srgbClr val="FFFFFF"/>
                          </a:solidFill>
                          <a:effectLst/>
                          <a:latin typeface="Helvetica Neue" charset="0"/>
                          <a:ea typeface="ヒラギノ角ゴ ProN W6" charset="0"/>
                          <a:cs typeface="Helvetica Neue" charset="0"/>
                          <a:sym typeface="Helvetica Neue" charset="0"/>
                        </a:rPr>
                        <a:t>Collaboration</a:t>
                      </a:r>
                      <a:endParaRPr kumimoji="0" lang="en-US" sz="2600" b="1" i="0" u="none" strike="noStrike" cap="none" normalizeH="0" baseline="0" dirty="0">
                        <a:ln>
                          <a:noFill/>
                        </a:ln>
                        <a:solidFill>
                          <a:srgbClr val="FFFFFF"/>
                        </a:solidFill>
                        <a:effectLst/>
                        <a:latin typeface="Helvetica Neue" charset="0"/>
                        <a:ea typeface="ヒラギノ角ゴ ProN W6" charset="0"/>
                        <a:cs typeface="Helvetica Neue" charset="0"/>
                        <a:sym typeface="Helvetica Neue" charset="0"/>
                      </a:endParaRPr>
                    </a:p>
                  </a:txBody>
                  <a:tcPr marL="42187" marR="42187" marT="42178" marB="42178" anchor="ctr" horzOverflow="overflow">
                    <a:lnL w="25400" cap="flat" cmpd="sng" algn="ctr">
                      <a:solidFill>
                        <a:srgbClr val="8F9296"/>
                      </a:solidFill>
                      <a:prstDash val="solid"/>
                      <a:round/>
                      <a:headEnd type="none" w="med" len="med"/>
                      <a:tailEnd type="none" w="med" len="med"/>
                    </a:lnL>
                    <a:lnR w="25400" cap="flat" cmpd="sng" algn="ctr">
                      <a:solidFill>
                        <a:srgbClr val="8F9296"/>
                      </a:solidFill>
                      <a:prstDash val="solid"/>
                      <a:round/>
                      <a:headEnd type="none" w="med" len="med"/>
                      <a:tailEnd type="none" w="med" len="med"/>
                    </a:lnR>
                    <a:lnT w="25400" cap="flat" cmpd="sng" algn="ctr">
                      <a:solidFill>
                        <a:srgbClr val="908F95"/>
                      </a:solidFill>
                      <a:prstDash val="solid"/>
                      <a:round/>
                      <a:headEnd type="none" w="med" len="med"/>
                      <a:tailEnd type="none" w="med" len="med"/>
                    </a:lnT>
                    <a:lnB w="25400" cap="flat" cmpd="sng" algn="ctr">
                      <a:solidFill>
                        <a:srgbClr val="908F95"/>
                      </a:solidFill>
                      <a:prstDash val="solid"/>
                      <a:round/>
                      <a:headEnd type="none" w="med" len="med"/>
                      <a:tailEnd type="none" w="med" len="med"/>
                    </a:lnB>
                    <a:lnTlToBr>
                      <a:noFill/>
                    </a:lnTlToBr>
                    <a:lnBlToTr>
                      <a:noFill/>
                    </a:lnBlToTr>
                    <a:solidFill>
                      <a:schemeClr val="accent6">
                        <a:lumMod val="75000"/>
                      </a:schemeClr>
                    </a:solidFill>
                  </a:tcPr>
                </a:tc>
              </a:tr>
            </a:tbl>
          </a:graphicData>
        </a:graphic>
      </p:graphicFrame>
      <p:sp>
        <p:nvSpPr>
          <p:cNvPr id="5" name="TextBox 4"/>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24</a:t>
            </a:r>
          </a:p>
        </p:txBody>
      </p:sp>
      <p:sp>
        <p:nvSpPr>
          <p:cNvPr id="9" name="Rectangle 1"/>
          <p:cNvSpPr txBox="1">
            <a:spLocks noChangeArrowheads="1"/>
          </p:cNvSpPr>
          <p:nvPr/>
        </p:nvSpPr>
        <p:spPr bwMode="auto">
          <a:xfrm>
            <a:off x="1" y="6697266"/>
            <a:ext cx="4404568" cy="138410"/>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p>
            <a:r>
              <a:rPr lang="en-US" sz="600" b="1" dirty="0">
                <a:solidFill>
                  <a:srgbClr val="FFFFFF"/>
                </a:solidFill>
                <a:latin typeface="Helvetica" charset="0"/>
              </a:rPr>
              <a:t>Photo: © iStockphoto.com/Johnny </a:t>
            </a:r>
            <a:r>
              <a:rPr lang="en-US" sz="600" b="1" dirty="0" err="1">
                <a:solidFill>
                  <a:srgbClr val="FFFFFF"/>
                </a:solidFill>
                <a:latin typeface="Helvetica" charset="0"/>
              </a:rPr>
              <a:t>Greig</a:t>
            </a:r>
            <a:r>
              <a:rPr lang="en-US" sz="600" b="1" dirty="0">
                <a:solidFill>
                  <a:srgbClr val="FFFFFF"/>
                </a:solidFill>
                <a:latin typeface="Helvetica" charset="0"/>
              </a:rPr>
              <a:t> (19953920)</a:t>
            </a:r>
            <a:endParaRPr lang="en-US" sz="600" b="1" dirty="0">
              <a:solidFill>
                <a:srgbClr val="FFFFFF"/>
              </a:solidFill>
              <a:latin typeface="Helvetica" charset="0"/>
              <a:sym typeface="HelveticaNeueLT Std Blk" charset="0"/>
            </a:endParaRPr>
          </a:p>
        </p:txBody>
      </p:sp>
      <p:sp>
        <p:nvSpPr>
          <p:cNvPr id="6" name="TextBox 5"/>
          <p:cNvSpPr txBox="1"/>
          <p:nvPr/>
        </p:nvSpPr>
        <p:spPr>
          <a:xfrm>
            <a:off x="152400" y="76200"/>
            <a:ext cx="8858250" cy="1172915"/>
          </a:xfrm>
          <a:prstGeom prst="rect">
            <a:avLst/>
          </a:prstGeom>
          <a:noFill/>
        </p:spPr>
        <p:txBody>
          <a:bodyPr wrap="square" lIns="64291" tIns="32146" rIns="64291" bIns="32146">
            <a:spAutoFit/>
          </a:bodyPr>
          <a:lstStyle/>
          <a:p>
            <a:r>
              <a:rPr lang="en-US" sz="3600" b="1" dirty="0" smtClean="0">
                <a:solidFill>
                  <a:srgbClr val="FFFFFF"/>
                </a:solidFill>
                <a:effectLst>
                  <a:outerShdw blurRad="38100" dist="38100" dir="2700000" algn="tl">
                    <a:srgbClr val="000000"/>
                  </a:outerShdw>
                </a:effectLst>
                <a:latin typeface="FranklinGotMdITC"/>
              </a:rPr>
              <a:t>Critical Dimensions for Improved Operations in a DOT</a:t>
            </a:r>
            <a:endParaRPr lang="en-US" sz="3600" b="1" dirty="0">
              <a:solidFill>
                <a:srgbClr val="FFFFFF"/>
              </a:solidFill>
              <a:effectLst>
                <a:outerShdw blurRad="38100" dist="38100" dir="2700000" algn="tl">
                  <a:srgbClr val="000000"/>
                </a:outerShdw>
              </a:effectLst>
              <a:latin typeface="FranklinGotMdITC"/>
            </a:endParaRPr>
          </a:p>
        </p:txBody>
      </p:sp>
      <p:sp>
        <p:nvSpPr>
          <p:cNvPr id="10" name="TextBox 9"/>
          <p:cNvSpPr txBox="1"/>
          <p:nvPr/>
        </p:nvSpPr>
        <p:spPr>
          <a:xfrm>
            <a:off x="4572000" y="1828800"/>
            <a:ext cx="4191000" cy="3677930"/>
          </a:xfrm>
          <a:prstGeom prst="rect">
            <a:avLst/>
          </a:prstGeom>
          <a:noFill/>
        </p:spPr>
        <p:txBody>
          <a:bodyPr wrap="square" rtlCol="0">
            <a:spAutoFit/>
          </a:bodyPr>
          <a:lstStyle/>
          <a:p>
            <a:pPr marL="347472" indent="-347472">
              <a:spcAft>
                <a:spcPts val="600"/>
              </a:spcAft>
              <a:buFont typeface="Arial" pitchFamily="34" charset="0"/>
              <a:buChar char="•"/>
            </a:pPr>
            <a:r>
              <a:rPr lang="en-US" sz="2600" dirty="0" smtClean="0">
                <a:latin typeface="HelveticaNeueLT Std Blk"/>
              </a:rPr>
              <a:t>All (6) dimensions are: </a:t>
            </a:r>
          </a:p>
          <a:p>
            <a:pPr marL="793750" lvl="1" indent="-336550">
              <a:spcAft>
                <a:spcPts val="600"/>
              </a:spcAft>
              <a:buFont typeface="Courier New" panose="02070309020205020404" pitchFamily="49" charset="0"/>
              <a:buChar char="o"/>
            </a:pPr>
            <a:r>
              <a:rPr lang="en-US" sz="2400" dirty="0" smtClean="0">
                <a:latin typeface="HelveticaNeueLT Std Blk"/>
              </a:rPr>
              <a:t>Essential</a:t>
            </a:r>
          </a:p>
          <a:p>
            <a:pPr marL="804672" lvl="1" indent="-347472">
              <a:spcAft>
                <a:spcPts val="600"/>
              </a:spcAft>
              <a:buFont typeface="Courier New" pitchFamily="49" charset="0"/>
              <a:buChar char="o"/>
            </a:pPr>
            <a:r>
              <a:rPr lang="en-US" sz="2400" dirty="0" smtClean="0">
                <a:latin typeface="HelveticaNeueLT Std Blk"/>
              </a:rPr>
              <a:t>Interrelated</a:t>
            </a:r>
            <a:r>
              <a:rPr lang="en-US" sz="2600" dirty="0" smtClean="0">
                <a:latin typeface="HelveticaNeueLT Std Blk"/>
              </a:rPr>
              <a:t> </a:t>
            </a:r>
          </a:p>
          <a:p>
            <a:pPr marL="347472" indent="-347472">
              <a:spcAft>
                <a:spcPts val="1200"/>
              </a:spcAft>
              <a:buFont typeface="Arial" pitchFamily="34" charset="0"/>
              <a:buChar char="•"/>
            </a:pPr>
            <a:r>
              <a:rPr lang="en-US" sz="2600" dirty="0" smtClean="0">
                <a:latin typeface="HelveticaNeueLT Std Blk"/>
              </a:rPr>
              <a:t>Requires executive support and leadership</a:t>
            </a:r>
          </a:p>
          <a:p>
            <a:pPr marL="347472" indent="-347472">
              <a:spcAft>
                <a:spcPts val="1200"/>
              </a:spcAft>
              <a:buFont typeface="Arial" pitchFamily="34" charset="0"/>
              <a:buChar char="•"/>
            </a:pPr>
            <a:r>
              <a:rPr lang="en-US" sz="2600" dirty="0" smtClean="0">
                <a:latin typeface="HelveticaNeueLT Std Blk"/>
              </a:rPr>
              <a:t>Objective is continuous improvement of operations and reliability </a:t>
            </a:r>
            <a:endParaRPr lang="en-US" sz="2600" dirty="0">
              <a:latin typeface="HelveticaNeueLT Std Blk"/>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Operations Capability       Dimensions</a:t>
            </a:r>
            <a:endParaRPr lang="en-US" sz="3600" dirty="0"/>
          </a:p>
        </p:txBody>
      </p:sp>
      <p:sp>
        <p:nvSpPr>
          <p:cNvPr id="3" name="Content Placeholder 2"/>
          <p:cNvSpPr>
            <a:spLocks noGrp="1"/>
          </p:cNvSpPr>
          <p:nvPr>
            <p:ph sz="half" idx="1"/>
          </p:nvPr>
        </p:nvSpPr>
        <p:spPr>
          <a:xfrm>
            <a:off x="457200" y="1524000"/>
            <a:ext cx="4038600" cy="4525963"/>
          </a:xfrm>
        </p:spPr>
        <p:txBody>
          <a:bodyPr/>
          <a:lstStyle/>
          <a:p>
            <a:pPr lvl="0">
              <a:buNone/>
            </a:pPr>
            <a:r>
              <a:rPr lang="en-US" b="1" dirty="0" smtClean="0">
                <a:latin typeface="HelveticaNeueLT Std Blk"/>
              </a:rPr>
              <a:t>Business Processes</a:t>
            </a:r>
          </a:p>
          <a:p>
            <a:pPr lvl="0"/>
            <a:r>
              <a:rPr lang="en-US" dirty="0" smtClean="0">
                <a:latin typeface="HelveticaNeueLT Std Blk"/>
              </a:rPr>
              <a:t>Planning and programming</a:t>
            </a:r>
          </a:p>
          <a:p>
            <a:pPr lvl="0">
              <a:spcAft>
                <a:spcPts val="1200"/>
              </a:spcAft>
            </a:pPr>
            <a:r>
              <a:rPr lang="en-US" dirty="0" smtClean="0">
                <a:latin typeface="HelveticaNeueLT Std Blk"/>
              </a:rPr>
              <a:t>Budgeting (resources)</a:t>
            </a:r>
          </a:p>
          <a:p>
            <a:pPr>
              <a:buNone/>
            </a:pPr>
            <a:r>
              <a:rPr lang="en-US" b="1" dirty="0" smtClean="0">
                <a:latin typeface="HelveticaNeueLT Std Blk"/>
              </a:rPr>
              <a:t>Performance</a:t>
            </a:r>
            <a:endParaRPr lang="en-US" dirty="0" smtClean="0">
              <a:latin typeface="HelveticaNeueLT Std Blk"/>
            </a:endParaRPr>
          </a:p>
          <a:p>
            <a:r>
              <a:rPr lang="en-US" dirty="0" smtClean="0">
                <a:latin typeface="HelveticaNeueLT Std Blk"/>
              </a:rPr>
              <a:t>Defining measures</a:t>
            </a:r>
          </a:p>
          <a:p>
            <a:r>
              <a:rPr lang="en-US" dirty="0" smtClean="0">
                <a:latin typeface="HelveticaNeueLT Std Blk"/>
              </a:rPr>
              <a:t>Data acquisition and analytics</a:t>
            </a:r>
          </a:p>
          <a:p>
            <a:r>
              <a:rPr lang="en-US" dirty="0" smtClean="0">
                <a:latin typeface="HelveticaNeueLT Std Blk"/>
              </a:rPr>
              <a:t>Presentation (internal and external)</a:t>
            </a:r>
          </a:p>
          <a:p>
            <a:pPr lvl="0"/>
            <a:endParaRPr lang="en-US" dirty="0" smtClean="0">
              <a:latin typeface="HelveticaNeueLT Std Blk"/>
            </a:endParaRPr>
          </a:p>
          <a:p>
            <a:pPr lvl="0"/>
            <a:endParaRPr lang="en-US" dirty="0" smtClean="0">
              <a:latin typeface="HelveticaNeueLT Std Blk"/>
            </a:endParaRPr>
          </a:p>
          <a:p>
            <a:pPr lvl="0"/>
            <a:endParaRPr lang="en-US" dirty="0" smtClean="0">
              <a:latin typeface="HelveticaNeueLT Std Blk"/>
            </a:endParaRPr>
          </a:p>
          <a:p>
            <a:endParaRPr lang="en-US" dirty="0"/>
          </a:p>
        </p:txBody>
      </p:sp>
      <p:sp>
        <p:nvSpPr>
          <p:cNvPr id="4" name="Content Placeholder 3"/>
          <p:cNvSpPr>
            <a:spLocks noGrp="1"/>
          </p:cNvSpPr>
          <p:nvPr>
            <p:ph sz="half" idx="2"/>
          </p:nvPr>
        </p:nvSpPr>
        <p:spPr>
          <a:xfrm>
            <a:off x="4800600" y="1493837"/>
            <a:ext cx="4038600" cy="4525963"/>
          </a:xfrm>
        </p:spPr>
        <p:txBody>
          <a:bodyPr/>
          <a:lstStyle/>
          <a:p>
            <a:pPr marL="0" indent="0">
              <a:buNone/>
            </a:pPr>
            <a:r>
              <a:rPr lang="en-US" b="1" dirty="0" smtClean="0">
                <a:latin typeface="HelveticaNeueLT Std Blk"/>
              </a:rPr>
              <a:t>Systems and Technology</a:t>
            </a:r>
            <a:r>
              <a:rPr lang="en-US" dirty="0" smtClean="0">
                <a:latin typeface="HelveticaNeueLT Std Blk"/>
              </a:rPr>
              <a:t> </a:t>
            </a:r>
          </a:p>
          <a:p>
            <a:r>
              <a:rPr lang="en-US" dirty="0" smtClean="0">
                <a:latin typeface="HelveticaNeueLT Std Blk"/>
              </a:rPr>
              <a:t>Use of systems engineering</a:t>
            </a:r>
          </a:p>
          <a:p>
            <a:r>
              <a:rPr lang="en-US" dirty="0" smtClean="0">
                <a:latin typeface="HelveticaNeueLT Std Blk"/>
              </a:rPr>
              <a:t>Systems architectures</a:t>
            </a:r>
          </a:p>
          <a:p>
            <a:r>
              <a:rPr lang="en-US" dirty="0" smtClean="0">
                <a:latin typeface="HelveticaNeueLT Std Blk"/>
              </a:rPr>
              <a:t>Standards and interoperability</a:t>
            </a:r>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29</a:t>
            </a:fld>
            <a:endParaRPr lang="en-US"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6781800" cy="715962"/>
          </a:xfrm>
        </p:spPr>
        <p:txBody>
          <a:bodyPr/>
          <a:lstStyle/>
          <a:p>
            <a:r>
              <a:rPr lang="en-US" sz="4000" dirty="0" smtClean="0"/>
              <a:t>What is Operations?</a:t>
            </a:r>
            <a:endParaRPr lang="en-US" sz="4000" dirty="0"/>
          </a:p>
        </p:txBody>
      </p:sp>
      <p:sp>
        <p:nvSpPr>
          <p:cNvPr id="3" name="Content Placeholder 2"/>
          <p:cNvSpPr>
            <a:spLocks noGrp="1"/>
          </p:cNvSpPr>
          <p:nvPr>
            <p:ph idx="1"/>
          </p:nvPr>
        </p:nvSpPr>
        <p:spPr>
          <a:xfrm>
            <a:off x="304800" y="1371600"/>
            <a:ext cx="8382000" cy="5334000"/>
          </a:xfrm>
        </p:spPr>
        <p:txBody>
          <a:bodyPr/>
          <a:lstStyle/>
          <a:p>
            <a:pPr marL="0" indent="0">
              <a:spcAft>
                <a:spcPts val="1200"/>
              </a:spcAft>
              <a:buNone/>
            </a:pPr>
            <a:r>
              <a:rPr lang="en-US" sz="3200" b="1" dirty="0" smtClean="0">
                <a:latin typeface="HelveticaNeueLT Std Blk"/>
              </a:rPr>
              <a:t>Transportation Systems Management and Operations</a:t>
            </a:r>
            <a:r>
              <a:rPr lang="en-US" sz="3200" dirty="0" smtClean="0">
                <a:latin typeface="HelveticaNeueLT Std Blk"/>
              </a:rPr>
              <a:t> (TSMO, TSM&amp;O)</a:t>
            </a:r>
            <a:endParaRPr lang="en-US" sz="3200" dirty="0" smtClean="0">
              <a:solidFill>
                <a:schemeClr val="accent4"/>
              </a:solidFill>
              <a:latin typeface="HelveticaNeueLT Std Blk"/>
            </a:endParaRPr>
          </a:p>
          <a:p>
            <a:pPr>
              <a:spcAft>
                <a:spcPts val="1200"/>
              </a:spcAft>
              <a:buFont typeface="Arial" pitchFamily="34" charset="0"/>
              <a:buChar char="•"/>
            </a:pPr>
            <a:r>
              <a:rPr lang="en-US" sz="2600" dirty="0" smtClean="0">
                <a:solidFill>
                  <a:schemeClr val="accent4"/>
                </a:solidFill>
                <a:latin typeface="HelveticaNeueLT Std Blk"/>
              </a:rPr>
              <a:t>Defined in MAP 21</a:t>
            </a:r>
          </a:p>
          <a:p>
            <a:pPr>
              <a:spcAft>
                <a:spcPts val="1200"/>
              </a:spcAft>
              <a:buFont typeface="Arial" pitchFamily="34" charset="0"/>
              <a:buChar char="•"/>
            </a:pPr>
            <a:r>
              <a:rPr lang="en-US" sz="2600" dirty="0" smtClean="0">
                <a:solidFill>
                  <a:schemeClr val="accent4"/>
                </a:solidFill>
                <a:latin typeface="HelveticaNeueLT Std Blk"/>
              </a:rPr>
              <a:t>“Integrated strategies to optimize the performance of existing infrastructure through the implementation of multimodal and intermodal, cross-jurisdictional systems, services, and projects”</a:t>
            </a:r>
          </a:p>
          <a:p>
            <a:pPr>
              <a:spcAft>
                <a:spcPts val="1200"/>
              </a:spcAft>
              <a:buFont typeface="Arial" pitchFamily="34" charset="0"/>
              <a:buChar char="•"/>
            </a:pPr>
            <a:r>
              <a:rPr lang="en-US" sz="2600" dirty="0" smtClean="0">
                <a:solidFill>
                  <a:schemeClr val="accent4"/>
                </a:solidFill>
                <a:latin typeface="HelveticaNeueLT Std Blk"/>
              </a:rPr>
              <a:t>Supported and enabled by Intelligent Transportation System (ITS) technologies</a:t>
            </a:r>
          </a:p>
          <a:p>
            <a:pPr>
              <a:buNone/>
            </a:pPr>
            <a:r>
              <a:rPr lang="en-US" sz="2800" dirty="0" smtClean="0">
                <a:solidFill>
                  <a:schemeClr val="accent4"/>
                </a:solidFill>
                <a:latin typeface="HelveticaNeueLT Std Blk"/>
              </a:rPr>
              <a:t> </a:t>
            </a:r>
          </a:p>
          <a:p>
            <a:endParaRPr lang="en-US" sz="2800" dirty="0" smtClean="0">
              <a:latin typeface="HelveticaNeueLT Std Blk"/>
            </a:endParaRPr>
          </a:p>
          <a:p>
            <a:endParaRPr lang="en-US" sz="2800" dirty="0">
              <a:latin typeface="HelveticaNeueLT Std Blk"/>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a:t>
            </a:fld>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Operations Capability       Dimensions (cont.)</a:t>
            </a:r>
            <a:endParaRPr lang="en-US" sz="3600" dirty="0"/>
          </a:p>
        </p:txBody>
      </p:sp>
      <p:sp>
        <p:nvSpPr>
          <p:cNvPr id="3" name="Content Placeholder 2"/>
          <p:cNvSpPr>
            <a:spLocks noGrp="1"/>
          </p:cNvSpPr>
          <p:nvPr>
            <p:ph sz="half" idx="1"/>
          </p:nvPr>
        </p:nvSpPr>
        <p:spPr>
          <a:xfrm>
            <a:off x="304800" y="1371600"/>
            <a:ext cx="4419600" cy="4525963"/>
          </a:xfrm>
        </p:spPr>
        <p:txBody>
          <a:bodyPr/>
          <a:lstStyle/>
          <a:p>
            <a:pPr>
              <a:buNone/>
            </a:pPr>
            <a:r>
              <a:rPr lang="en-US" b="1" dirty="0" smtClean="0">
                <a:latin typeface="HelveticaNeueLT Std Blk"/>
              </a:rPr>
              <a:t>Culture</a:t>
            </a:r>
          </a:p>
          <a:p>
            <a:r>
              <a:rPr lang="en-US" dirty="0" smtClean="0">
                <a:latin typeface="HelveticaNeueLT Std Blk"/>
              </a:rPr>
              <a:t>Leadership</a:t>
            </a:r>
          </a:p>
          <a:p>
            <a:r>
              <a:rPr lang="en-US" dirty="0" smtClean="0">
                <a:latin typeface="HelveticaNeueLT Std Blk"/>
              </a:rPr>
              <a:t>Outreach</a:t>
            </a:r>
          </a:p>
          <a:p>
            <a:r>
              <a:rPr lang="en-US" dirty="0" smtClean="0">
                <a:latin typeface="HelveticaNeueLT Std Blk"/>
              </a:rPr>
              <a:t>Program legal authority</a:t>
            </a:r>
          </a:p>
          <a:p>
            <a:pPr>
              <a:spcAft>
                <a:spcPts val="1200"/>
              </a:spcAft>
            </a:pPr>
            <a:r>
              <a:rPr lang="en-US" dirty="0" smtClean="0">
                <a:latin typeface="HelveticaNeueLT Std Blk"/>
              </a:rPr>
              <a:t>Technical understanding</a:t>
            </a:r>
          </a:p>
          <a:p>
            <a:pPr lvl="0">
              <a:buNone/>
            </a:pPr>
            <a:r>
              <a:rPr lang="en-US" b="1" dirty="0" smtClean="0">
                <a:latin typeface="HelveticaNeueLT Std Blk"/>
              </a:rPr>
              <a:t>Organization / Staffing</a:t>
            </a:r>
          </a:p>
          <a:p>
            <a:pPr lvl="0"/>
            <a:r>
              <a:rPr lang="en-US" dirty="0" smtClean="0">
                <a:latin typeface="HelveticaNeueLT Std Blk"/>
              </a:rPr>
              <a:t>Programmatic status</a:t>
            </a:r>
          </a:p>
          <a:p>
            <a:pPr lvl="0"/>
            <a:r>
              <a:rPr lang="en-US" dirty="0" smtClean="0">
                <a:latin typeface="HelveticaNeueLT Std Blk"/>
              </a:rPr>
              <a:t>Organizational structure</a:t>
            </a:r>
          </a:p>
          <a:p>
            <a:pPr lvl="0"/>
            <a:r>
              <a:rPr lang="en-US" dirty="0" smtClean="0">
                <a:latin typeface="HelveticaNeueLT Std Blk"/>
              </a:rPr>
              <a:t>Staff development and retention</a:t>
            </a:r>
          </a:p>
          <a:p>
            <a:endParaRPr lang="en-US" dirty="0" smtClean="0">
              <a:latin typeface="HelveticaNeueLT Std Blk"/>
            </a:endParaRPr>
          </a:p>
          <a:p>
            <a:pPr lvl="0"/>
            <a:endParaRPr lang="en-US" dirty="0" smtClean="0">
              <a:latin typeface="HelveticaNeueLT Std Blk"/>
            </a:endParaRPr>
          </a:p>
          <a:p>
            <a:pPr lvl="0"/>
            <a:endParaRPr lang="en-US" dirty="0" smtClean="0">
              <a:latin typeface="HelveticaNeueLT Std Blk"/>
            </a:endParaRPr>
          </a:p>
          <a:p>
            <a:pPr lvl="0"/>
            <a:endParaRPr lang="en-US" dirty="0" smtClean="0">
              <a:latin typeface="HelveticaNeueLT Std Blk"/>
            </a:endParaRPr>
          </a:p>
          <a:p>
            <a:endParaRPr lang="en-US" dirty="0"/>
          </a:p>
        </p:txBody>
      </p:sp>
      <p:sp>
        <p:nvSpPr>
          <p:cNvPr id="4" name="Content Placeholder 3"/>
          <p:cNvSpPr>
            <a:spLocks noGrp="1"/>
          </p:cNvSpPr>
          <p:nvPr>
            <p:ph sz="half" idx="2"/>
          </p:nvPr>
        </p:nvSpPr>
        <p:spPr>
          <a:xfrm>
            <a:off x="4953000" y="1447800"/>
            <a:ext cx="4038600" cy="4876800"/>
          </a:xfrm>
        </p:spPr>
        <p:txBody>
          <a:bodyPr/>
          <a:lstStyle/>
          <a:p>
            <a:pPr marL="0" indent="0">
              <a:buNone/>
            </a:pPr>
            <a:r>
              <a:rPr lang="en-US" b="1" dirty="0" smtClean="0">
                <a:latin typeface="HelveticaNeueLT Std Blk"/>
              </a:rPr>
              <a:t>Collaboration</a:t>
            </a:r>
            <a:endParaRPr lang="en-US" dirty="0" smtClean="0">
              <a:latin typeface="HelveticaNeueLT Std Blk"/>
            </a:endParaRPr>
          </a:p>
          <a:p>
            <a:pPr marL="0" lvl="0" indent="0">
              <a:buNone/>
            </a:pPr>
            <a:r>
              <a:rPr lang="en-US" dirty="0" smtClean="0">
                <a:latin typeface="HelveticaNeueLT Std Blk"/>
              </a:rPr>
              <a:t>Relationships and partnering:</a:t>
            </a:r>
          </a:p>
          <a:p>
            <a:r>
              <a:rPr lang="en-US" dirty="0" smtClean="0">
                <a:latin typeface="HelveticaNeueLT Std Blk"/>
              </a:rPr>
              <a:t>Within DOT</a:t>
            </a:r>
          </a:p>
          <a:p>
            <a:pPr lvl="0"/>
            <a:r>
              <a:rPr lang="en-US" dirty="0" smtClean="0">
                <a:latin typeface="HelveticaNeueLT Std Blk"/>
              </a:rPr>
              <a:t>Among levels of government</a:t>
            </a:r>
          </a:p>
          <a:p>
            <a:pPr lvl="0"/>
            <a:r>
              <a:rPr lang="en-US" dirty="0" smtClean="0">
                <a:latin typeface="HelveticaNeueLT Std Blk"/>
              </a:rPr>
              <a:t>Public safety agencies</a:t>
            </a:r>
          </a:p>
          <a:p>
            <a:pPr lvl="0"/>
            <a:r>
              <a:rPr lang="en-US" dirty="0" smtClean="0">
                <a:latin typeface="HelveticaNeueLT Std Blk"/>
              </a:rPr>
              <a:t>MPOs</a:t>
            </a:r>
          </a:p>
          <a:p>
            <a:pPr lvl="0"/>
            <a:r>
              <a:rPr lang="en-US" dirty="0" smtClean="0">
                <a:latin typeface="HelveticaNeueLT Std Blk"/>
              </a:rPr>
              <a:t>Private sector</a:t>
            </a:r>
          </a:p>
        </p:txBody>
      </p:sp>
      <p:sp>
        <p:nvSpPr>
          <p:cNvPr id="5" name="Slide Number Placeholder 4"/>
          <p:cNvSpPr>
            <a:spLocks noGrp="1"/>
          </p:cNvSpPr>
          <p:nvPr>
            <p:ph type="sldNum" sz="quarter" idx="12"/>
          </p:nvPr>
        </p:nvSpPr>
        <p:spPr/>
        <p:txBody>
          <a:bodyPr/>
          <a:lstStyle/>
          <a:p>
            <a:pPr>
              <a:defRPr/>
            </a:pPr>
            <a:fld id="{99BF6BD8-9522-453F-9DDF-F61CE6D1215E}" type="slidenum">
              <a:rPr lang="en-US" smtClean="0"/>
              <a:pPr>
                <a:defRPr/>
              </a:pPr>
              <a:t>30</a:t>
            </a:fld>
            <a:endParaRPr lang="en-US"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229600" cy="715962"/>
          </a:xfrm>
        </p:spPr>
        <p:txBody>
          <a:bodyPr/>
          <a:lstStyle/>
          <a:p>
            <a:r>
              <a:rPr lang="en-US" sz="3600" dirty="0" smtClean="0"/>
              <a:t>Levels of Capability Maturity</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31</a:t>
            </a:fld>
            <a:endParaRPr lang="en-US" dirty="0"/>
          </a:p>
        </p:txBody>
      </p:sp>
      <p:pic>
        <p:nvPicPr>
          <p:cNvPr id="6" name="Picture 5" descr="Graphic - four levels - Revised.jpg"/>
          <p:cNvPicPr>
            <a:picLocks noChangeAspect="1"/>
          </p:cNvPicPr>
          <p:nvPr/>
        </p:nvPicPr>
        <p:blipFill>
          <a:blip r:embed="rId3"/>
          <a:stretch>
            <a:fillRect/>
          </a:stretch>
        </p:blipFill>
        <p:spPr>
          <a:xfrm>
            <a:off x="0" y="2057400"/>
            <a:ext cx="9144000" cy="3962400"/>
          </a:xfrm>
          <a:prstGeom prst="rect">
            <a:avLst/>
          </a:prstGeom>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5943600" cy="715962"/>
          </a:xfrm>
        </p:spPr>
        <p:txBody>
          <a:bodyPr/>
          <a:lstStyle/>
          <a:p>
            <a:r>
              <a:rPr lang="en-US" sz="3600" dirty="0" smtClean="0"/>
              <a:t>Regional Operations Collaboration</a:t>
            </a:r>
            <a:endParaRPr lang="en-US" sz="3600" dirty="0"/>
          </a:p>
        </p:txBody>
      </p:sp>
      <p:sp>
        <p:nvSpPr>
          <p:cNvPr id="5" name="Content Placeholder 4"/>
          <p:cNvSpPr>
            <a:spLocks noGrp="1"/>
          </p:cNvSpPr>
          <p:nvPr>
            <p:ph idx="1"/>
          </p:nvPr>
        </p:nvSpPr>
        <p:spPr>
          <a:xfrm>
            <a:off x="304800" y="1447800"/>
            <a:ext cx="8610600" cy="4953000"/>
          </a:xfrm>
        </p:spPr>
        <p:txBody>
          <a:bodyPr/>
          <a:lstStyle/>
          <a:p>
            <a:pPr marL="0" indent="0">
              <a:spcAft>
                <a:spcPts val="211"/>
              </a:spcAft>
              <a:buNone/>
              <a:tabLst>
                <a:tab pos="250022" algn="l"/>
                <a:tab pos="500045" algn="l"/>
                <a:tab pos="750067" algn="l"/>
                <a:tab pos="1000089" algn="l"/>
                <a:tab pos="1250112" algn="l"/>
                <a:tab pos="1500134" algn="l"/>
                <a:tab pos="1750157" algn="l"/>
                <a:tab pos="2000179" algn="l"/>
                <a:tab pos="2250201" algn="l"/>
                <a:tab pos="2500224" algn="l"/>
                <a:tab pos="2750246" algn="l"/>
                <a:tab pos="3000268" algn="l"/>
              </a:tabLst>
            </a:pPr>
            <a:r>
              <a:rPr lang="en-US" sz="3200" b="1" dirty="0" smtClean="0">
                <a:latin typeface="HelveticaNeueLT Std Blk"/>
                <a:ea typeface="MS PGothic" pitchFamily="34" charset="-128"/>
                <a:sym typeface="HelveticaNeueLT Std Bold" charset="0"/>
              </a:rPr>
              <a:t>“Planning for Operations”</a:t>
            </a:r>
          </a:p>
          <a:p>
            <a:pPr eaLnBrk="1" hangingPunct="1">
              <a:spcBef>
                <a:spcPts val="0"/>
              </a:spcBef>
              <a:spcAft>
                <a:spcPts val="900"/>
              </a:spcAft>
            </a:pPr>
            <a:r>
              <a:rPr lang="en-US" sz="2600" dirty="0" smtClean="0">
                <a:latin typeface="HelveticaNeueLT Std Blk"/>
              </a:rPr>
              <a:t>Multi-modal collaboration between agencies and jurisdictions</a:t>
            </a:r>
          </a:p>
          <a:p>
            <a:pPr eaLnBrk="1" hangingPunct="1">
              <a:spcBef>
                <a:spcPts val="0"/>
              </a:spcBef>
              <a:spcAft>
                <a:spcPts val="900"/>
              </a:spcAft>
            </a:pPr>
            <a:r>
              <a:rPr lang="en-US" sz="2600" dirty="0" smtClean="0">
                <a:latin typeface="HelveticaNeueLT Std Blk"/>
              </a:rPr>
              <a:t>Collaboration between planners and operators</a:t>
            </a:r>
          </a:p>
          <a:p>
            <a:pPr eaLnBrk="1" hangingPunct="1">
              <a:spcBef>
                <a:spcPts val="0"/>
              </a:spcBef>
              <a:spcAft>
                <a:spcPts val="300"/>
              </a:spcAft>
            </a:pPr>
            <a:r>
              <a:rPr lang="en-US" sz="2600" dirty="0" smtClean="0">
                <a:latin typeface="HelveticaNeueLT Std Blk"/>
              </a:rPr>
              <a:t>Focus on specific outcomes and regional objectives</a:t>
            </a:r>
          </a:p>
          <a:p>
            <a:pPr eaLnBrk="1" hangingPunct="1">
              <a:spcBef>
                <a:spcPts val="0"/>
              </a:spcBef>
              <a:spcAft>
                <a:spcPts val="900"/>
              </a:spcAft>
            </a:pPr>
            <a:r>
              <a:rPr lang="en-US" sz="2600" dirty="0" smtClean="0">
                <a:latin typeface="HelveticaNeueLT Std Blk"/>
              </a:rPr>
              <a:t>Prioritize investments to achieve operations objectives</a:t>
            </a:r>
          </a:p>
          <a:p>
            <a:pPr eaLnBrk="1" hangingPunct="1">
              <a:spcBef>
                <a:spcPts val="0"/>
              </a:spcBef>
              <a:spcAft>
                <a:spcPts val="900"/>
              </a:spcAft>
            </a:pPr>
            <a:r>
              <a:rPr lang="en-US" sz="2600" dirty="0" smtClean="0">
                <a:latin typeface="HelveticaNeueLT Std Blk"/>
              </a:rPr>
              <a:t>Demonstrate accountability through performance measures</a:t>
            </a:r>
          </a:p>
          <a:p>
            <a:pPr marL="342900" lvl="1" indent="-342900" algn="ctr">
              <a:buNone/>
            </a:pPr>
            <a:r>
              <a:rPr lang="en-US" sz="2800" b="1" dirty="0" smtClean="0">
                <a:latin typeface="HelveticaNeueLT Std Blk"/>
              </a:rPr>
              <a:t>“Objectives-Driven Performance Based Approach”</a:t>
            </a:r>
            <a:endParaRPr lang="en-US" dirty="0"/>
          </a:p>
        </p:txBody>
      </p:sp>
      <p:sp>
        <p:nvSpPr>
          <p:cNvPr id="3" name="Slide Number Placeholder 2"/>
          <p:cNvSpPr>
            <a:spLocks noGrp="1"/>
          </p:cNvSpPr>
          <p:nvPr>
            <p:ph type="sldNum" sz="quarter" idx="12"/>
          </p:nvPr>
        </p:nvSpPr>
        <p:spPr/>
        <p:txBody>
          <a:bodyPr/>
          <a:lstStyle/>
          <a:p>
            <a:pPr>
              <a:defRPr/>
            </a:pPr>
            <a:fld id="{D62B4299-707F-4FCF-82DC-CF4AB1A7F8B4}" type="slidenum">
              <a:rPr lang="en-US" smtClean="0"/>
              <a:pPr>
                <a:defRPr/>
              </a:pPr>
              <a:t>32</a:t>
            </a:fld>
            <a:endParaRPr lang="en-US" dirty="0"/>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274638"/>
            <a:ext cx="8229600" cy="715962"/>
          </a:xfrm>
        </p:spPr>
        <p:txBody>
          <a:bodyPr/>
          <a:lstStyle/>
          <a:p>
            <a:r>
              <a:rPr lang="en-US" sz="3600" dirty="0" smtClean="0">
                <a:latin typeface="HelveticaNeueLT Std Blk"/>
              </a:rPr>
              <a:t>Objectives – Driven Performance Based Approach</a:t>
            </a:r>
            <a:endParaRPr lang="en-US" sz="36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33</a:t>
            </a:fld>
            <a:endParaRPr lang="en-US" dirty="0"/>
          </a:p>
        </p:txBody>
      </p:sp>
      <p:pic>
        <p:nvPicPr>
          <p:cNvPr id="8" name="Picture 7" descr="Graphic - CMP approach for congestion_LGN.docx - revised.jpg"/>
          <p:cNvPicPr>
            <a:picLocks noChangeAspect="1"/>
          </p:cNvPicPr>
          <p:nvPr/>
        </p:nvPicPr>
        <p:blipFill>
          <a:blip r:embed="rId3"/>
          <a:stretch>
            <a:fillRect/>
          </a:stretch>
        </p:blipFill>
        <p:spPr>
          <a:xfrm>
            <a:off x="0" y="1295400"/>
            <a:ext cx="9144000" cy="556260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a:t>
            </a:r>
            <a:endParaRPr lang="en-US" sz="3600" dirty="0"/>
          </a:p>
        </p:txBody>
      </p:sp>
      <p:sp>
        <p:nvSpPr>
          <p:cNvPr id="3" name="Content Placeholder 2"/>
          <p:cNvSpPr>
            <a:spLocks noGrp="1"/>
          </p:cNvSpPr>
          <p:nvPr>
            <p:ph idx="1"/>
          </p:nvPr>
        </p:nvSpPr>
        <p:spPr>
          <a:xfrm>
            <a:off x="457200" y="1447800"/>
            <a:ext cx="8229600" cy="5105400"/>
          </a:xfrm>
        </p:spPr>
        <p:txBody>
          <a:bodyPr/>
          <a:lstStyle/>
          <a:p>
            <a:pPr>
              <a:spcBef>
                <a:spcPts val="300"/>
              </a:spcBef>
              <a:spcAft>
                <a:spcPts val="600"/>
              </a:spcAft>
            </a:pPr>
            <a:r>
              <a:rPr lang="en-US" sz="2600" dirty="0" smtClean="0">
                <a:latin typeface="HelveticaNeueLT Std Blk"/>
                <a:ea typeface="ヒラギノ角ゴ ProN W6" charset="0"/>
                <a:cs typeface="Helvetica"/>
              </a:rPr>
              <a:t>Operations is a critical component for managing the transportation network on a daily basis.</a:t>
            </a:r>
          </a:p>
          <a:p>
            <a:pPr lvl="1">
              <a:spcBef>
                <a:spcPts val="300"/>
              </a:spcBef>
              <a:spcAft>
                <a:spcPts val="600"/>
              </a:spcAft>
              <a:buFont typeface="Courier New" pitchFamily="49" charset="0"/>
              <a:buChar char="o"/>
            </a:pPr>
            <a:r>
              <a:rPr lang="en-US" sz="2400" dirty="0" smtClean="0">
                <a:latin typeface="HelveticaNeueLT Std Blk"/>
                <a:ea typeface="ヒラギノ角ゴ ProN W6" charset="0"/>
                <a:cs typeface="Helvetica"/>
              </a:rPr>
              <a:t>Preserve and maximize existing capacity</a:t>
            </a:r>
          </a:p>
          <a:p>
            <a:pPr lvl="1">
              <a:spcBef>
                <a:spcPts val="300"/>
              </a:spcBef>
              <a:spcAft>
                <a:spcPts val="600"/>
              </a:spcAft>
              <a:buFont typeface="Courier New" pitchFamily="49" charset="0"/>
              <a:buChar char="o"/>
            </a:pPr>
            <a:r>
              <a:rPr lang="en-US" sz="2400" dirty="0" smtClean="0">
                <a:latin typeface="HelveticaNeueLT Std Blk"/>
                <a:ea typeface="ヒラギノ角ゴ ProN W6" charset="0"/>
                <a:cs typeface="Helvetica"/>
              </a:rPr>
              <a:t>Enhance mobility, reliability, safety, and environment</a:t>
            </a:r>
          </a:p>
          <a:p>
            <a:pPr lvl="1">
              <a:spcBef>
                <a:spcPts val="300"/>
              </a:spcBef>
              <a:spcAft>
                <a:spcPts val="600"/>
              </a:spcAft>
              <a:buFont typeface="Courier New" pitchFamily="49" charset="0"/>
              <a:buChar char="o"/>
            </a:pPr>
            <a:r>
              <a:rPr lang="en-US" sz="2400" dirty="0" smtClean="0">
                <a:latin typeface="HelveticaNeueLT Std Blk"/>
                <a:ea typeface="ヒラギノ角ゴ ProN W6" charset="0"/>
                <a:cs typeface="Helvetica"/>
              </a:rPr>
              <a:t>Provide customer service via a </a:t>
            </a:r>
            <a:r>
              <a:rPr lang="en-US" sz="2400" dirty="0" smtClean="0">
                <a:latin typeface="HelveticaNeueLT Std Blk"/>
                <a:cs typeface="Helvetica"/>
              </a:rPr>
              <a:t>p</a:t>
            </a:r>
            <a:r>
              <a:rPr lang="en-US" sz="2400" dirty="0" smtClean="0">
                <a:latin typeface="HelveticaNeueLT Std Blk"/>
              </a:rPr>
              <a:t>erformance-based approach</a:t>
            </a:r>
            <a:endParaRPr lang="en-US" sz="2400" dirty="0" smtClean="0">
              <a:latin typeface="HelveticaNeueLT Std Blk"/>
              <a:ea typeface="ヒラギノ角ゴ ProN W6" charset="0"/>
              <a:cs typeface="Helvetica"/>
            </a:endParaRPr>
          </a:p>
          <a:p>
            <a:pPr lvl="1">
              <a:spcBef>
                <a:spcPts val="300"/>
              </a:spcBef>
              <a:spcAft>
                <a:spcPts val="600"/>
              </a:spcAft>
              <a:buFont typeface="Courier New" pitchFamily="49" charset="0"/>
              <a:buChar char="o"/>
            </a:pPr>
            <a:r>
              <a:rPr lang="en-US" sz="2400" dirty="0" smtClean="0">
                <a:latin typeface="HelveticaNeueLT Std Blk"/>
                <a:ea typeface="ヒラギノ角ゴ ProN W6" charset="0"/>
                <a:cs typeface="Helvetica"/>
              </a:rPr>
              <a:t>Achieve quick and cost-effective implementation</a:t>
            </a:r>
          </a:p>
          <a:p>
            <a:pPr>
              <a:spcAft>
                <a:spcPts val="1200"/>
              </a:spcAft>
            </a:pPr>
            <a:r>
              <a:rPr lang="en-US" sz="2600" dirty="0" smtClean="0">
                <a:latin typeface="HelveticaNeueLT Std Blk"/>
              </a:rPr>
              <a:t>To be successful, operations need to be “mainstreamed” into the agency's institutional and organizational framework.</a:t>
            </a:r>
          </a:p>
          <a:p>
            <a:pPr algn="ctr">
              <a:buNone/>
            </a:pPr>
            <a:r>
              <a:rPr lang="en-US" sz="2600" b="1" dirty="0" smtClean="0"/>
              <a:t>You have an important role to play in this regard.</a:t>
            </a:r>
            <a:endParaRPr lang="en-US" sz="2600" b="1"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34</a:t>
            </a:fld>
            <a:endParaRPr lang="en-US"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Next Steps</a:t>
            </a:r>
            <a:endParaRPr lang="en-US" sz="3600" dirty="0"/>
          </a:p>
        </p:txBody>
      </p:sp>
      <p:sp>
        <p:nvSpPr>
          <p:cNvPr id="3" name="Content Placeholder 2"/>
          <p:cNvSpPr>
            <a:spLocks noGrp="1"/>
          </p:cNvSpPr>
          <p:nvPr>
            <p:ph idx="1"/>
          </p:nvPr>
        </p:nvSpPr>
        <p:spPr>
          <a:xfrm>
            <a:off x="304800" y="1600200"/>
            <a:ext cx="8458200" cy="4525963"/>
          </a:xfrm>
        </p:spPr>
        <p:txBody>
          <a:bodyPr/>
          <a:lstStyle/>
          <a:p>
            <a:pPr marL="347472" indent="-347472">
              <a:lnSpc>
                <a:spcPct val="80000"/>
              </a:lnSpc>
              <a:spcAft>
                <a:spcPts val="600"/>
              </a:spcAft>
            </a:pPr>
            <a:r>
              <a:rPr lang="en-US" sz="2800" dirty="0" smtClean="0">
                <a:latin typeface="HelveticaNeueLT Std Blk"/>
                <a:ea typeface="MS PGothic" pitchFamily="34" charset="-128"/>
                <a:sym typeface="HelveticaNeueLT Std Bold" charset="0"/>
              </a:rPr>
              <a:t>Demonstrate commitment and involvement at the top level.</a:t>
            </a:r>
          </a:p>
          <a:p>
            <a:pPr marL="347472" indent="-347472">
              <a:lnSpc>
                <a:spcPct val="80000"/>
              </a:lnSpc>
              <a:spcAft>
                <a:spcPts val="600"/>
              </a:spcAft>
              <a:buFont typeface="Arial" pitchFamily="34" charset="0"/>
              <a:buChar char="•"/>
            </a:pPr>
            <a:r>
              <a:rPr lang="en-US" sz="2800" dirty="0" smtClean="0">
                <a:latin typeface="HelveticaNeueLT Std Blk"/>
                <a:ea typeface="MS PGothic" pitchFamily="34" charset="-128"/>
                <a:sym typeface="HelveticaNeueLT Std Bold" charset="0"/>
              </a:rPr>
              <a:t>Empower the people who can make it happen and give them the resources they need.</a:t>
            </a:r>
          </a:p>
          <a:p>
            <a:pPr marL="347472" indent="-347472">
              <a:lnSpc>
                <a:spcPct val="80000"/>
              </a:lnSpc>
              <a:spcAft>
                <a:spcPts val="600"/>
              </a:spcAft>
              <a:buFont typeface="Arial" pitchFamily="34" charset="0"/>
              <a:buChar char="•"/>
            </a:pPr>
            <a:r>
              <a:rPr lang="en-US" sz="2800" dirty="0" smtClean="0">
                <a:latin typeface="HelveticaNeueLT Std Blk"/>
                <a:ea typeface="MS PGothic" pitchFamily="34" charset="-128"/>
                <a:sym typeface="HelveticaNeueLT Std Bold" charset="0"/>
              </a:rPr>
              <a:t>Provide top-down direction and insist on bottom-up accountability.</a:t>
            </a:r>
          </a:p>
          <a:p>
            <a:pPr marL="347472" indent="-347472">
              <a:lnSpc>
                <a:spcPct val="80000"/>
              </a:lnSpc>
              <a:spcAft>
                <a:spcPts val="600"/>
              </a:spcAft>
              <a:buNone/>
            </a:pPr>
            <a:endParaRPr lang="en-US" sz="2800" b="1" dirty="0" smtClean="0">
              <a:latin typeface="HelveticaNeueLT Std Blk"/>
              <a:ea typeface="MS PGothic" pitchFamily="34" charset="-128"/>
              <a:sym typeface="HelveticaNeueLT Std Bold" charset="0"/>
            </a:endParaRPr>
          </a:p>
          <a:p>
            <a:pPr marL="347472" indent="-347472">
              <a:lnSpc>
                <a:spcPct val="80000"/>
              </a:lnSpc>
              <a:spcAft>
                <a:spcPts val="600"/>
              </a:spcAft>
              <a:buNone/>
            </a:pPr>
            <a:r>
              <a:rPr lang="en-US" sz="2800" b="1" dirty="0" smtClean="0">
                <a:latin typeface="HelveticaNeueLT Std Blk"/>
                <a:ea typeface="MS PGothic" pitchFamily="34" charset="-128"/>
                <a:sym typeface="HelveticaNeueLT Std Bold" charset="0"/>
              </a:rPr>
              <a:t>If you need assistance – Contact:</a:t>
            </a:r>
          </a:p>
          <a:p>
            <a:pPr marL="347472" indent="-347472">
              <a:lnSpc>
                <a:spcPct val="80000"/>
              </a:lnSpc>
              <a:spcAft>
                <a:spcPts val="600"/>
              </a:spcAft>
            </a:pPr>
            <a:r>
              <a:rPr lang="en-US" sz="2600" dirty="0" smtClean="0">
                <a:latin typeface="HelveticaNeueLT Std Blk"/>
                <a:ea typeface="MS PGothic" pitchFamily="34" charset="-128"/>
                <a:sym typeface="HelveticaNeueLT Std Bold" charset="0"/>
              </a:rPr>
              <a:t>FHWA: Steve Clinger (Stephen.Clinger@dot.gov)</a:t>
            </a:r>
          </a:p>
          <a:p>
            <a:pPr marL="347472" indent="-347472">
              <a:lnSpc>
                <a:spcPct val="80000"/>
              </a:lnSpc>
              <a:spcAft>
                <a:spcPts val="600"/>
              </a:spcAft>
            </a:pPr>
            <a:r>
              <a:rPr lang="en-US" sz="2600" dirty="0" smtClean="0">
                <a:latin typeface="HelveticaNeueLT Std Blk"/>
                <a:ea typeface="MS PGothic" pitchFamily="34" charset="-128"/>
                <a:sym typeface="HelveticaNeueLT Std Bold" charset="0"/>
              </a:rPr>
              <a:t>AASHTO: Gummada Murthy (gmurthy@aashto.org)</a:t>
            </a:r>
          </a:p>
          <a:p>
            <a:pPr marL="347472" indent="-347472">
              <a:lnSpc>
                <a:spcPct val="80000"/>
              </a:lnSpc>
              <a:spcAft>
                <a:spcPts val="600"/>
              </a:spcAft>
              <a:buFont typeface="Arial" pitchFamily="34" charset="0"/>
              <a:buChar char="•"/>
            </a:pPr>
            <a:endParaRPr lang="en-US" sz="2800" dirty="0" smtClean="0">
              <a:latin typeface="HelveticaNeueLT Std Blk"/>
              <a:ea typeface="MS PGothic" pitchFamily="34" charset="-128"/>
              <a:sym typeface="HelveticaNeueLT Std Bold" charset="0"/>
            </a:endParaRPr>
          </a:p>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35</a:t>
            </a:fld>
            <a:endParaRPr lang="en-US"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438400"/>
            <a:ext cx="4572000" cy="830997"/>
          </a:xfrm>
          <a:prstGeom prst="rect">
            <a:avLst/>
          </a:prstGeom>
        </p:spPr>
        <p:txBody>
          <a:bodyPr>
            <a:spAutoFit/>
          </a:bodyPr>
          <a:lstStyle/>
          <a:p>
            <a:r>
              <a:rPr lang="en-US" sz="4800" b="1" dirty="0" smtClean="0"/>
              <a:t>Questions</a:t>
            </a:r>
            <a:endParaRPr lang="en-US" sz="4800" b="1"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SLIDES AS APPROPRIATE</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37</a:t>
            </a:fld>
            <a:endParaRPr lang="en-US" dirty="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is “Reliability”?</a:t>
            </a:r>
            <a:endParaRPr lang="en-US" sz="3600" dirty="0"/>
          </a:p>
        </p:txBody>
      </p:sp>
      <p:sp>
        <p:nvSpPr>
          <p:cNvPr id="3" name="Content Placeholder 2"/>
          <p:cNvSpPr>
            <a:spLocks noGrp="1"/>
          </p:cNvSpPr>
          <p:nvPr>
            <p:ph idx="1"/>
          </p:nvPr>
        </p:nvSpPr>
        <p:spPr>
          <a:xfrm>
            <a:off x="152400" y="1600200"/>
            <a:ext cx="8305800" cy="1828800"/>
          </a:xfrm>
        </p:spPr>
        <p:txBody>
          <a:bodyPr/>
          <a:lstStyle/>
          <a:p>
            <a:pPr lvl="0"/>
            <a:r>
              <a:rPr lang="en-US" sz="2600" dirty="0" smtClean="0">
                <a:latin typeface="HelveticaNeueLT Std Blk"/>
              </a:rPr>
              <a:t>Consistency or dependability in travel times</a:t>
            </a:r>
          </a:p>
          <a:p>
            <a:pPr lvl="1">
              <a:buFont typeface="Arial" pitchFamily="34" charset="0"/>
              <a:buChar char="•"/>
            </a:pPr>
            <a:r>
              <a:rPr lang="en-US" sz="2400" dirty="0" smtClean="0">
                <a:latin typeface="HelveticaNeueLT Std Blk"/>
              </a:rPr>
              <a:t>As measured from day to day, or across different times of day</a:t>
            </a:r>
          </a:p>
          <a:p>
            <a:pPr>
              <a:buFont typeface="Arial" pitchFamily="34" charset="0"/>
              <a:buChar char="•"/>
            </a:pPr>
            <a:r>
              <a:rPr lang="en-US" sz="2600" dirty="0" smtClean="0">
                <a:latin typeface="HelveticaNeueLT Std Blk"/>
              </a:rPr>
              <a:t>Less tolerance for unexpected delays</a:t>
            </a:r>
          </a:p>
          <a:p>
            <a:pPr>
              <a:buNone/>
            </a:pPr>
            <a:endParaRPr lang="en-US" sz="2400" dirty="0" smtClean="0">
              <a:latin typeface="HelveticaNeueLT Std Blk"/>
            </a:endParaRPr>
          </a:p>
          <a:p>
            <a:pPr>
              <a:buNone/>
            </a:pPr>
            <a:endParaRPr lang="en-US" dirty="0"/>
          </a:p>
        </p:txBody>
      </p:sp>
      <p:pic>
        <p:nvPicPr>
          <p:cNvPr id="4" name="Picture 3"/>
          <p:cNvPicPr/>
          <p:nvPr/>
        </p:nvPicPr>
        <p:blipFill>
          <a:blip r:embed="rId3" cstate="screen"/>
          <a:srcRect/>
          <a:stretch>
            <a:fillRect/>
          </a:stretch>
        </p:blipFill>
        <p:spPr bwMode="auto">
          <a:xfrm>
            <a:off x="3581400" y="3352800"/>
            <a:ext cx="5486400" cy="3200400"/>
          </a:xfrm>
          <a:prstGeom prst="rect">
            <a:avLst/>
          </a:prstGeom>
          <a:noFill/>
        </p:spPr>
      </p:pic>
      <p:sp>
        <p:nvSpPr>
          <p:cNvPr id="5" name="Content Placeholder 2"/>
          <p:cNvSpPr txBox="1">
            <a:spLocks/>
          </p:cNvSpPr>
          <p:nvPr/>
        </p:nvSpPr>
        <p:spPr bwMode="auto">
          <a:xfrm>
            <a:off x="152400" y="3505200"/>
            <a:ext cx="3810000" cy="182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600" b="0" i="0" u="none" strike="noStrike" kern="0" cap="none" spc="0" normalizeH="0" baseline="0" noProof="0" dirty="0" smtClean="0">
                <a:ln>
                  <a:noFill/>
                </a:ln>
                <a:solidFill>
                  <a:schemeClr val="tx1"/>
                </a:solidFill>
                <a:effectLst/>
                <a:uLnTx/>
                <a:uFillTx/>
                <a:latin typeface="HelveticaNeueLT Std Blk"/>
                <a:ea typeface="ＭＳ Ｐゴシック" pitchFamily="64" charset="-128"/>
                <a:cs typeface="ＭＳ Ｐゴシック" pitchFamily="64" charset="-128"/>
              </a:rPr>
              <a:t>Planning for travel variability has costs for users, including individuals, transit operators, freight and their end users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400" b="0" i="0" u="none" strike="noStrike" kern="0" cap="none" spc="0" normalizeH="0" baseline="0" noProof="0" dirty="0" smtClean="0">
              <a:ln>
                <a:noFill/>
              </a:ln>
              <a:solidFill>
                <a:schemeClr val="tx1"/>
              </a:solidFill>
              <a:effectLst/>
              <a:uLnTx/>
              <a:uFillTx/>
              <a:latin typeface="HelveticaNeueLT Std Blk"/>
              <a:ea typeface="ＭＳ Ｐゴシック" pitchFamily="64" charset="-128"/>
              <a:cs typeface="ＭＳ Ｐゴシック" pitchFamily="6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
        <p:nvSpPr>
          <p:cNvPr id="6" name="Slide Number Placeholder 5"/>
          <p:cNvSpPr>
            <a:spLocks noGrp="1"/>
          </p:cNvSpPr>
          <p:nvPr>
            <p:ph type="sldNum" sz="quarter" idx="12"/>
          </p:nvPr>
        </p:nvSpPr>
        <p:spPr/>
        <p:txBody>
          <a:bodyPr/>
          <a:lstStyle/>
          <a:p>
            <a:pPr>
              <a:defRPr/>
            </a:pPr>
            <a:fld id="{885B9C7F-5F8E-40BD-A660-D104CC0AAAFA}" type="slidenum">
              <a:rPr lang="en-US" smtClean="0"/>
              <a:pPr>
                <a:defRPr/>
              </a:pPr>
              <a:t>38</a:t>
            </a:fld>
            <a:r>
              <a:rPr lang="en-US" dirty="0" err="1" smtClean="0"/>
              <a:t>JEn</a:t>
            </a:r>
            <a:endParaRPr lang="en-US" dirty="0"/>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18</a:t>
            </a:r>
          </a:p>
        </p:txBody>
      </p:sp>
      <p:sp>
        <p:nvSpPr>
          <p:cNvPr id="10" name="Rectangle 1"/>
          <p:cNvSpPr txBox="1">
            <a:spLocks noChangeArrowheads="1"/>
          </p:cNvSpPr>
          <p:nvPr/>
        </p:nvSpPr>
        <p:spPr bwMode="auto">
          <a:xfrm>
            <a:off x="1" y="6528718"/>
            <a:ext cx="4404568" cy="329282"/>
          </a:xfrm>
          <a:prstGeom prst="rect">
            <a:avLst/>
          </a:prstGeom>
          <a:noFill/>
          <a:ln w="9525">
            <a:noFill/>
            <a:miter lim="800000"/>
            <a:headEnd/>
            <a:tailEnd/>
          </a:ln>
          <a:effectLst>
            <a:outerShdw algn="ctr" rotWithShape="0">
              <a:schemeClr val="bg2">
                <a:alpha val="79999"/>
              </a:schemeClr>
            </a:outerShdw>
          </a:effectLst>
        </p:spPr>
        <p:txBody>
          <a:bodyPr lIns="64291" tIns="32146" rIns="64291" bIns="32146"/>
          <a:lstStyle/>
          <a:p>
            <a:r>
              <a:rPr lang="en-US" sz="600" b="1" dirty="0">
                <a:solidFill>
                  <a:srgbClr val="FFFFFF"/>
                </a:solidFill>
                <a:latin typeface="Helvetica" charset="0"/>
              </a:rPr>
              <a:t>Photos: © iStockphoto.com/Mark Hatfield (137316743); </a:t>
            </a:r>
            <a:r>
              <a:rPr lang="en-US" sz="600" b="1" i="1" dirty="0">
                <a:solidFill>
                  <a:srgbClr val="FFFFFF"/>
                </a:solidFill>
                <a:latin typeface="Helvetica" charset="0"/>
              </a:rPr>
              <a:t>left and top right insets, </a:t>
            </a:r>
            <a:r>
              <a:rPr lang="en-US" sz="600" b="1" dirty="0">
                <a:solidFill>
                  <a:srgbClr val="FFFFFF"/>
                </a:solidFill>
                <a:latin typeface="Helvetica" charset="0"/>
              </a:rPr>
              <a:t>courtesy of Florida Department of Transportation; </a:t>
            </a:r>
            <a:r>
              <a:rPr lang="en-US" sz="600" b="1" i="1" dirty="0">
                <a:solidFill>
                  <a:srgbClr val="FFFFFF"/>
                </a:solidFill>
                <a:latin typeface="Helvetica" charset="0"/>
              </a:rPr>
              <a:t>bottom right inset, </a:t>
            </a:r>
            <a:r>
              <a:rPr lang="en-US" sz="600" b="1" dirty="0">
                <a:solidFill>
                  <a:srgbClr val="FFFFFF"/>
                </a:solidFill>
                <a:latin typeface="Helvetica" charset="0"/>
              </a:rPr>
              <a:t>courtesy of Washington State Department of Transportation</a:t>
            </a:r>
            <a:endParaRPr lang="en-US" sz="600" b="1" dirty="0">
              <a:solidFill>
                <a:srgbClr val="FFFFFF"/>
              </a:solidFill>
              <a:latin typeface="Helvetica" charset="0"/>
              <a:sym typeface="HelveticaNeueLT Std Blk" charset="0"/>
            </a:endParaRPr>
          </a:p>
        </p:txBody>
      </p:sp>
      <p:sp>
        <p:nvSpPr>
          <p:cNvPr id="11" name="TextBox 10"/>
          <p:cNvSpPr txBox="1"/>
          <p:nvPr/>
        </p:nvSpPr>
        <p:spPr>
          <a:xfrm>
            <a:off x="285750" y="295482"/>
            <a:ext cx="8358188" cy="618918"/>
          </a:xfrm>
          <a:prstGeom prst="rect">
            <a:avLst/>
          </a:prstGeom>
          <a:noFill/>
        </p:spPr>
        <p:txBody>
          <a:bodyPr lIns="64291" tIns="32146" rIns="64291" bIns="32146">
            <a:spAutoFit/>
          </a:bodyPr>
          <a:lstStyle/>
          <a:p>
            <a:r>
              <a:rPr lang="en-US" sz="3600" b="1" dirty="0" smtClean="0">
                <a:solidFill>
                  <a:schemeClr val="bg1"/>
                </a:solidFill>
                <a:effectLst>
                  <a:outerShdw blurRad="38100" dist="38100" dir="2700000" algn="tl">
                    <a:srgbClr val="000000">
                      <a:alpha val="43137"/>
                    </a:srgbClr>
                  </a:outerShdw>
                </a:effectLst>
                <a:latin typeface="FranklinGotMdITC"/>
              </a:rPr>
              <a:t>Managed Lanes</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14" name="TextBox 13"/>
          <p:cNvSpPr txBox="1"/>
          <p:nvPr/>
        </p:nvSpPr>
        <p:spPr>
          <a:xfrm>
            <a:off x="232172" y="1447800"/>
            <a:ext cx="4492228" cy="4717476"/>
          </a:xfrm>
          <a:prstGeom prst="rect">
            <a:avLst/>
          </a:prstGeom>
          <a:noFill/>
        </p:spPr>
        <p:txBody>
          <a:bodyPr wrap="square" lIns="64291" tIns="32146" rIns="64291" bIns="32146">
            <a:spAutoFit/>
          </a:bodyPr>
          <a:lstStyle/>
          <a:p>
            <a:r>
              <a:rPr lang="en-US" sz="2400" dirty="0" smtClean="0">
                <a:latin typeface="HelveticaNeueLT Std Blk"/>
              </a:rPr>
              <a:t>Lane(s) where use is based on:</a:t>
            </a:r>
          </a:p>
          <a:p>
            <a:pPr marL="321457" indent="-321457">
              <a:buFont typeface="Arial" pitchFamily="34" charset="0"/>
              <a:buChar char="•"/>
            </a:pPr>
            <a:r>
              <a:rPr lang="en-US" sz="2200" dirty="0" smtClean="0">
                <a:latin typeface="HelveticaNeueLT Std Blk"/>
              </a:rPr>
              <a:t>Vehicle type / eligibility</a:t>
            </a:r>
          </a:p>
          <a:p>
            <a:pPr marL="321457" indent="-321457">
              <a:buFont typeface="Arial" pitchFamily="34" charset="0"/>
              <a:buChar char="•"/>
            </a:pPr>
            <a:r>
              <a:rPr lang="en-US" sz="2200" dirty="0" smtClean="0">
                <a:latin typeface="HelveticaNeueLT Std Blk"/>
              </a:rPr>
              <a:t>Pricing</a:t>
            </a:r>
          </a:p>
          <a:p>
            <a:pPr marL="321457" indent="-321457">
              <a:spcAft>
                <a:spcPts val="600"/>
              </a:spcAft>
              <a:buFont typeface="Arial" pitchFamily="34" charset="0"/>
              <a:buChar char="•"/>
            </a:pPr>
            <a:r>
              <a:rPr lang="en-US" sz="2200" dirty="0" smtClean="0">
                <a:latin typeface="HelveticaNeueLT Std Blk"/>
              </a:rPr>
              <a:t>Access control</a:t>
            </a:r>
          </a:p>
          <a:p>
            <a:pPr marL="321457" indent="-321457"/>
            <a:r>
              <a:rPr lang="en-US" sz="2400" dirty="0" smtClean="0">
                <a:latin typeface="HelveticaNeueLT Std Blk"/>
              </a:rPr>
              <a:t>Examples:</a:t>
            </a:r>
          </a:p>
          <a:p>
            <a:pPr marL="321457" indent="-321457">
              <a:buFont typeface="Arial" pitchFamily="34" charset="0"/>
              <a:buChar char="•"/>
            </a:pPr>
            <a:r>
              <a:rPr lang="en-US" sz="2200" dirty="0" smtClean="0">
                <a:latin typeface="HelveticaNeueLT Std Blk"/>
              </a:rPr>
              <a:t>HOV lanes</a:t>
            </a:r>
          </a:p>
          <a:p>
            <a:pPr marL="321457" indent="-321457">
              <a:buFont typeface="Arial" pitchFamily="34" charset="0"/>
              <a:buChar char="•"/>
            </a:pPr>
            <a:r>
              <a:rPr lang="en-US" sz="2200" dirty="0" smtClean="0">
                <a:latin typeface="HelveticaNeueLT Std Blk"/>
              </a:rPr>
              <a:t>HOT lanes</a:t>
            </a:r>
          </a:p>
          <a:p>
            <a:pPr marL="321457" indent="-321457">
              <a:buFont typeface="Arial" pitchFamily="34" charset="0"/>
              <a:buChar char="•"/>
            </a:pPr>
            <a:r>
              <a:rPr lang="en-US" sz="2200" dirty="0" smtClean="0">
                <a:latin typeface="HelveticaNeueLT Std Blk"/>
              </a:rPr>
              <a:t>Bus-only lanes</a:t>
            </a:r>
          </a:p>
          <a:p>
            <a:pPr marL="321457" indent="-321457">
              <a:spcAft>
                <a:spcPts val="422"/>
              </a:spcAft>
              <a:buFont typeface="Arial" pitchFamily="34" charset="0"/>
              <a:buChar char="•"/>
            </a:pPr>
            <a:r>
              <a:rPr lang="en-US" sz="2200" dirty="0" smtClean="0">
                <a:latin typeface="HelveticaNeueLT Std Blk"/>
              </a:rPr>
              <a:t>Express toll lanes</a:t>
            </a:r>
          </a:p>
          <a:p>
            <a:r>
              <a:rPr lang="en-US" sz="2400" dirty="0" smtClean="0">
                <a:latin typeface="HelveticaNeueLT Std Blk"/>
              </a:rPr>
              <a:t>Demand and capacity managed on a pro-active basis</a:t>
            </a:r>
          </a:p>
          <a:p>
            <a:pPr marL="321457" indent="-321457">
              <a:buFont typeface="Arial" pitchFamily="34" charset="0"/>
              <a:buChar char="•"/>
            </a:pPr>
            <a:r>
              <a:rPr lang="en-US" sz="2200" dirty="0" smtClean="0">
                <a:latin typeface="HelveticaNeueLT Std Blk"/>
              </a:rPr>
              <a:t>Price</a:t>
            </a:r>
          </a:p>
          <a:p>
            <a:pPr marL="321457" indent="-321457">
              <a:buFont typeface="Arial" pitchFamily="34" charset="0"/>
              <a:buChar char="•"/>
            </a:pPr>
            <a:r>
              <a:rPr lang="en-US" sz="2200" dirty="0" smtClean="0">
                <a:latin typeface="HelveticaNeueLT Std Blk"/>
              </a:rPr>
              <a:t>Eligibility requirements</a:t>
            </a:r>
            <a:endParaRPr lang="en-US" sz="2200" dirty="0">
              <a:latin typeface="HelveticaNeueLT Std Blk"/>
            </a:endParaRPr>
          </a:p>
        </p:txBody>
      </p:sp>
      <p:pic>
        <p:nvPicPr>
          <p:cNvPr id="94210" name="Picture 2"/>
          <p:cNvPicPr>
            <a:picLocks noChangeAspect="1" noChangeArrowheads="1"/>
          </p:cNvPicPr>
          <p:nvPr/>
        </p:nvPicPr>
        <p:blipFill>
          <a:blip r:embed="rId3"/>
          <a:srcRect/>
          <a:stretch>
            <a:fillRect/>
          </a:stretch>
        </p:blipFill>
        <p:spPr bwMode="auto">
          <a:xfrm>
            <a:off x="4762927" y="762000"/>
            <a:ext cx="4076273" cy="3505200"/>
          </a:xfrm>
          <a:prstGeom prst="rect">
            <a:avLst/>
          </a:prstGeom>
          <a:noFill/>
          <a:ln w="9525">
            <a:noFill/>
            <a:miter lim="800000"/>
            <a:headEnd/>
            <a:tailEnd/>
          </a:ln>
        </p:spPr>
      </p:pic>
      <p:sp>
        <p:nvSpPr>
          <p:cNvPr id="15" name="TextBox 14"/>
          <p:cNvSpPr txBox="1"/>
          <p:nvPr/>
        </p:nvSpPr>
        <p:spPr>
          <a:xfrm>
            <a:off x="5029200" y="4419600"/>
            <a:ext cx="3962400" cy="2198837"/>
          </a:xfrm>
          <a:prstGeom prst="rect">
            <a:avLst/>
          </a:prstGeom>
          <a:noFill/>
        </p:spPr>
        <p:txBody>
          <a:bodyPr wrap="square" lIns="64291" tIns="32146" rIns="64291" bIns="32146">
            <a:spAutoFit/>
          </a:bodyPr>
          <a:lstStyle/>
          <a:p>
            <a:pPr>
              <a:spcAft>
                <a:spcPts val="422"/>
              </a:spcAft>
            </a:pPr>
            <a:r>
              <a:rPr lang="en-US" sz="2200" dirty="0" smtClean="0">
                <a:latin typeface="HelveticaNeueLT Std Blk"/>
              </a:rPr>
              <a:t>In Minneapolis (HOV lanes converted to HOT lanes)</a:t>
            </a:r>
          </a:p>
          <a:p>
            <a:pPr marL="321457" indent="-321457">
              <a:spcAft>
                <a:spcPts val="422"/>
              </a:spcAft>
              <a:buFont typeface="Arial" pitchFamily="34" charset="0"/>
              <a:buChar char="•"/>
            </a:pPr>
            <a:r>
              <a:rPr lang="en-US" sz="2200" dirty="0" smtClean="0">
                <a:latin typeface="HelveticaNeueLT Std Blk"/>
              </a:rPr>
              <a:t>Peak period throughput increased 9-33%</a:t>
            </a:r>
          </a:p>
          <a:p>
            <a:pPr marL="321457" indent="-321457">
              <a:spcAft>
                <a:spcPts val="422"/>
              </a:spcAft>
              <a:buFont typeface="Arial" pitchFamily="34" charset="0"/>
              <a:buChar char="•"/>
            </a:pPr>
            <a:r>
              <a:rPr lang="en-US" sz="2200" dirty="0" smtClean="0">
                <a:latin typeface="HelveticaNeueLT Std Blk"/>
              </a:rPr>
              <a:t>Mainline crashes       reduced 5.3%</a:t>
            </a:r>
            <a:endParaRPr lang="en-US" sz="2200" dirty="0">
              <a:latin typeface="HelveticaNeueLT Std Blk"/>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0-#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74638"/>
            <a:ext cx="6781800" cy="715962"/>
          </a:xfrm>
        </p:spPr>
        <p:txBody>
          <a:bodyPr/>
          <a:lstStyle/>
          <a:p>
            <a:r>
              <a:rPr lang="en-US" sz="3600" dirty="0" smtClean="0"/>
              <a:t>Example Operations Strategies and Solutions</a:t>
            </a:r>
            <a:endParaRPr lang="en-US" sz="3600" dirty="0"/>
          </a:p>
        </p:txBody>
      </p:sp>
      <p:sp>
        <p:nvSpPr>
          <p:cNvPr id="6" name="Content Placeholder 5"/>
          <p:cNvSpPr>
            <a:spLocks noGrp="1"/>
          </p:cNvSpPr>
          <p:nvPr>
            <p:ph sz="half" idx="1"/>
          </p:nvPr>
        </p:nvSpPr>
        <p:spPr>
          <a:xfrm>
            <a:off x="457200" y="1600201"/>
            <a:ext cx="4038600" cy="3810000"/>
          </a:xfrm>
        </p:spPr>
        <p:txBody>
          <a:bodyPr/>
          <a:lstStyle/>
          <a:p>
            <a:r>
              <a:rPr lang="en-US" sz="2400" dirty="0" smtClean="0"/>
              <a:t>Work Zone Management</a:t>
            </a:r>
          </a:p>
          <a:p>
            <a:r>
              <a:rPr lang="en-US" sz="2400" dirty="0" smtClean="0"/>
              <a:t>Traffic Incident Management</a:t>
            </a:r>
          </a:p>
          <a:p>
            <a:r>
              <a:rPr lang="en-US" sz="2400" dirty="0" smtClean="0"/>
              <a:t>Service Patrols</a:t>
            </a:r>
          </a:p>
          <a:p>
            <a:r>
              <a:rPr lang="en-US" sz="2400" dirty="0" smtClean="0"/>
              <a:t>Special Event Management</a:t>
            </a:r>
          </a:p>
          <a:p>
            <a:r>
              <a:rPr lang="en-US" sz="2400" dirty="0" smtClean="0"/>
              <a:t>Road Weather Management</a:t>
            </a:r>
          </a:p>
          <a:p>
            <a:r>
              <a:rPr lang="en-US" sz="2400" dirty="0" smtClean="0"/>
              <a:t>Transit Management</a:t>
            </a:r>
          </a:p>
          <a:p>
            <a:endParaRPr lang="en-US" sz="2400" dirty="0"/>
          </a:p>
        </p:txBody>
      </p:sp>
      <p:sp>
        <p:nvSpPr>
          <p:cNvPr id="7" name="Content Placeholder 6"/>
          <p:cNvSpPr>
            <a:spLocks noGrp="1"/>
          </p:cNvSpPr>
          <p:nvPr>
            <p:ph sz="half" idx="2"/>
          </p:nvPr>
        </p:nvSpPr>
        <p:spPr>
          <a:xfrm>
            <a:off x="4648200" y="1600201"/>
            <a:ext cx="4038600" cy="3810000"/>
          </a:xfrm>
        </p:spPr>
        <p:txBody>
          <a:bodyPr/>
          <a:lstStyle/>
          <a:p>
            <a:r>
              <a:rPr lang="en-US" sz="2400" dirty="0" smtClean="0"/>
              <a:t>Traffic Signal Coordination</a:t>
            </a:r>
          </a:p>
          <a:p>
            <a:r>
              <a:rPr lang="en-US" sz="2400" dirty="0" smtClean="0"/>
              <a:t>Traveler Information</a:t>
            </a:r>
          </a:p>
          <a:p>
            <a:r>
              <a:rPr lang="en-US" sz="2400" dirty="0" smtClean="0"/>
              <a:t>Ramp Management</a:t>
            </a:r>
          </a:p>
          <a:p>
            <a:r>
              <a:rPr lang="en-US" sz="2400" dirty="0" smtClean="0"/>
              <a:t>Managed Lanes</a:t>
            </a:r>
          </a:p>
          <a:p>
            <a:r>
              <a:rPr lang="en-US" sz="2400" dirty="0" smtClean="0"/>
              <a:t>Active Traffic Management</a:t>
            </a:r>
          </a:p>
          <a:p>
            <a:r>
              <a:rPr lang="en-US" sz="2400" dirty="0" smtClean="0"/>
              <a:t>Integrated Corridor Management</a:t>
            </a:r>
            <a:endParaRPr lang="en-US" sz="2400" dirty="0"/>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4</a:t>
            </a:fld>
            <a:endParaRPr lang="en-US" dirty="0"/>
          </a:p>
        </p:txBody>
      </p:sp>
      <p:sp>
        <p:nvSpPr>
          <p:cNvPr id="8" name="TextBox 7"/>
          <p:cNvSpPr txBox="1"/>
          <p:nvPr/>
        </p:nvSpPr>
        <p:spPr>
          <a:xfrm>
            <a:off x="304800" y="5791200"/>
            <a:ext cx="8458200" cy="461665"/>
          </a:xfrm>
          <a:prstGeom prst="rect">
            <a:avLst/>
          </a:prstGeom>
          <a:noFill/>
        </p:spPr>
        <p:txBody>
          <a:bodyPr wrap="square" rtlCol="0">
            <a:spAutoFit/>
          </a:bodyPr>
          <a:lstStyle/>
          <a:p>
            <a:r>
              <a:rPr lang="en-US" sz="2400" dirty="0" smtClean="0"/>
              <a:t>More discussion of some of these and their benefits later</a:t>
            </a:r>
            <a:endParaRPr lang="en-US" sz="2400" dirty="0"/>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6163"/>
            <a:ext cx="3320764" cy="21384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761140" y="6489651"/>
            <a:ext cx="361055" cy="372696"/>
          </a:xfrm>
          <a:prstGeom prst="rect">
            <a:avLst/>
          </a:prstGeom>
          <a:noFill/>
        </p:spPr>
        <p:txBody>
          <a:bodyPr wrap="none" lIns="64291" tIns="32146" rIns="64291" bIns="32146">
            <a:spAutoFit/>
          </a:bodyPr>
          <a:lstStyle/>
          <a:p>
            <a:pPr>
              <a:defRPr/>
            </a:pPr>
            <a:r>
              <a:rPr lang="en-US" sz="2000" b="1" spc="-211" dirty="0">
                <a:solidFill>
                  <a:srgbClr val="FFFFFF"/>
                </a:solidFill>
                <a:latin typeface="Helvetica"/>
                <a:ea typeface="ヒラギノ角ゴ ProN W6" charset="0"/>
                <a:cs typeface="Helvetica"/>
              </a:rPr>
              <a:t>18</a:t>
            </a:r>
          </a:p>
        </p:txBody>
      </p:sp>
      <p:sp>
        <p:nvSpPr>
          <p:cNvPr id="11" name="TextBox 10"/>
          <p:cNvSpPr txBox="1"/>
          <p:nvPr/>
        </p:nvSpPr>
        <p:spPr>
          <a:xfrm>
            <a:off x="285750" y="0"/>
            <a:ext cx="5429250" cy="1172915"/>
          </a:xfrm>
          <a:prstGeom prst="rect">
            <a:avLst/>
          </a:prstGeom>
          <a:noFill/>
        </p:spPr>
        <p:txBody>
          <a:bodyPr wrap="square" lIns="64291" tIns="32146" rIns="64291" bIns="32146">
            <a:spAutoFit/>
          </a:bodyPr>
          <a:lstStyle/>
          <a:p>
            <a:r>
              <a:rPr lang="en-US" sz="3600" b="1" dirty="0" smtClean="0">
                <a:solidFill>
                  <a:schemeClr val="bg1"/>
                </a:solidFill>
                <a:effectLst>
                  <a:outerShdw blurRad="38100" dist="38100" dir="2700000" algn="tl">
                    <a:srgbClr val="000000">
                      <a:alpha val="43137"/>
                    </a:srgbClr>
                  </a:outerShdw>
                </a:effectLst>
                <a:latin typeface="FranklinGotMdITC"/>
              </a:rPr>
              <a:t>Active Traffic Management (ATM)</a:t>
            </a:r>
            <a:endParaRPr lang="en-US" sz="3600" b="1" dirty="0">
              <a:solidFill>
                <a:schemeClr val="bg1"/>
              </a:solidFill>
              <a:effectLst>
                <a:outerShdw blurRad="38100" dist="38100" dir="2700000" algn="tl">
                  <a:srgbClr val="000000">
                    <a:alpha val="43137"/>
                  </a:srgbClr>
                </a:outerShdw>
              </a:effectLst>
              <a:latin typeface="FranklinGotMdITC"/>
            </a:endParaRPr>
          </a:p>
        </p:txBody>
      </p:sp>
      <p:sp>
        <p:nvSpPr>
          <p:cNvPr id="13" name="TextBox 12"/>
          <p:cNvSpPr txBox="1"/>
          <p:nvPr/>
        </p:nvSpPr>
        <p:spPr>
          <a:xfrm>
            <a:off x="381000" y="1295400"/>
            <a:ext cx="4339828" cy="2855427"/>
          </a:xfrm>
          <a:prstGeom prst="rect">
            <a:avLst/>
          </a:prstGeom>
          <a:noFill/>
        </p:spPr>
        <p:txBody>
          <a:bodyPr wrap="square" lIns="64291" tIns="32146" rIns="64291" bIns="32146">
            <a:spAutoFit/>
          </a:bodyPr>
          <a:lstStyle/>
          <a:p>
            <a:pPr>
              <a:spcAft>
                <a:spcPts val="422"/>
              </a:spcAft>
            </a:pPr>
            <a:r>
              <a:rPr lang="en-US" sz="2400" dirty="0" smtClean="0">
                <a:latin typeface="HelveticaNeueLT Std Blk"/>
              </a:rPr>
              <a:t>Dynamically manage congestion based on prevailing traffic conditions</a:t>
            </a:r>
          </a:p>
          <a:p>
            <a:pPr marL="321457" indent="-321457">
              <a:spcAft>
                <a:spcPts val="422"/>
              </a:spcAft>
              <a:buFont typeface="Arial" pitchFamily="34" charset="0"/>
              <a:buChar char="•"/>
            </a:pPr>
            <a:r>
              <a:rPr lang="en-US" sz="2400" dirty="0" smtClean="0">
                <a:latin typeface="HelveticaNeueLT Std Blk"/>
              </a:rPr>
              <a:t>Variable speed displays</a:t>
            </a:r>
          </a:p>
          <a:p>
            <a:pPr marL="321457" indent="-321457">
              <a:spcAft>
                <a:spcPts val="422"/>
              </a:spcAft>
              <a:buFont typeface="Arial" pitchFamily="34" charset="0"/>
              <a:buChar char="•"/>
            </a:pPr>
            <a:r>
              <a:rPr lang="en-US" sz="2400" dirty="0" smtClean="0">
                <a:latin typeface="HelveticaNeueLT Std Blk"/>
              </a:rPr>
              <a:t>Dynamic lane control </a:t>
            </a:r>
          </a:p>
          <a:p>
            <a:pPr marL="321457" indent="-321457">
              <a:spcAft>
                <a:spcPts val="422"/>
              </a:spcAft>
              <a:buFont typeface="Arial" pitchFamily="34" charset="0"/>
              <a:buChar char="•"/>
            </a:pPr>
            <a:r>
              <a:rPr lang="en-US" sz="2400" dirty="0" smtClean="0">
                <a:latin typeface="HelveticaNeueLT Std Blk"/>
              </a:rPr>
              <a:t>Queue warning</a:t>
            </a:r>
          </a:p>
          <a:p>
            <a:pPr marL="321457" indent="-321457">
              <a:spcAft>
                <a:spcPts val="422"/>
              </a:spcAft>
              <a:buFont typeface="Arial" pitchFamily="34" charset="0"/>
              <a:buChar char="•"/>
            </a:pPr>
            <a:r>
              <a:rPr lang="en-US" sz="2400" dirty="0" smtClean="0">
                <a:latin typeface="HelveticaNeueLT Std Blk"/>
              </a:rPr>
              <a:t>Hard shoulder running</a:t>
            </a:r>
          </a:p>
        </p:txBody>
      </p:sp>
      <p:pic>
        <p:nvPicPr>
          <p:cNvPr id="14" name="Picture 3"/>
          <p:cNvPicPr>
            <a:picLocks noChangeAspect="1" noChangeArrowheads="1"/>
          </p:cNvPicPr>
          <p:nvPr/>
        </p:nvPicPr>
        <p:blipFill>
          <a:blip r:embed="rId4" cstate="print"/>
          <a:srcRect/>
          <a:stretch>
            <a:fillRect/>
          </a:stretch>
        </p:blipFill>
        <p:spPr bwMode="auto">
          <a:xfrm>
            <a:off x="228600" y="4266590"/>
            <a:ext cx="3268266" cy="2286610"/>
          </a:xfrm>
          <a:prstGeom prst="rect">
            <a:avLst/>
          </a:prstGeom>
          <a:noFill/>
          <a:ln w="9525">
            <a:noFill/>
            <a:miter lim="800000"/>
            <a:headEnd/>
            <a:tailEnd/>
          </a:ln>
        </p:spPr>
      </p:pic>
      <p:pic>
        <p:nvPicPr>
          <p:cNvPr id="15" name="Picture 14"/>
          <p:cNvPicPr/>
          <p:nvPr/>
        </p:nvPicPr>
        <p:blipFill>
          <a:blip r:embed="rId5" cstate="print"/>
          <a:srcRect/>
          <a:stretch>
            <a:fillRect/>
          </a:stretch>
        </p:blipFill>
        <p:spPr bwMode="auto">
          <a:xfrm>
            <a:off x="5257800" y="2514600"/>
            <a:ext cx="3733800" cy="1752600"/>
          </a:xfrm>
          <a:prstGeom prst="rect">
            <a:avLst/>
          </a:prstGeom>
          <a:noFill/>
          <a:ln w="6350" cmpd="sng">
            <a:solidFill>
              <a:srgbClr val="000000"/>
            </a:solidFill>
            <a:miter lim="800000"/>
            <a:headEnd/>
            <a:tailEnd/>
          </a:ln>
          <a:effectLst/>
        </p:spPr>
      </p:pic>
      <p:sp>
        <p:nvSpPr>
          <p:cNvPr id="16" name="TextBox 15"/>
          <p:cNvSpPr txBox="1"/>
          <p:nvPr/>
        </p:nvSpPr>
        <p:spPr>
          <a:xfrm>
            <a:off x="3810000" y="4343400"/>
            <a:ext cx="4768453" cy="2473271"/>
          </a:xfrm>
          <a:prstGeom prst="rect">
            <a:avLst/>
          </a:prstGeom>
          <a:noFill/>
        </p:spPr>
        <p:txBody>
          <a:bodyPr wrap="square" lIns="64291" tIns="32146" rIns="64291" bIns="32146">
            <a:spAutoFit/>
          </a:bodyPr>
          <a:lstStyle/>
          <a:p>
            <a:pPr>
              <a:spcAft>
                <a:spcPts val="300"/>
              </a:spcAft>
            </a:pPr>
            <a:r>
              <a:rPr lang="en-US" sz="2400" dirty="0" smtClean="0">
                <a:latin typeface="HelveticaNeueLT Std Blk"/>
              </a:rPr>
              <a:t>Relatively new to US -</a:t>
            </a:r>
          </a:p>
          <a:p>
            <a:pPr>
              <a:spcAft>
                <a:spcPts val="300"/>
              </a:spcAft>
            </a:pPr>
            <a:r>
              <a:rPr lang="en-US" sz="2400" dirty="0" smtClean="0">
                <a:latin typeface="HelveticaNeueLT Std Blk"/>
              </a:rPr>
              <a:t>European Experience </a:t>
            </a:r>
          </a:p>
          <a:p>
            <a:pPr marL="321457" indent="-321457">
              <a:spcAft>
                <a:spcPts val="300"/>
              </a:spcAft>
              <a:buFont typeface="Arial" pitchFamily="34" charset="0"/>
              <a:buChar char="•"/>
            </a:pPr>
            <a:r>
              <a:rPr lang="en-US" sz="2400" dirty="0" smtClean="0">
                <a:latin typeface="HelveticaNeueLT Std Blk"/>
              </a:rPr>
              <a:t>Throughput increased by 3–7% </a:t>
            </a:r>
          </a:p>
          <a:p>
            <a:pPr marL="321457" indent="-321457">
              <a:spcAft>
                <a:spcPts val="300"/>
              </a:spcAft>
              <a:buFont typeface="Arial" pitchFamily="34" charset="0"/>
              <a:buChar char="•"/>
            </a:pPr>
            <a:r>
              <a:rPr lang="en-US" sz="2400" dirty="0" smtClean="0">
                <a:latin typeface="HelveticaNeueLT Std Blk"/>
              </a:rPr>
              <a:t>Decrease in incidents of 3–30%</a:t>
            </a:r>
          </a:p>
          <a:p>
            <a:pPr marL="321457" indent="-321457">
              <a:spcAft>
                <a:spcPts val="300"/>
              </a:spcAft>
              <a:buFont typeface="Arial" pitchFamily="34" charset="0"/>
              <a:buChar char="•"/>
            </a:pPr>
            <a:r>
              <a:rPr lang="en-US" sz="2400" dirty="0" smtClean="0">
                <a:latin typeface="HelveticaNeueLT Std Blk"/>
              </a:rPr>
              <a:t>Emissions decreased 2-8%</a:t>
            </a:r>
          </a:p>
          <a:p>
            <a:pPr marL="321457" indent="-321457">
              <a:spcAft>
                <a:spcPts val="300"/>
              </a:spcAft>
              <a:buFont typeface="Arial" pitchFamily="34" charset="0"/>
              <a:buChar char="•"/>
            </a:pPr>
            <a:r>
              <a:rPr lang="en-US" sz="2400" dirty="0" smtClean="0">
                <a:latin typeface="HelveticaNeueLT Std Blk"/>
              </a:rPr>
              <a:t>Benefit/Cost ratio of 3.9 :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34200" cy="715962"/>
          </a:xfrm>
        </p:spPr>
        <p:txBody>
          <a:bodyPr/>
          <a:lstStyle/>
          <a:p>
            <a:r>
              <a:rPr lang="en-US" sz="3600" dirty="0" smtClean="0"/>
              <a:t>Integrated Corridor Management</a:t>
            </a:r>
            <a:endParaRPr lang="en-US" sz="3600" dirty="0"/>
          </a:p>
        </p:txBody>
      </p:sp>
      <p:sp>
        <p:nvSpPr>
          <p:cNvPr id="3" name="Content Placeholder 2"/>
          <p:cNvSpPr>
            <a:spLocks noGrp="1"/>
          </p:cNvSpPr>
          <p:nvPr>
            <p:ph sz="half" idx="1"/>
          </p:nvPr>
        </p:nvSpPr>
        <p:spPr>
          <a:xfrm>
            <a:off x="152400" y="1524000"/>
            <a:ext cx="4267200" cy="4525963"/>
          </a:xfrm>
        </p:spPr>
        <p:txBody>
          <a:bodyPr/>
          <a:lstStyle/>
          <a:p>
            <a:pPr>
              <a:spcAft>
                <a:spcPts val="1200"/>
              </a:spcAft>
            </a:pPr>
            <a:r>
              <a:rPr lang="en-US" sz="2400" dirty="0" smtClean="0">
                <a:latin typeface="HelveticaNeueLT Std Blk"/>
              </a:rPr>
              <a:t>Corridors offer opportunities to optimize the entire system</a:t>
            </a:r>
          </a:p>
          <a:p>
            <a:pPr>
              <a:spcAft>
                <a:spcPts val="0"/>
              </a:spcAft>
            </a:pPr>
            <a:r>
              <a:rPr lang="en-US" sz="2400" dirty="0" smtClean="0">
                <a:latin typeface="HelveticaNeueLT Std Blk"/>
              </a:rPr>
              <a:t>ICM is the operational coordination of multiple transportation networks and cross-network links</a:t>
            </a:r>
          </a:p>
          <a:p>
            <a:pPr marL="721507" lvl="1" indent="-321457">
              <a:spcAft>
                <a:spcPts val="0"/>
              </a:spcAft>
              <a:buFont typeface="Courier New" pitchFamily="49" charset="0"/>
              <a:buChar char="o"/>
            </a:pPr>
            <a:r>
              <a:rPr lang="en-US" sz="2200" dirty="0" smtClean="0">
                <a:latin typeface="HelveticaNeueLT Std Blk"/>
              </a:rPr>
              <a:t>Integrated traveler info</a:t>
            </a:r>
          </a:p>
          <a:p>
            <a:pPr marL="721507" lvl="1" indent="-321457">
              <a:spcAft>
                <a:spcPts val="0"/>
              </a:spcAft>
              <a:buFont typeface="Courier New" pitchFamily="49" charset="0"/>
              <a:buChar char="o"/>
            </a:pPr>
            <a:r>
              <a:rPr lang="en-US" sz="2200" dirty="0" smtClean="0">
                <a:latin typeface="HelveticaNeueLT Std Blk"/>
              </a:rPr>
              <a:t>Operational efficiency of network junctions</a:t>
            </a:r>
          </a:p>
          <a:p>
            <a:pPr marL="721507" lvl="1" indent="-321457">
              <a:spcAft>
                <a:spcPts val="0"/>
              </a:spcAft>
              <a:buFont typeface="Courier New" pitchFamily="49" charset="0"/>
              <a:buChar char="o"/>
            </a:pPr>
            <a:r>
              <a:rPr lang="en-US" sz="2200" dirty="0" smtClean="0">
                <a:latin typeface="HelveticaNeueLT Std Blk"/>
              </a:rPr>
              <a:t>Cross-network route &amp; modal shifts</a:t>
            </a:r>
          </a:p>
          <a:p>
            <a:pPr marL="721507" lvl="1" indent="-321457">
              <a:spcAft>
                <a:spcPts val="0"/>
              </a:spcAft>
              <a:buFont typeface="Courier New" pitchFamily="49" charset="0"/>
              <a:buChar char="o"/>
            </a:pPr>
            <a:r>
              <a:rPr lang="en-US" sz="2200" dirty="0" smtClean="0">
                <a:latin typeface="HelveticaNeueLT Std Blk"/>
              </a:rPr>
              <a:t>Capacity and demand</a:t>
            </a:r>
          </a:p>
          <a:p>
            <a:endParaRPr lang="en-US" dirty="0"/>
          </a:p>
        </p:txBody>
      </p:sp>
      <p:sp>
        <p:nvSpPr>
          <p:cNvPr id="4" name="Content Placeholder 3"/>
          <p:cNvSpPr>
            <a:spLocks noGrp="1"/>
          </p:cNvSpPr>
          <p:nvPr>
            <p:ph sz="half" idx="2"/>
          </p:nvPr>
        </p:nvSpPr>
        <p:spPr>
          <a:xfrm>
            <a:off x="4648200" y="4313237"/>
            <a:ext cx="4038600" cy="2011363"/>
          </a:xfrm>
        </p:spPr>
        <p:txBody>
          <a:bodyPr/>
          <a:lstStyle/>
          <a:p>
            <a:pPr marL="321457" indent="-321457">
              <a:spcAft>
                <a:spcPts val="422"/>
              </a:spcAft>
              <a:buNone/>
            </a:pPr>
            <a:r>
              <a:rPr lang="en-US" sz="2200" b="1" dirty="0" smtClean="0">
                <a:latin typeface="HelveticaNeueLT Std Blk"/>
              </a:rPr>
              <a:t>Example Benefits</a:t>
            </a:r>
          </a:p>
          <a:p>
            <a:pPr marL="321457" indent="-321457">
              <a:spcAft>
                <a:spcPts val="422"/>
              </a:spcAft>
              <a:buFont typeface="Arial" pitchFamily="34" charset="0"/>
              <a:buChar char="•"/>
            </a:pPr>
            <a:r>
              <a:rPr lang="en-US" sz="2200" dirty="0" smtClean="0">
                <a:latin typeface="HelveticaNeueLT Std Blk"/>
              </a:rPr>
              <a:t>ICM along I-15 in San Diego: estimated B/C ratio of 9.7:1</a:t>
            </a:r>
          </a:p>
          <a:p>
            <a:pPr marL="321457" indent="-321457">
              <a:buFont typeface="Arial" pitchFamily="34" charset="0"/>
              <a:buChar char="•"/>
            </a:pPr>
            <a:r>
              <a:rPr lang="en-US" sz="2200" dirty="0" smtClean="0">
                <a:latin typeface="HelveticaNeueLT Std Blk"/>
              </a:rPr>
              <a:t>Simulation of ICM: B/C ratios of 7.1:1 to 25.1:1</a:t>
            </a:r>
          </a:p>
          <a:p>
            <a:endParaRPr lang="en-US" dirty="0"/>
          </a:p>
        </p:txBody>
      </p:sp>
      <p:grpSp>
        <p:nvGrpSpPr>
          <p:cNvPr id="5" name="Group 5"/>
          <p:cNvGrpSpPr>
            <a:grpSpLocks noChangeAspect="1"/>
          </p:cNvGrpSpPr>
          <p:nvPr/>
        </p:nvGrpSpPr>
        <p:grpSpPr bwMode="auto">
          <a:xfrm>
            <a:off x="3962400" y="1444228"/>
            <a:ext cx="5105400" cy="2805793"/>
            <a:chOff x="3927" y="1200"/>
            <a:chExt cx="4105" cy="2256"/>
          </a:xfrm>
        </p:grpSpPr>
        <p:sp>
          <p:nvSpPr>
            <p:cNvPr id="6" name="AutoShape 4"/>
            <p:cNvSpPr>
              <a:spLocks noChangeAspect="1" noChangeArrowheads="1" noTextEdit="1"/>
            </p:cNvSpPr>
            <p:nvPr/>
          </p:nvSpPr>
          <p:spPr bwMode="auto">
            <a:xfrm>
              <a:off x="3927" y="1200"/>
              <a:ext cx="4105" cy="22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8"/>
            <p:cNvGrpSpPr>
              <a:grpSpLocks/>
            </p:cNvGrpSpPr>
            <p:nvPr/>
          </p:nvGrpSpPr>
          <p:grpSpPr bwMode="auto">
            <a:xfrm>
              <a:off x="3932" y="2790"/>
              <a:ext cx="4090" cy="201"/>
              <a:chOff x="3932" y="2790"/>
              <a:chExt cx="4090" cy="201"/>
            </a:xfrm>
          </p:grpSpPr>
          <p:sp>
            <p:nvSpPr>
              <p:cNvPr id="742" name="Rectangle 6"/>
              <p:cNvSpPr>
                <a:spLocks noChangeArrowheads="1"/>
              </p:cNvSpPr>
              <p:nvPr/>
            </p:nvSpPr>
            <p:spPr bwMode="auto">
              <a:xfrm>
                <a:off x="3932" y="2790"/>
                <a:ext cx="4090" cy="201"/>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3" name="Rectangle 7"/>
              <p:cNvSpPr>
                <a:spLocks noChangeArrowheads="1"/>
              </p:cNvSpPr>
              <p:nvPr/>
            </p:nvSpPr>
            <p:spPr bwMode="auto">
              <a:xfrm>
                <a:off x="3932" y="2790"/>
                <a:ext cx="4090" cy="201"/>
              </a:xfrm>
              <a:prstGeom prst="rect">
                <a:avLst/>
              </a:prstGeom>
              <a:noFill/>
              <a:ln w="7938" cap="rnd">
                <a:solidFill>
                  <a:srgbClr val="BBE0E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1"/>
            <p:cNvGrpSpPr>
              <a:grpSpLocks/>
            </p:cNvGrpSpPr>
            <p:nvPr/>
          </p:nvGrpSpPr>
          <p:grpSpPr bwMode="auto">
            <a:xfrm>
              <a:off x="3929" y="1202"/>
              <a:ext cx="4094" cy="537"/>
              <a:chOff x="3929" y="1202"/>
              <a:chExt cx="4094" cy="537"/>
            </a:xfrm>
          </p:grpSpPr>
          <p:sp>
            <p:nvSpPr>
              <p:cNvPr id="740" name="Rectangle 9"/>
              <p:cNvSpPr>
                <a:spLocks noChangeArrowheads="1"/>
              </p:cNvSpPr>
              <p:nvPr/>
            </p:nvSpPr>
            <p:spPr bwMode="auto">
              <a:xfrm>
                <a:off x="3929" y="1202"/>
                <a:ext cx="4094" cy="537"/>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41" name="Rectangle 10"/>
              <p:cNvSpPr>
                <a:spLocks noChangeArrowheads="1"/>
              </p:cNvSpPr>
              <p:nvPr/>
            </p:nvSpPr>
            <p:spPr bwMode="auto">
              <a:xfrm>
                <a:off x="3929" y="1202"/>
                <a:ext cx="4094" cy="537"/>
              </a:xfrm>
              <a:prstGeom prst="rect">
                <a:avLst/>
              </a:prstGeom>
              <a:noFill/>
              <a:ln w="7938" cap="rnd">
                <a:solidFill>
                  <a:srgbClr val="FF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a:grpSpLocks/>
            </p:cNvGrpSpPr>
            <p:nvPr/>
          </p:nvGrpSpPr>
          <p:grpSpPr bwMode="auto">
            <a:xfrm>
              <a:off x="3934" y="1742"/>
              <a:ext cx="4089" cy="346"/>
              <a:chOff x="3934" y="1742"/>
              <a:chExt cx="4089" cy="346"/>
            </a:xfrm>
          </p:grpSpPr>
          <p:sp>
            <p:nvSpPr>
              <p:cNvPr id="738" name="Rectangle 12"/>
              <p:cNvSpPr>
                <a:spLocks noChangeArrowheads="1"/>
              </p:cNvSpPr>
              <p:nvPr/>
            </p:nvSpPr>
            <p:spPr bwMode="auto">
              <a:xfrm>
                <a:off x="3934" y="1742"/>
                <a:ext cx="4089" cy="346"/>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9" name="Rectangle 13"/>
              <p:cNvSpPr>
                <a:spLocks noChangeArrowheads="1"/>
              </p:cNvSpPr>
              <p:nvPr/>
            </p:nvSpPr>
            <p:spPr bwMode="auto">
              <a:xfrm>
                <a:off x="3934" y="1742"/>
                <a:ext cx="4089" cy="346"/>
              </a:xfrm>
              <a:prstGeom prst="rect">
                <a:avLst/>
              </a:prstGeom>
              <a:noFill/>
              <a:ln w="7938" cap="rnd">
                <a:solidFill>
                  <a:srgbClr val="FFFF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7"/>
            <p:cNvGrpSpPr>
              <a:grpSpLocks/>
            </p:cNvGrpSpPr>
            <p:nvPr/>
          </p:nvGrpSpPr>
          <p:grpSpPr bwMode="auto">
            <a:xfrm>
              <a:off x="3933" y="2094"/>
              <a:ext cx="4089" cy="696"/>
              <a:chOff x="3933" y="2094"/>
              <a:chExt cx="4089" cy="696"/>
            </a:xfrm>
          </p:grpSpPr>
          <p:sp>
            <p:nvSpPr>
              <p:cNvPr id="736" name="Rectangle 15"/>
              <p:cNvSpPr>
                <a:spLocks noChangeArrowheads="1"/>
              </p:cNvSpPr>
              <p:nvPr/>
            </p:nvSpPr>
            <p:spPr bwMode="auto">
              <a:xfrm>
                <a:off x="3933" y="2094"/>
                <a:ext cx="4089" cy="696"/>
              </a:xfrm>
              <a:prstGeom prst="rect">
                <a:avLst/>
              </a:prstGeom>
              <a:solidFill>
                <a:srgbClr val="CCE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7" name="Rectangle 16"/>
              <p:cNvSpPr>
                <a:spLocks noChangeArrowheads="1"/>
              </p:cNvSpPr>
              <p:nvPr/>
            </p:nvSpPr>
            <p:spPr bwMode="auto">
              <a:xfrm>
                <a:off x="3933" y="2094"/>
                <a:ext cx="4089" cy="696"/>
              </a:xfrm>
              <a:prstGeom prst="rect">
                <a:avLst/>
              </a:prstGeom>
              <a:noFill/>
              <a:ln w="7938" cap="rnd">
                <a:solidFill>
                  <a:srgbClr val="CCEC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20"/>
            <p:cNvGrpSpPr>
              <a:grpSpLocks/>
            </p:cNvGrpSpPr>
            <p:nvPr/>
          </p:nvGrpSpPr>
          <p:grpSpPr bwMode="auto">
            <a:xfrm>
              <a:off x="3932" y="2987"/>
              <a:ext cx="4091" cy="460"/>
              <a:chOff x="3932" y="2987"/>
              <a:chExt cx="4091" cy="460"/>
            </a:xfrm>
          </p:grpSpPr>
          <p:sp>
            <p:nvSpPr>
              <p:cNvPr id="734" name="Rectangle 18"/>
              <p:cNvSpPr>
                <a:spLocks noChangeArrowheads="1"/>
              </p:cNvSpPr>
              <p:nvPr/>
            </p:nvSpPr>
            <p:spPr bwMode="auto">
              <a:xfrm>
                <a:off x="3932" y="2987"/>
                <a:ext cx="4091" cy="460"/>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35" name="Rectangle 19"/>
              <p:cNvSpPr>
                <a:spLocks noChangeArrowheads="1"/>
              </p:cNvSpPr>
              <p:nvPr/>
            </p:nvSpPr>
            <p:spPr bwMode="auto">
              <a:xfrm>
                <a:off x="3932" y="2987"/>
                <a:ext cx="4091" cy="460"/>
              </a:xfrm>
              <a:prstGeom prst="rect">
                <a:avLst/>
              </a:prstGeom>
              <a:noFill/>
              <a:ln w="7938" cap="rnd">
                <a:solidFill>
                  <a:srgbClr val="CCFF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5"/>
            <p:cNvGrpSpPr>
              <a:grpSpLocks/>
            </p:cNvGrpSpPr>
            <p:nvPr/>
          </p:nvGrpSpPr>
          <p:grpSpPr bwMode="auto">
            <a:xfrm>
              <a:off x="3938" y="1886"/>
              <a:ext cx="3989" cy="101"/>
              <a:chOff x="3938" y="1886"/>
              <a:chExt cx="3989" cy="101"/>
            </a:xfrm>
          </p:grpSpPr>
          <p:sp>
            <p:nvSpPr>
              <p:cNvPr id="640" name="Line 21"/>
              <p:cNvSpPr>
                <a:spLocks noChangeShapeType="1"/>
              </p:cNvSpPr>
              <p:nvPr/>
            </p:nvSpPr>
            <p:spPr bwMode="auto">
              <a:xfrm>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1" name="Line 22"/>
              <p:cNvSpPr>
                <a:spLocks noChangeShapeType="1"/>
              </p:cNvSpPr>
              <p:nvPr/>
            </p:nvSpPr>
            <p:spPr bwMode="auto">
              <a:xfrm>
                <a:off x="61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2" name="Line 23"/>
              <p:cNvSpPr>
                <a:spLocks noChangeShapeType="1"/>
              </p:cNvSpPr>
              <p:nvPr/>
            </p:nvSpPr>
            <p:spPr bwMode="auto">
              <a:xfrm>
                <a:off x="62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3" name="Line 24"/>
              <p:cNvSpPr>
                <a:spLocks noChangeShapeType="1"/>
              </p:cNvSpPr>
              <p:nvPr/>
            </p:nvSpPr>
            <p:spPr bwMode="auto">
              <a:xfrm>
                <a:off x="62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4" name="Line 25"/>
              <p:cNvSpPr>
                <a:spLocks noChangeShapeType="1"/>
              </p:cNvSpPr>
              <p:nvPr/>
            </p:nvSpPr>
            <p:spPr bwMode="auto">
              <a:xfrm>
                <a:off x="63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5" name="Line 26"/>
              <p:cNvSpPr>
                <a:spLocks noChangeShapeType="1"/>
              </p:cNvSpPr>
              <p:nvPr/>
            </p:nvSpPr>
            <p:spPr bwMode="auto">
              <a:xfrm>
                <a:off x="63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6" name="Line 27"/>
              <p:cNvSpPr>
                <a:spLocks noChangeShapeType="1"/>
              </p:cNvSpPr>
              <p:nvPr/>
            </p:nvSpPr>
            <p:spPr bwMode="auto">
              <a:xfrm>
                <a:off x="64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7" name="Line 28"/>
              <p:cNvSpPr>
                <a:spLocks noChangeShapeType="1"/>
              </p:cNvSpPr>
              <p:nvPr/>
            </p:nvSpPr>
            <p:spPr bwMode="auto">
              <a:xfrm>
                <a:off x="64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8" name="Line 29"/>
              <p:cNvSpPr>
                <a:spLocks noChangeShapeType="1"/>
              </p:cNvSpPr>
              <p:nvPr/>
            </p:nvSpPr>
            <p:spPr bwMode="auto">
              <a:xfrm>
                <a:off x="65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9" name="Line 30"/>
              <p:cNvSpPr>
                <a:spLocks noChangeShapeType="1"/>
              </p:cNvSpPr>
              <p:nvPr/>
            </p:nvSpPr>
            <p:spPr bwMode="auto">
              <a:xfrm>
                <a:off x="65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0" name="Line 31"/>
              <p:cNvSpPr>
                <a:spLocks noChangeShapeType="1"/>
              </p:cNvSpPr>
              <p:nvPr/>
            </p:nvSpPr>
            <p:spPr bwMode="auto">
              <a:xfrm>
                <a:off x="66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1" name="Line 32"/>
              <p:cNvSpPr>
                <a:spLocks noChangeShapeType="1"/>
              </p:cNvSpPr>
              <p:nvPr/>
            </p:nvSpPr>
            <p:spPr bwMode="auto">
              <a:xfrm>
                <a:off x="66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2" name="Line 33"/>
              <p:cNvSpPr>
                <a:spLocks noChangeShapeType="1"/>
              </p:cNvSpPr>
              <p:nvPr/>
            </p:nvSpPr>
            <p:spPr bwMode="auto">
              <a:xfrm>
                <a:off x="67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3" name="Line 34"/>
              <p:cNvSpPr>
                <a:spLocks noChangeShapeType="1"/>
              </p:cNvSpPr>
              <p:nvPr/>
            </p:nvSpPr>
            <p:spPr bwMode="auto">
              <a:xfrm>
                <a:off x="67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4" name="Line 35"/>
              <p:cNvSpPr>
                <a:spLocks noChangeShapeType="1"/>
              </p:cNvSpPr>
              <p:nvPr/>
            </p:nvSpPr>
            <p:spPr bwMode="auto">
              <a:xfrm>
                <a:off x="682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5" name="Line 36"/>
              <p:cNvSpPr>
                <a:spLocks noChangeShapeType="1"/>
              </p:cNvSpPr>
              <p:nvPr/>
            </p:nvSpPr>
            <p:spPr bwMode="auto">
              <a:xfrm>
                <a:off x="687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6" name="Line 37"/>
              <p:cNvSpPr>
                <a:spLocks noChangeShapeType="1"/>
              </p:cNvSpPr>
              <p:nvPr/>
            </p:nvSpPr>
            <p:spPr bwMode="auto">
              <a:xfrm>
                <a:off x="69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7" name="Line 38"/>
              <p:cNvSpPr>
                <a:spLocks noChangeShapeType="1"/>
              </p:cNvSpPr>
              <p:nvPr/>
            </p:nvSpPr>
            <p:spPr bwMode="auto">
              <a:xfrm>
                <a:off x="69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8" name="Line 39"/>
              <p:cNvSpPr>
                <a:spLocks noChangeShapeType="1"/>
              </p:cNvSpPr>
              <p:nvPr/>
            </p:nvSpPr>
            <p:spPr bwMode="auto">
              <a:xfrm>
                <a:off x="70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9" name="Line 40"/>
              <p:cNvSpPr>
                <a:spLocks noChangeShapeType="1"/>
              </p:cNvSpPr>
              <p:nvPr/>
            </p:nvSpPr>
            <p:spPr bwMode="auto">
              <a:xfrm>
                <a:off x="70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0" name="Line 41"/>
              <p:cNvSpPr>
                <a:spLocks noChangeShapeType="1"/>
              </p:cNvSpPr>
              <p:nvPr/>
            </p:nvSpPr>
            <p:spPr bwMode="auto">
              <a:xfrm>
                <a:off x="71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1" name="Line 42"/>
              <p:cNvSpPr>
                <a:spLocks noChangeShapeType="1"/>
              </p:cNvSpPr>
              <p:nvPr/>
            </p:nvSpPr>
            <p:spPr bwMode="auto">
              <a:xfrm>
                <a:off x="71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Line 43"/>
              <p:cNvSpPr>
                <a:spLocks noChangeShapeType="1"/>
              </p:cNvSpPr>
              <p:nvPr/>
            </p:nvSpPr>
            <p:spPr bwMode="auto">
              <a:xfrm>
                <a:off x="72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3" name="Line 44"/>
              <p:cNvSpPr>
                <a:spLocks noChangeShapeType="1"/>
              </p:cNvSpPr>
              <p:nvPr/>
            </p:nvSpPr>
            <p:spPr bwMode="auto">
              <a:xfrm>
                <a:off x="72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4" name="Line 45"/>
              <p:cNvSpPr>
                <a:spLocks noChangeShapeType="1"/>
              </p:cNvSpPr>
              <p:nvPr/>
            </p:nvSpPr>
            <p:spPr bwMode="auto">
              <a:xfrm>
                <a:off x="73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5" name="Line 46"/>
              <p:cNvSpPr>
                <a:spLocks noChangeShapeType="1"/>
              </p:cNvSpPr>
              <p:nvPr/>
            </p:nvSpPr>
            <p:spPr bwMode="auto">
              <a:xfrm>
                <a:off x="73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6" name="Line 47"/>
              <p:cNvSpPr>
                <a:spLocks noChangeShapeType="1"/>
              </p:cNvSpPr>
              <p:nvPr/>
            </p:nvSpPr>
            <p:spPr bwMode="auto">
              <a:xfrm>
                <a:off x="6131" y="190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7" name="Line 48"/>
              <p:cNvSpPr>
                <a:spLocks noChangeShapeType="1"/>
              </p:cNvSpPr>
              <p:nvPr/>
            </p:nvSpPr>
            <p:spPr bwMode="auto">
              <a:xfrm>
                <a:off x="6131" y="196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8" name="Line 49"/>
              <p:cNvSpPr>
                <a:spLocks noChangeShapeType="1"/>
              </p:cNvSpPr>
              <p:nvPr/>
            </p:nvSpPr>
            <p:spPr bwMode="auto">
              <a:xfrm flipV="1">
                <a:off x="74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9" name="Line 50"/>
              <p:cNvSpPr>
                <a:spLocks noChangeShapeType="1"/>
              </p:cNvSpPr>
              <p:nvPr/>
            </p:nvSpPr>
            <p:spPr bwMode="auto">
              <a:xfrm flipV="1">
                <a:off x="74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0" name="Line 51"/>
              <p:cNvSpPr>
                <a:spLocks noChangeShapeType="1"/>
              </p:cNvSpPr>
              <p:nvPr/>
            </p:nvSpPr>
            <p:spPr bwMode="auto">
              <a:xfrm flipV="1">
                <a:off x="75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1" name="Line 52"/>
              <p:cNvSpPr>
                <a:spLocks noChangeShapeType="1"/>
              </p:cNvSpPr>
              <p:nvPr/>
            </p:nvSpPr>
            <p:spPr bwMode="auto">
              <a:xfrm flipV="1">
                <a:off x="75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Line 53"/>
              <p:cNvSpPr>
                <a:spLocks noChangeShapeType="1"/>
              </p:cNvSpPr>
              <p:nvPr/>
            </p:nvSpPr>
            <p:spPr bwMode="auto">
              <a:xfrm flipV="1">
                <a:off x="76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3" name="Line 54"/>
              <p:cNvSpPr>
                <a:spLocks noChangeShapeType="1"/>
              </p:cNvSpPr>
              <p:nvPr/>
            </p:nvSpPr>
            <p:spPr bwMode="auto">
              <a:xfrm flipV="1">
                <a:off x="76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4" name="Line 55"/>
              <p:cNvSpPr>
                <a:spLocks noChangeShapeType="1"/>
              </p:cNvSpPr>
              <p:nvPr/>
            </p:nvSpPr>
            <p:spPr bwMode="auto">
              <a:xfrm flipV="1">
                <a:off x="77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Line 56"/>
              <p:cNvSpPr>
                <a:spLocks noChangeShapeType="1"/>
              </p:cNvSpPr>
              <p:nvPr/>
            </p:nvSpPr>
            <p:spPr bwMode="auto">
              <a:xfrm flipV="1">
                <a:off x="77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Line 57"/>
              <p:cNvSpPr>
                <a:spLocks noChangeShapeType="1"/>
              </p:cNvSpPr>
              <p:nvPr/>
            </p:nvSpPr>
            <p:spPr bwMode="auto">
              <a:xfrm flipV="1">
                <a:off x="78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Line 58"/>
              <p:cNvSpPr>
                <a:spLocks noChangeShapeType="1"/>
              </p:cNvSpPr>
              <p:nvPr/>
            </p:nvSpPr>
            <p:spPr bwMode="auto">
              <a:xfrm flipV="1">
                <a:off x="78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Line 59"/>
              <p:cNvSpPr>
                <a:spLocks noChangeShapeType="1"/>
              </p:cNvSpPr>
              <p:nvPr/>
            </p:nvSpPr>
            <p:spPr bwMode="auto">
              <a:xfrm flipV="1">
                <a:off x="79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Line 60"/>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Line 61"/>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Line 62"/>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Line 63"/>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Line 64"/>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Line 65"/>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Line 66"/>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Line 67"/>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Line 68"/>
              <p:cNvSpPr>
                <a:spLocks noChangeShapeType="1"/>
              </p:cNvSpPr>
              <p:nvPr/>
            </p:nvSpPr>
            <p:spPr bwMode="auto">
              <a:xfrm>
                <a:off x="39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Line 69"/>
              <p:cNvSpPr>
                <a:spLocks noChangeShapeType="1"/>
              </p:cNvSpPr>
              <p:nvPr/>
            </p:nvSpPr>
            <p:spPr bwMode="auto">
              <a:xfrm>
                <a:off x="39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Line 70"/>
              <p:cNvSpPr>
                <a:spLocks noChangeShapeType="1"/>
              </p:cNvSpPr>
              <p:nvPr/>
            </p:nvSpPr>
            <p:spPr bwMode="auto">
              <a:xfrm>
                <a:off x="40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Line 71"/>
              <p:cNvSpPr>
                <a:spLocks noChangeShapeType="1"/>
              </p:cNvSpPr>
              <p:nvPr/>
            </p:nvSpPr>
            <p:spPr bwMode="auto">
              <a:xfrm>
                <a:off x="40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Line 72"/>
              <p:cNvSpPr>
                <a:spLocks noChangeShapeType="1"/>
              </p:cNvSpPr>
              <p:nvPr/>
            </p:nvSpPr>
            <p:spPr bwMode="auto">
              <a:xfrm>
                <a:off x="41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Line 73"/>
              <p:cNvSpPr>
                <a:spLocks noChangeShapeType="1"/>
              </p:cNvSpPr>
              <p:nvPr/>
            </p:nvSpPr>
            <p:spPr bwMode="auto">
              <a:xfrm>
                <a:off x="41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Line 74"/>
              <p:cNvSpPr>
                <a:spLocks noChangeShapeType="1"/>
              </p:cNvSpPr>
              <p:nvPr/>
            </p:nvSpPr>
            <p:spPr bwMode="auto">
              <a:xfrm>
                <a:off x="42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Line 75"/>
              <p:cNvSpPr>
                <a:spLocks noChangeShapeType="1"/>
              </p:cNvSpPr>
              <p:nvPr/>
            </p:nvSpPr>
            <p:spPr bwMode="auto">
              <a:xfrm>
                <a:off x="42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Line 76"/>
              <p:cNvSpPr>
                <a:spLocks noChangeShapeType="1"/>
              </p:cNvSpPr>
              <p:nvPr/>
            </p:nvSpPr>
            <p:spPr bwMode="auto">
              <a:xfrm>
                <a:off x="43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Line 77"/>
              <p:cNvSpPr>
                <a:spLocks noChangeShapeType="1"/>
              </p:cNvSpPr>
              <p:nvPr/>
            </p:nvSpPr>
            <p:spPr bwMode="auto">
              <a:xfrm>
                <a:off x="43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Line 78"/>
              <p:cNvSpPr>
                <a:spLocks noChangeShapeType="1"/>
              </p:cNvSpPr>
              <p:nvPr/>
            </p:nvSpPr>
            <p:spPr bwMode="auto">
              <a:xfrm>
                <a:off x="44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Line 79"/>
              <p:cNvSpPr>
                <a:spLocks noChangeShapeType="1"/>
              </p:cNvSpPr>
              <p:nvPr/>
            </p:nvSpPr>
            <p:spPr bwMode="auto">
              <a:xfrm>
                <a:off x="44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Line 80"/>
              <p:cNvSpPr>
                <a:spLocks noChangeShapeType="1"/>
              </p:cNvSpPr>
              <p:nvPr/>
            </p:nvSpPr>
            <p:spPr bwMode="auto">
              <a:xfrm>
                <a:off x="45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Line 81"/>
              <p:cNvSpPr>
                <a:spLocks noChangeShapeType="1"/>
              </p:cNvSpPr>
              <p:nvPr/>
            </p:nvSpPr>
            <p:spPr bwMode="auto">
              <a:xfrm>
                <a:off x="45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Line 82"/>
              <p:cNvSpPr>
                <a:spLocks noChangeShapeType="1"/>
              </p:cNvSpPr>
              <p:nvPr/>
            </p:nvSpPr>
            <p:spPr bwMode="auto">
              <a:xfrm>
                <a:off x="46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Line 83"/>
              <p:cNvSpPr>
                <a:spLocks noChangeShapeType="1"/>
              </p:cNvSpPr>
              <p:nvPr/>
            </p:nvSpPr>
            <p:spPr bwMode="auto">
              <a:xfrm>
                <a:off x="46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Line 84"/>
              <p:cNvSpPr>
                <a:spLocks noChangeShapeType="1"/>
              </p:cNvSpPr>
              <p:nvPr/>
            </p:nvSpPr>
            <p:spPr bwMode="auto">
              <a:xfrm>
                <a:off x="47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Line 85"/>
              <p:cNvSpPr>
                <a:spLocks noChangeShapeType="1"/>
              </p:cNvSpPr>
              <p:nvPr/>
            </p:nvSpPr>
            <p:spPr bwMode="auto">
              <a:xfrm>
                <a:off x="47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Line 86"/>
              <p:cNvSpPr>
                <a:spLocks noChangeShapeType="1"/>
              </p:cNvSpPr>
              <p:nvPr/>
            </p:nvSpPr>
            <p:spPr bwMode="auto">
              <a:xfrm>
                <a:off x="48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Line 87"/>
              <p:cNvSpPr>
                <a:spLocks noChangeShapeType="1"/>
              </p:cNvSpPr>
              <p:nvPr/>
            </p:nvSpPr>
            <p:spPr bwMode="auto">
              <a:xfrm>
                <a:off x="48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Line 88"/>
              <p:cNvSpPr>
                <a:spLocks noChangeShapeType="1"/>
              </p:cNvSpPr>
              <p:nvPr/>
            </p:nvSpPr>
            <p:spPr bwMode="auto">
              <a:xfrm>
                <a:off x="49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Line 89"/>
              <p:cNvSpPr>
                <a:spLocks noChangeShapeType="1"/>
              </p:cNvSpPr>
              <p:nvPr/>
            </p:nvSpPr>
            <p:spPr bwMode="auto">
              <a:xfrm>
                <a:off x="49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Line 90"/>
              <p:cNvSpPr>
                <a:spLocks noChangeShapeType="1"/>
              </p:cNvSpPr>
              <p:nvPr/>
            </p:nvSpPr>
            <p:spPr bwMode="auto">
              <a:xfrm>
                <a:off x="50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Line 91"/>
              <p:cNvSpPr>
                <a:spLocks noChangeShapeType="1"/>
              </p:cNvSpPr>
              <p:nvPr/>
            </p:nvSpPr>
            <p:spPr bwMode="auto">
              <a:xfrm>
                <a:off x="50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Line 92"/>
              <p:cNvSpPr>
                <a:spLocks noChangeShapeType="1"/>
              </p:cNvSpPr>
              <p:nvPr/>
            </p:nvSpPr>
            <p:spPr bwMode="auto">
              <a:xfrm>
                <a:off x="51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Line 93"/>
              <p:cNvSpPr>
                <a:spLocks noChangeShapeType="1"/>
              </p:cNvSpPr>
              <p:nvPr/>
            </p:nvSpPr>
            <p:spPr bwMode="auto">
              <a:xfrm>
                <a:off x="51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Line 94"/>
              <p:cNvSpPr>
                <a:spLocks noChangeShapeType="1"/>
              </p:cNvSpPr>
              <p:nvPr/>
            </p:nvSpPr>
            <p:spPr bwMode="auto">
              <a:xfrm>
                <a:off x="3938" y="190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Line 95"/>
              <p:cNvSpPr>
                <a:spLocks noChangeShapeType="1"/>
              </p:cNvSpPr>
              <p:nvPr/>
            </p:nvSpPr>
            <p:spPr bwMode="auto">
              <a:xfrm>
                <a:off x="3938" y="196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Line 96"/>
              <p:cNvSpPr>
                <a:spLocks noChangeShapeType="1"/>
              </p:cNvSpPr>
              <p:nvPr/>
            </p:nvSpPr>
            <p:spPr bwMode="auto">
              <a:xfrm flipV="1">
                <a:off x="52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Line 97"/>
              <p:cNvSpPr>
                <a:spLocks noChangeShapeType="1"/>
              </p:cNvSpPr>
              <p:nvPr/>
            </p:nvSpPr>
            <p:spPr bwMode="auto">
              <a:xfrm flipV="1">
                <a:off x="52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Line 98"/>
              <p:cNvSpPr>
                <a:spLocks noChangeShapeType="1"/>
              </p:cNvSpPr>
              <p:nvPr/>
            </p:nvSpPr>
            <p:spPr bwMode="auto">
              <a:xfrm flipV="1">
                <a:off x="53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Line 99"/>
              <p:cNvSpPr>
                <a:spLocks noChangeShapeType="1"/>
              </p:cNvSpPr>
              <p:nvPr/>
            </p:nvSpPr>
            <p:spPr bwMode="auto">
              <a:xfrm flipV="1">
                <a:off x="53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Line 100"/>
              <p:cNvSpPr>
                <a:spLocks noChangeShapeType="1"/>
              </p:cNvSpPr>
              <p:nvPr/>
            </p:nvSpPr>
            <p:spPr bwMode="auto">
              <a:xfrm flipV="1">
                <a:off x="54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Line 101"/>
              <p:cNvSpPr>
                <a:spLocks noChangeShapeType="1"/>
              </p:cNvSpPr>
              <p:nvPr/>
            </p:nvSpPr>
            <p:spPr bwMode="auto">
              <a:xfrm flipV="1">
                <a:off x="54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Line 102"/>
              <p:cNvSpPr>
                <a:spLocks noChangeShapeType="1"/>
              </p:cNvSpPr>
              <p:nvPr/>
            </p:nvSpPr>
            <p:spPr bwMode="auto">
              <a:xfrm flipV="1">
                <a:off x="55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Line 103"/>
              <p:cNvSpPr>
                <a:spLocks noChangeShapeType="1"/>
              </p:cNvSpPr>
              <p:nvPr/>
            </p:nvSpPr>
            <p:spPr bwMode="auto">
              <a:xfrm flipV="1">
                <a:off x="55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Line 104"/>
              <p:cNvSpPr>
                <a:spLocks noChangeShapeType="1"/>
              </p:cNvSpPr>
              <p:nvPr/>
            </p:nvSpPr>
            <p:spPr bwMode="auto">
              <a:xfrm flipV="1">
                <a:off x="56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Line 105"/>
              <p:cNvSpPr>
                <a:spLocks noChangeShapeType="1"/>
              </p:cNvSpPr>
              <p:nvPr/>
            </p:nvSpPr>
            <p:spPr bwMode="auto">
              <a:xfrm flipV="1">
                <a:off x="56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Line 106"/>
              <p:cNvSpPr>
                <a:spLocks noChangeShapeType="1"/>
              </p:cNvSpPr>
              <p:nvPr/>
            </p:nvSpPr>
            <p:spPr bwMode="auto">
              <a:xfrm flipV="1">
                <a:off x="57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Line 107"/>
              <p:cNvSpPr>
                <a:spLocks noChangeShapeType="1"/>
              </p:cNvSpPr>
              <p:nvPr/>
            </p:nvSpPr>
            <p:spPr bwMode="auto">
              <a:xfrm flipV="1">
                <a:off x="57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Line 108"/>
              <p:cNvSpPr>
                <a:spLocks noChangeShapeType="1"/>
              </p:cNvSpPr>
              <p:nvPr/>
            </p:nvSpPr>
            <p:spPr bwMode="auto">
              <a:xfrm flipV="1">
                <a:off x="58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Line 109"/>
              <p:cNvSpPr>
                <a:spLocks noChangeShapeType="1"/>
              </p:cNvSpPr>
              <p:nvPr/>
            </p:nvSpPr>
            <p:spPr bwMode="auto">
              <a:xfrm flipV="1">
                <a:off x="58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Line 110"/>
              <p:cNvSpPr>
                <a:spLocks noChangeShapeType="1"/>
              </p:cNvSpPr>
              <p:nvPr/>
            </p:nvSpPr>
            <p:spPr bwMode="auto">
              <a:xfrm flipV="1">
                <a:off x="59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Line 111"/>
              <p:cNvSpPr>
                <a:spLocks noChangeShapeType="1"/>
              </p:cNvSpPr>
              <p:nvPr/>
            </p:nvSpPr>
            <p:spPr bwMode="auto">
              <a:xfrm flipV="1">
                <a:off x="59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Line 112"/>
              <p:cNvSpPr>
                <a:spLocks noChangeShapeType="1"/>
              </p:cNvSpPr>
              <p:nvPr/>
            </p:nvSpPr>
            <p:spPr bwMode="auto">
              <a:xfrm flipV="1">
                <a:off x="60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Line 113"/>
              <p:cNvSpPr>
                <a:spLocks noChangeShapeType="1"/>
              </p:cNvSpPr>
              <p:nvPr/>
            </p:nvSpPr>
            <p:spPr bwMode="auto">
              <a:xfrm flipV="1">
                <a:off x="60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Line 114"/>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Line 116"/>
            <p:cNvSpPr>
              <a:spLocks noChangeShapeType="1"/>
            </p:cNvSpPr>
            <p:nvPr/>
          </p:nvSpPr>
          <p:spPr bwMode="auto">
            <a:xfrm>
              <a:off x="3958" y="2305"/>
              <a:ext cx="1176"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Line 117"/>
            <p:cNvSpPr>
              <a:spLocks noChangeShapeType="1"/>
            </p:cNvSpPr>
            <p:nvPr/>
          </p:nvSpPr>
          <p:spPr bwMode="auto">
            <a:xfrm>
              <a:off x="4546" y="1717"/>
              <a:ext cx="1" cy="1175"/>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Line 118"/>
            <p:cNvSpPr>
              <a:spLocks noChangeShapeType="1"/>
            </p:cNvSpPr>
            <p:nvPr/>
          </p:nvSpPr>
          <p:spPr bwMode="auto">
            <a:xfrm>
              <a:off x="6749" y="2305"/>
              <a:ext cx="1177"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Line 119"/>
            <p:cNvSpPr>
              <a:spLocks noChangeShapeType="1"/>
            </p:cNvSpPr>
            <p:nvPr/>
          </p:nvSpPr>
          <p:spPr bwMode="auto">
            <a:xfrm>
              <a:off x="7338" y="1717"/>
              <a:ext cx="1" cy="1175"/>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Line 120"/>
            <p:cNvSpPr>
              <a:spLocks noChangeShapeType="1"/>
            </p:cNvSpPr>
            <p:nvPr/>
          </p:nvSpPr>
          <p:spPr bwMode="auto">
            <a:xfrm>
              <a:off x="5134" y="2305"/>
              <a:ext cx="1615"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Line 121"/>
            <p:cNvSpPr>
              <a:spLocks noChangeShapeType="1"/>
            </p:cNvSpPr>
            <p:nvPr/>
          </p:nvSpPr>
          <p:spPr bwMode="auto">
            <a:xfrm>
              <a:off x="7189" y="1588"/>
              <a:ext cx="298"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Line 122"/>
            <p:cNvSpPr>
              <a:spLocks noChangeShapeType="1"/>
            </p:cNvSpPr>
            <p:nvPr/>
          </p:nvSpPr>
          <p:spPr bwMode="auto">
            <a:xfrm>
              <a:off x="7338" y="1439"/>
              <a:ext cx="1" cy="298"/>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Line 123"/>
            <p:cNvSpPr>
              <a:spLocks noChangeShapeType="1"/>
            </p:cNvSpPr>
            <p:nvPr/>
          </p:nvSpPr>
          <p:spPr bwMode="auto">
            <a:xfrm>
              <a:off x="4396" y="1588"/>
              <a:ext cx="300"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Line 124"/>
            <p:cNvSpPr>
              <a:spLocks noChangeShapeType="1"/>
            </p:cNvSpPr>
            <p:nvPr/>
          </p:nvSpPr>
          <p:spPr bwMode="auto">
            <a:xfrm>
              <a:off x="4546" y="1439"/>
              <a:ext cx="1" cy="298"/>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Line 125"/>
            <p:cNvSpPr>
              <a:spLocks noChangeShapeType="1"/>
            </p:cNvSpPr>
            <p:nvPr/>
          </p:nvSpPr>
          <p:spPr bwMode="auto">
            <a:xfrm>
              <a:off x="4696" y="1588"/>
              <a:ext cx="2493"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Line 126"/>
            <p:cNvSpPr>
              <a:spLocks noChangeShapeType="1"/>
            </p:cNvSpPr>
            <p:nvPr/>
          </p:nvSpPr>
          <p:spPr bwMode="auto">
            <a:xfrm>
              <a:off x="4396" y="3030"/>
              <a:ext cx="300"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Line 127"/>
            <p:cNvSpPr>
              <a:spLocks noChangeShapeType="1"/>
            </p:cNvSpPr>
            <p:nvPr/>
          </p:nvSpPr>
          <p:spPr bwMode="auto">
            <a:xfrm>
              <a:off x="4546"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Line 128"/>
            <p:cNvSpPr>
              <a:spLocks noChangeShapeType="1"/>
            </p:cNvSpPr>
            <p:nvPr/>
          </p:nvSpPr>
          <p:spPr bwMode="auto">
            <a:xfrm>
              <a:off x="7189" y="3030"/>
              <a:ext cx="298"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Line 129"/>
            <p:cNvSpPr>
              <a:spLocks noChangeShapeType="1"/>
            </p:cNvSpPr>
            <p:nvPr/>
          </p:nvSpPr>
          <p:spPr bwMode="auto">
            <a:xfrm>
              <a:off x="7338"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130"/>
            <p:cNvSpPr>
              <a:spLocks noChangeShapeType="1"/>
            </p:cNvSpPr>
            <p:nvPr/>
          </p:nvSpPr>
          <p:spPr bwMode="auto">
            <a:xfrm>
              <a:off x="4696" y="3030"/>
              <a:ext cx="2493"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Line 131"/>
            <p:cNvSpPr>
              <a:spLocks noChangeShapeType="1"/>
            </p:cNvSpPr>
            <p:nvPr/>
          </p:nvSpPr>
          <p:spPr bwMode="auto">
            <a:xfrm>
              <a:off x="5915" y="1588"/>
              <a:ext cx="1" cy="139"/>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32"/>
            <p:cNvSpPr>
              <a:spLocks noChangeArrowheads="1"/>
            </p:cNvSpPr>
            <p:nvPr/>
          </p:nvSpPr>
          <p:spPr bwMode="auto">
            <a:xfrm>
              <a:off x="4416" y="1321"/>
              <a:ext cx="81" cy="161"/>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33"/>
            <p:cNvSpPr>
              <a:spLocks noChangeArrowheads="1"/>
            </p:cNvSpPr>
            <p:nvPr/>
          </p:nvSpPr>
          <p:spPr bwMode="auto">
            <a:xfrm>
              <a:off x="4416" y="1321"/>
              <a:ext cx="81" cy="161"/>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34"/>
            <p:cNvSpPr>
              <a:spLocks noChangeArrowheads="1"/>
            </p:cNvSpPr>
            <p:nvPr/>
          </p:nvSpPr>
          <p:spPr bwMode="auto">
            <a:xfrm>
              <a:off x="4426" y="1331"/>
              <a:ext cx="6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35"/>
            <p:cNvSpPr>
              <a:spLocks/>
            </p:cNvSpPr>
            <p:nvPr/>
          </p:nvSpPr>
          <p:spPr bwMode="auto">
            <a:xfrm>
              <a:off x="4441" y="1427"/>
              <a:ext cx="30" cy="30"/>
            </a:xfrm>
            <a:custGeom>
              <a:avLst/>
              <a:gdLst/>
              <a:ahLst/>
              <a:cxnLst>
                <a:cxn ang="0">
                  <a:pos x="0" y="13"/>
                </a:cxn>
                <a:cxn ang="0">
                  <a:pos x="1" y="10"/>
                </a:cxn>
                <a:cxn ang="0">
                  <a:pos x="2" y="8"/>
                </a:cxn>
                <a:cxn ang="0">
                  <a:pos x="3" y="5"/>
                </a:cxn>
                <a:cxn ang="0">
                  <a:pos x="6" y="3"/>
                </a:cxn>
                <a:cxn ang="0">
                  <a:pos x="8" y="1"/>
                </a:cxn>
                <a:cxn ang="0">
                  <a:pos x="11" y="1"/>
                </a:cxn>
                <a:cxn ang="0">
                  <a:pos x="13" y="0"/>
                </a:cxn>
                <a:cxn ang="0">
                  <a:pos x="17" y="0"/>
                </a:cxn>
                <a:cxn ang="0">
                  <a:pos x="20" y="1"/>
                </a:cxn>
                <a:cxn ang="0">
                  <a:pos x="22" y="1"/>
                </a:cxn>
                <a:cxn ang="0">
                  <a:pos x="25" y="3"/>
                </a:cxn>
                <a:cxn ang="0">
                  <a:pos x="27" y="5"/>
                </a:cxn>
                <a:cxn ang="0">
                  <a:pos x="28" y="8"/>
                </a:cxn>
                <a:cxn ang="0">
                  <a:pos x="30" y="10"/>
                </a:cxn>
                <a:cxn ang="0">
                  <a:pos x="30" y="13"/>
                </a:cxn>
                <a:cxn ang="0">
                  <a:pos x="30" y="16"/>
                </a:cxn>
                <a:cxn ang="0">
                  <a:pos x="30" y="19"/>
                </a:cxn>
                <a:cxn ang="0">
                  <a:pos x="28" y="22"/>
                </a:cxn>
                <a:cxn ang="0">
                  <a:pos x="27" y="25"/>
                </a:cxn>
                <a:cxn ang="0">
                  <a:pos x="25" y="27"/>
                </a:cxn>
                <a:cxn ang="0">
                  <a:pos x="22" y="28"/>
                </a:cxn>
                <a:cxn ang="0">
                  <a:pos x="20" y="29"/>
                </a:cxn>
                <a:cxn ang="0">
                  <a:pos x="17" y="30"/>
                </a:cxn>
                <a:cxn ang="0">
                  <a:pos x="13" y="30"/>
                </a:cxn>
                <a:cxn ang="0">
                  <a:pos x="11" y="29"/>
                </a:cxn>
                <a:cxn ang="0">
                  <a:pos x="8" y="28"/>
                </a:cxn>
                <a:cxn ang="0">
                  <a:pos x="6" y="27"/>
                </a:cxn>
                <a:cxn ang="0">
                  <a:pos x="3" y="25"/>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7"/>
                  </a:lnTo>
                  <a:lnTo>
                    <a:pt x="3" y="5"/>
                  </a:lnTo>
                  <a:lnTo>
                    <a:pt x="5" y="4"/>
                  </a:lnTo>
                  <a:lnTo>
                    <a:pt x="6" y="3"/>
                  </a:lnTo>
                  <a:lnTo>
                    <a:pt x="7" y="2"/>
                  </a:lnTo>
                  <a:lnTo>
                    <a:pt x="8" y="1"/>
                  </a:lnTo>
                  <a:lnTo>
                    <a:pt x="9" y="1"/>
                  </a:lnTo>
                  <a:lnTo>
                    <a:pt x="11" y="1"/>
                  </a:lnTo>
                  <a:lnTo>
                    <a:pt x="12" y="0"/>
                  </a:lnTo>
                  <a:lnTo>
                    <a:pt x="13" y="0"/>
                  </a:lnTo>
                  <a:lnTo>
                    <a:pt x="15" y="0"/>
                  </a:lnTo>
                  <a:lnTo>
                    <a:pt x="17" y="0"/>
                  </a:lnTo>
                  <a:lnTo>
                    <a:pt x="18" y="0"/>
                  </a:lnTo>
                  <a:lnTo>
                    <a:pt x="20" y="1"/>
                  </a:lnTo>
                  <a:lnTo>
                    <a:pt x="21" y="1"/>
                  </a:lnTo>
                  <a:lnTo>
                    <a:pt x="22" y="1"/>
                  </a:lnTo>
                  <a:lnTo>
                    <a:pt x="23" y="2"/>
                  </a:lnTo>
                  <a:lnTo>
                    <a:pt x="25" y="3"/>
                  </a:lnTo>
                  <a:lnTo>
                    <a:pt x="26" y="4"/>
                  </a:lnTo>
                  <a:lnTo>
                    <a:pt x="27" y="5"/>
                  </a:lnTo>
                  <a:lnTo>
                    <a:pt x="27" y="7"/>
                  </a:lnTo>
                  <a:lnTo>
                    <a:pt x="28" y="8"/>
                  </a:lnTo>
                  <a:lnTo>
                    <a:pt x="29" y="9"/>
                  </a:lnTo>
                  <a:lnTo>
                    <a:pt x="30" y="10"/>
                  </a:lnTo>
                  <a:lnTo>
                    <a:pt x="30" y="12"/>
                  </a:lnTo>
                  <a:lnTo>
                    <a:pt x="30" y="13"/>
                  </a:lnTo>
                  <a:lnTo>
                    <a:pt x="30" y="15"/>
                  </a:lnTo>
                  <a:lnTo>
                    <a:pt x="30" y="16"/>
                  </a:lnTo>
                  <a:lnTo>
                    <a:pt x="30" y="18"/>
                  </a:lnTo>
                  <a:lnTo>
                    <a:pt x="30" y="19"/>
                  </a:lnTo>
                  <a:lnTo>
                    <a:pt x="29" y="21"/>
                  </a:lnTo>
                  <a:lnTo>
                    <a:pt x="28" y="22"/>
                  </a:lnTo>
                  <a:lnTo>
                    <a:pt x="27" y="24"/>
                  </a:lnTo>
                  <a:lnTo>
                    <a:pt x="27" y="25"/>
                  </a:lnTo>
                  <a:lnTo>
                    <a:pt x="26" y="26"/>
                  </a:lnTo>
                  <a:lnTo>
                    <a:pt x="25" y="27"/>
                  </a:lnTo>
                  <a:lnTo>
                    <a:pt x="23" y="27"/>
                  </a:lnTo>
                  <a:lnTo>
                    <a:pt x="22" y="28"/>
                  </a:lnTo>
                  <a:lnTo>
                    <a:pt x="21" y="29"/>
                  </a:lnTo>
                  <a:lnTo>
                    <a:pt x="20" y="29"/>
                  </a:lnTo>
                  <a:lnTo>
                    <a:pt x="18" y="30"/>
                  </a:lnTo>
                  <a:lnTo>
                    <a:pt x="17" y="30"/>
                  </a:lnTo>
                  <a:lnTo>
                    <a:pt x="15" y="30"/>
                  </a:lnTo>
                  <a:lnTo>
                    <a:pt x="13" y="30"/>
                  </a:lnTo>
                  <a:lnTo>
                    <a:pt x="12" y="30"/>
                  </a:lnTo>
                  <a:lnTo>
                    <a:pt x="11" y="29"/>
                  </a:lnTo>
                  <a:lnTo>
                    <a:pt x="9" y="29"/>
                  </a:lnTo>
                  <a:lnTo>
                    <a:pt x="8" y="28"/>
                  </a:lnTo>
                  <a:lnTo>
                    <a:pt x="7" y="27"/>
                  </a:lnTo>
                  <a:lnTo>
                    <a:pt x="6" y="27"/>
                  </a:lnTo>
                  <a:lnTo>
                    <a:pt x="5" y="26"/>
                  </a:lnTo>
                  <a:lnTo>
                    <a:pt x="3" y="25"/>
                  </a:lnTo>
                  <a:lnTo>
                    <a:pt x="3" y="24"/>
                  </a:lnTo>
                  <a:lnTo>
                    <a:pt x="2" y="22"/>
                  </a:lnTo>
                  <a:lnTo>
                    <a:pt x="2" y="21"/>
                  </a:lnTo>
                  <a:lnTo>
                    <a:pt x="1"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36"/>
            <p:cNvSpPr>
              <a:spLocks/>
            </p:cNvSpPr>
            <p:nvPr/>
          </p:nvSpPr>
          <p:spPr bwMode="auto">
            <a:xfrm>
              <a:off x="4441" y="1427"/>
              <a:ext cx="30" cy="30"/>
            </a:xfrm>
            <a:custGeom>
              <a:avLst/>
              <a:gdLst/>
              <a:ahLst/>
              <a:cxnLst>
                <a:cxn ang="0">
                  <a:pos x="0" y="13"/>
                </a:cxn>
                <a:cxn ang="0">
                  <a:pos x="1" y="10"/>
                </a:cxn>
                <a:cxn ang="0">
                  <a:pos x="2" y="8"/>
                </a:cxn>
                <a:cxn ang="0">
                  <a:pos x="3" y="5"/>
                </a:cxn>
                <a:cxn ang="0">
                  <a:pos x="6" y="3"/>
                </a:cxn>
                <a:cxn ang="0">
                  <a:pos x="8" y="1"/>
                </a:cxn>
                <a:cxn ang="0">
                  <a:pos x="11" y="1"/>
                </a:cxn>
                <a:cxn ang="0">
                  <a:pos x="13" y="0"/>
                </a:cxn>
                <a:cxn ang="0">
                  <a:pos x="17" y="0"/>
                </a:cxn>
                <a:cxn ang="0">
                  <a:pos x="20" y="1"/>
                </a:cxn>
                <a:cxn ang="0">
                  <a:pos x="22" y="1"/>
                </a:cxn>
                <a:cxn ang="0">
                  <a:pos x="25" y="3"/>
                </a:cxn>
                <a:cxn ang="0">
                  <a:pos x="27" y="5"/>
                </a:cxn>
                <a:cxn ang="0">
                  <a:pos x="28" y="8"/>
                </a:cxn>
                <a:cxn ang="0">
                  <a:pos x="30" y="10"/>
                </a:cxn>
                <a:cxn ang="0">
                  <a:pos x="30" y="13"/>
                </a:cxn>
                <a:cxn ang="0">
                  <a:pos x="30" y="16"/>
                </a:cxn>
                <a:cxn ang="0">
                  <a:pos x="30" y="19"/>
                </a:cxn>
                <a:cxn ang="0">
                  <a:pos x="28" y="22"/>
                </a:cxn>
                <a:cxn ang="0">
                  <a:pos x="27" y="25"/>
                </a:cxn>
                <a:cxn ang="0">
                  <a:pos x="25" y="27"/>
                </a:cxn>
                <a:cxn ang="0">
                  <a:pos x="22" y="28"/>
                </a:cxn>
                <a:cxn ang="0">
                  <a:pos x="20" y="29"/>
                </a:cxn>
                <a:cxn ang="0">
                  <a:pos x="17" y="30"/>
                </a:cxn>
                <a:cxn ang="0">
                  <a:pos x="13" y="30"/>
                </a:cxn>
                <a:cxn ang="0">
                  <a:pos x="11" y="29"/>
                </a:cxn>
                <a:cxn ang="0">
                  <a:pos x="8" y="28"/>
                </a:cxn>
                <a:cxn ang="0">
                  <a:pos x="6" y="27"/>
                </a:cxn>
                <a:cxn ang="0">
                  <a:pos x="3" y="25"/>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7"/>
                  </a:lnTo>
                  <a:lnTo>
                    <a:pt x="3" y="5"/>
                  </a:lnTo>
                  <a:lnTo>
                    <a:pt x="5" y="4"/>
                  </a:lnTo>
                  <a:lnTo>
                    <a:pt x="6" y="3"/>
                  </a:lnTo>
                  <a:lnTo>
                    <a:pt x="7" y="2"/>
                  </a:lnTo>
                  <a:lnTo>
                    <a:pt x="8" y="1"/>
                  </a:lnTo>
                  <a:lnTo>
                    <a:pt x="9" y="1"/>
                  </a:lnTo>
                  <a:lnTo>
                    <a:pt x="11" y="1"/>
                  </a:lnTo>
                  <a:lnTo>
                    <a:pt x="12" y="0"/>
                  </a:lnTo>
                  <a:lnTo>
                    <a:pt x="13" y="0"/>
                  </a:lnTo>
                  <a:lnTo>
                    <a:pt x="15" y="0"/>
                  </a:lnTo>
                  <a:lnTo>
                    <a:pt x="17" y="0"/>
                  </a:lnTo>
                  <a:lnTo>
                    <a:pt x="18" y="0"/>
                  </a:lnTo>
                  <a:lnTo>
                    <a:pt x="20" y="1"/>
                  </a:lnTo>
                  <a:lnTo>
                    <a:pt x="21" y="1"/>
                  </a:lnTo>
                  <a:lnTo>
                    <a:pt x="22" y="1"/>
                  </a:lnTo>
                  <a:lnTo>
                    <a:pt x="23" y="2"/>
                  </a:lnTo>
                  <a:lnTo>
                    <a:pt x="25" y="3"/>
                  </a:lnTo>
                  <a:lnTo>
                    <a:pt x="26" y="4"/>
                  </a:lnTo>
                  <a:lnTo>
                    <a:pt x="27" y="5"/>
                  </a:lnTo>
                  <a:lnTo>
                    <a:pt x="27" y="7"/>
                  </a:lnTo>
                  <a:lnTo>
                    <a:pt x="28" y="8"/>
                  </a:lnTo>
                  <a:lnTo>
                    <a:pt x="29" y="9"/>
                  </a:lnTo>
                  <a:lnTo>
                    <a:pt x="30" y="10"/>
                  </a:lnTo>
                  <a:lnTo>
                    <a:pt x="30" y="12"/>
                  </a:lnTo>
                  <a:lnTo>
                    <a:pt x="30" y="13"/>
                  </a:lnTo>
                  <a:lnTo>
                    <a:pt x="30" y="15"/>
                  </a:lnTo>
                  <a:lnTo>
                    <a:pt x="30" y="16"/>
                  </a:lnTo>
                  <a:lnTo>
                    <a:pt x="30" y="18"/>
                  </a:lnTo>
                  <a:lnTo>
                    <a:pt x="30" y="19"/>
                  </a:lnTo>
                  <a:lnTo>
                    <a:pt x="29" y="21"/>
                  </a:lnTo>
                  <a:lnTo>
                    <a:pt x="28" y="22"/>
                  </a:lnTo>
                  <a:lnTo>
                    <a:pt x="27" y="24"/>
                  </a:lnTo>
                  <a:lnTo>
                    <a:pt x="27" y="25"/>
                  </a:lnTo>
                  <a:lnTo>
                    <a:pt x="26" y="26"/>
                  </a:lnTo>
                  <a:lnTo>
                    <a:pt x="25" y="27"/>
                  </a:lnTo>
                  <a:lnTo>
                    <a:pt x="23" y="27"/>
                  </a:lnTo>
                  <a:lnTo>
                    <a:pt x="22" y="28"/>
                  </a:lnTo>
                  <a:lnTo>
                    <a:pt x="21" y="29"/>
                  </a:lnTo>
                  <a:lnTo>
                    <a:pt x="20" y="29"/>
                  </a:lnTo>
                  <a:lnTo>
                    <a:pt x="18" y="30"/>
                  </a:lnTo>
                  <a:lnTo>
                    <a:pt x="17" y="30"/>
                  </a:lnTo>
                  <a:lnTo>
                    <a:pt x="15" y="30"/>
                  </a:lnTo>
                  <a:lnTo>
                    <a:pt x="13" y="30"/>
                  </a:lnTo>
                  <a:lnTo>
                    <a:pt x="12" y="30"/>
                  </a:lnTo>
                  <a:lnTo>
                    <a:pt x="11" y="29"/>
                  </a:lnTo>
                  <a:lnTo>
                    <a:pt x="9" y="29"/>
                  </a:lnTo>
                  <a:lnTo>
                    <a:pt x="8" y="28"/>
                  </a:lnTo>
                  <a:lnTo>
                    <a:pt x="7" y="27"/>
                  </a:lnTo>
                  <a:lnTo>
                    <a:pt x="6" y="27"/>
                  </a:lnTo>
                  <a:lnTo>
                    <a:pt x="5" y="26"/>
                  </a:lnTo>
                  <a:lnTo>
                    <a:pt x="3" y="25"/>
                  </a:lnTo>
                  <a:lnTo>
                    <a:pt x="3" y="24"/>
                  </a:lnTo>
                  <a:lnTo>
                    <a:pt x="2" y="22"/>
                  </a:lnTo>
                  <a:lnTo>
                    <a:pt x="2" y="21"/>
                  </a:lnTo>
                  <a:lnTo>
                    <a:pt x="1"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37"/>
            <p:cNvSpPr>
              <a:spLocks/>
            </p:cNvSpPr>
            <p:nvPr/>
          </p:nvSpPr>
          <p:spPr bwMode="auto">
            <a:xfrm>
              <a:off x="4441" y="1346"/>
              <a:ext cx="30" cy="30"/>
            </a:xfrm>
            <a:custGeom>
              <a:avLst/>
              <a:gdLst/>
              <a:ahLst/>
              <a:cxnLst>
                <a:cxn ang="0">
                  <a:pos x="0" y="14"/>
                </a:cxn>
                <a:cxn ang="0">
                  <a:pos x="1" y="11"/>
                </a:cxn>
                <a:cxn ang="0">
                  <a:pos x="2" y="8"/>
                </a:cxn>
                <a:cxn ang="0">
                  <a:pos x="3" y="6"/>
                </a:cxn>
                <a:cxn ang="0">
                  <a:pos x="6" y="4"/>
                </a:cxn>
                <a:cxn ang="0">
                  <a:pos x="8" y="2"/>
                </a:cxn>
                <a:cxn ang="0">
                  <a:pos x="11" y="1"/>
                </a:cxn>
                <a:cxn ang="0">
                  <a:pos x="13" y="0"/>
                </a:cxn>
                <a:cxn ang="0">
                  <a:pos x="17" y="0"/>
                </a:cxn>
                <a:cxn ang="0">
                  <a:pos x="20" y="1"/>
                </a:cxn>
                <a:cxn ang="0">
                  <a:pos x="22" y="2"/>
                </a:cxn>
                <a:cxn ang="0">
                  <a:pos x="25" y="4"/>
                </a:cxn>
                <a:cxn ang="0">
                  <a:pos x="27" y="6"/>
                </a:cxn>
                <a:cxn ang="0">
                  <a:pos x="28" y="8"/>
                </a:cxn>
                <a:cxn ang="0">
                  <a:pos x="30" y="11"/>
                </a:cxn>
                <a:cxn ang="0">
                  <a:pos x="30" y="14"/>
                </a:cxn>
                <a:cxn ang="0">
                  <a:pos x="30" y="17"/>
                </a:cxn>
                <a:cxn ang="0">
                  <a:pos x="30" y="20"/>
                </a:cxn>
                <a:cxn ang="0">
                  <a:pos x="28" y="23"/>
                </a:cxn>
                <a:cxn ang="0">
                  <a:pos x="27" y="25"/>
                </a:cxn>
                <a:cxn ang="0">
                  <a:pos x="25" y="27"/>
                </a:cxn>
                <a:cxn ang="0">
                  <a:pos x="22" y="29"/>
                </a:cxn>
                <a:cxn ang="0">
                  <a:pos x="20" y="30"/>
                </a:cxn>
                <a:cxn ang="0">
                  <a:pos x="17" y="30"/>
                </a:cxn>
                <a:cxn ang="0">
                  <a:pos x="13" y="30"/>
                </a:cxn>
                <a:cxn ang="0">
                  <a:pos x="11" y="30"/>
                </a:cxn>
                <a:cxn ang="0">
                  <a:pos x="8" y="29"/>
                </a:cxn>
                <a:cxn ang="0">
                  <a:pos x="6" y="27"/>
                </a:cxn>
                <a:cxn ang="0">
                  <a:pos x="3"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3" y="6"/>
                  </a:lnTo>
                  <a:lnTo>
                    <a:pt x="5" y="5"/>
                  </a:lnTo>
                  <a:lnTo>
                    <a:pt x="6" y="4"/>
                  </a:lnTo>
                  <a:lnTo>
                    <a:pt x="7" y="3"/>
                  </a:lnTo>
                  <a:lnTo>
                    <a:pt x="8" y="2"/>
                  </a:lnTo>
                  <a:lnTo>
                    <a:pt x="9" y="1"/>
                  </a:lnTo>
                  <a:lnTo>
                    <a:pt x="11" y="1"/>
                  </a:lnTo>
                  <a:lnTo>
                    <a:pt x="12" y="1"/>
                  </a:lnTo>
                  <a:lnTo>
                    <a:pt x="13" y="0"/>
                  </a:lnTo>
                  <a:lnTo>
                    <a:pt x="15" y="0"/>
                  </a:lnTo>
                  <a:lnTo>
                    <a:pt x="17" y="0"/>
                  </a:lnTo>
                  <a:lnTo>
                    <a:pt x="18" y="1"/>
                  </a:lnTo>
                  <a:lnTo>
                    <a:pt x="20" y="1"/>
                  </a:lnTo>
                  <a:lnTo>
                    <a:pt x="21" y="1"/>
                  </a:lnTo>
                  <a:lnTo>
                    <a:pt x="22" y="2"/>
                  </a:lnTo>
                  <a:lnTo>
                    <a:pt x="23" y="3"/>
                  </a:lnTo>
                  <a:lnTo>
                    <a:pt x="25" y="4"/>
                  </a:lnTo>
                  <a:lnTo>
                    <a:pt x="26" y="5"/>
                  </a:lnTo>
                  <a:lnTo>
                    <a:pt x="27" y="6"/>
                  </a:lnTo>
                  <a:lnTo>
                    <a:pt x="27" y="7"/>
                  </a:lnTo>
                  <a:lnTo>
                    <a:pt x="28" y="8"/>
                  </a:lnTo>
                  <a:lnTo>
                    <a:pt x="29" y="10"/>
                  </a:lnTo>
                  <a:lnTo>
                    <a:pt x="30" y="11"/>
                  </a:lnTo>
                  <a:lnTo>
                    <a:pt x="30" y="12"/>
                  </a:lnTo>
                  <a:lnTo>
                    <a:pt x="30" y="14"/>
                  </a:lnTo>
                  <a:lnTo>
                    <a:pt x="30" y="15"/>
                  </a:lnTo>
                  <a:lnTo>
                    <a:pt x="30" y="17"/>
                  </a:lnTo>
                  <a:lnTo>
                    <a:pt x="30" y="18"/>
                  </a:lnTo>
                  <a:lnTo>
                    <a:pt x="30" y="20"/>
                  </a:lnTo>
                  <a:lnTo>
                    <a:pt x="29" y="22"/>
                  </a:lnTo>
                  <a:lnTo>
                    <a:pt x="28" y="23"/>
                  </a:lnTo>
                  <a:lnTo>
                    <a:pt x="27" y="24"/>
                  </a:lnTo>
                  <a:lnTo>
                    <a:pt x="27" y="25"/>
                  </a:lnTo>
                  <a:lnTo>
                    <a:pt x="26" y="26"/>
                  </a:lnTo>
                  <a:lnTo>
                    <a:pt x="25" y="27"/>
                  </a:lnTo>
                  <a:lnTo>
                    <a:pt x="23" y="28"/>
                  </a:lnTo>
                  <a:lnTo>
                    <a:pt x="22" y="29"/>
                  </a:lnTo>
                  <a:lnTo>
                    <a:pt x="21" y="29"/>
                  </a:lnTo>
                  <a:lnTo>
                    <a:pt x="20" y="30"/>
                  </a:lnTo>
                  <a:lnTo>
                    <a:pt x="18" y="30"/>
                  </a:lnTo>
                  <a:lnTo>
                    <a:pt x="17" y="30"/>
                  </a:lnTo>
                  <a:lnTo>
                    <a:pt x="15" y="30"/>
                  </a:lnTo>
                  <a:lnTo>
                    <a:pt x="13" y="30"/>
                  </a:lnTo>
                  <a:lnTo>
                    <a:pt x="12" y="30"/>
                  </a:lnTo>
                  <a:lnTo>
                    <a:pt x="11" y="30"/>
                  </a:lnTo>
                  <a:lnTo>
                    <a:pt x="9" y="29"/>
                  </a:lnTo>
                  <a:lnTo>
                    <a:pt x="8" y="29"/>
                  </a:lnTo>
                  <a:lnTo>
                    <a:pt x="7" y="28"/>
                  </a:lnTo>
                  <a:lnTo>
                    <a:pt x="6" y="27"/>
                  </a:lnTo>
                  <a:lnTo>
                    <a:pt x="5" y="26"/>
                  </a:lnTo>
                  <a:lnTo>
                    <a:pt x="3" y="25"/>
                  </a:lnTo>
                  <a:lnTo>
                    <a:pt x="3" y="24"/>
                  </a:lnTo>
                  <a:lnTo>
                    <a:pt x="2" y="23"/>
                  </a:lnTo>
                  <a:lnTo>
                    <a:pt x="2" y="22"/>
                  </a:lnTo>
                  <a:lnTo>
                    <a:pt x="1" y="20"/>
                  </a:lnTo>
                  <a:lnTo>
                    <a:pt x="0" y="18"/>
                  </a:lnTo>
                  <a:lnTo>
                    <a:pt x="0" y="17"/>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138"/>
            <p:cNvSpPr>
              <a:spLocks/>
            </p:cNvSpPr>
            <p:nvPr/>
          </p:nvSpPr>
          <p:spPr bwMode="auto">
            <a:xfrm>
              <a:off x="4441" y="1346"/>
              <a:ext cx="30" cy="30"/>
            </a:xfrm>
            <a:custGeom>
              <a:avLst/>
              <a:gdLst/>
              <a:ahLst/>
              <a:cxnLst>
                <a:cxn ang="0">
                  <a:pos x="0" y="14"/>
                </a:cxn>
                <a:cxn ang="0">
                  <a:pos x="1" y="11"/>
                </a:cxn>
                <a:cxn ang="0">
                  <a:pos x="2" y="8"/>
                </a:cxn>
                <a:cxn ang="0">
                  <a:pos x="3" y="6"/>
                </a:cxn>
                <a:cxn ang="0">
                  <a:pos x="6" y="4"/>
                </a:cxn>
                <a:cxn ang="0">
                  <a:pos x="8" y="2"/>
                </a:cxn>
                <a:cxn ang="0">
                  <a:pos x="11" y="1"/>
                </a:cxn>
                <a:cxn ang="0">
                  <a:pos x="13" y="0"/>
                </a:cxn>
                <a:cxn ang="0">
                  <a:pos x="17" y="0"/>
                </a:cxn>
                <a:cxn ang="0">
                  <a:pos x="20" y="1"/>
                </a:cxn>
                <a:cxn ang="0">
                  <a:pos x="22" y="2"/>
                </a:cxn>
                <a:cxn ang="0">
                  <a:pos x="25" y="4"/>
                </a:cxn>
                <a:cxn ang="0">
                  <a:pos x="27" y="6"/>
                </a:cxn>
                <a:cxn ang="0">
                  <a:pos x="28" y="8"/>
                </a:cxn>
                <a:cxn ang="0">
                  <a:pos x="30" y="11"/>
                </a:cxn>
                <a:cxn ang="0">
                  <a:pos x="30" y="14"/>
                </a:cxn>
                <a:cxn ang="0">
                  <a:pos x="30" y="17"/>
                </a:cxn>
                <a:cxn ang="0">
                  <a:pos x="30" y="20"/>
                </a:cxn>
                <a:cxn ang="0">
                  <a:pos x="28" y="23"/>
                </a:cxn>
                <a:cxn ang="0">
                  <a:pos x="27" y="25"/>
                </a:cxn>
                <a:cxn ang="0">
                  <a:pos x="25" y="27"/>
                </a:cxn>
                <a:cxn ang="0">
                  <a:pos x="22" y="29"/>
                </a:cxn>
                <a:cxn ang="0">
                  <a:pos x="20" y="30"/>
                </a:cxn>
                <a:cxn ang="0">
                  <a:pos x="17" y="30"/>
                </a:cxn>
                <a:cxn ang="0">
                  <a:pos x="13" y="30"/>
                </a:cxn>
                <a:cxn ang="0">
                  <a:pos x="11" y="30"/>
                </a:cxn>
                <a:cxn ang="0">
                  <a:pos x="8" y="29"/>
                </a:cxn>
                <a:cxn ang="0">
                  <a:pos x="6" y="27"/>
                </a:cxn>
                <a:cxn ang="0">
                  <a:pos x="3"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3" y="6"/>
                  </a:lnTo>
                  <a:lnTo>
                    <a:pt x="5" y="5"/>
                  </a:lnTo>
                  <a:lnTo>
                    <a:pt x="6" y="4"/>
                  </a:lnTo>
                  <a:lnTo>
                    <a:pt x="7" y="3"/>
                  </a:lnTo>
                  <a:lnTo>
                    <a:pt x="8" y="2"/>
                  </a:lnTo>
                  <a:lnTo>
                    <a:pt x="9" y="1"/>
                  </a:lnTo>
                  <a:lnTo>
                    <a:pt x="11" y="1"/>
                  </a:lnTo>
                  <a:lnTo>
                    <a:pt x="12" y="1"/>
                  </a:lnTo>
                  <a:lnTo>
                    <a:pt x="13" y="0"/>
                  </a:lnTo>
                  <a:lnTo>
                    <a:pt x="15" y="0"/>
                  </a:lnTo>
                  <a:lnTo>
                    <a:pt x="17" y="0"/>
                  </a:lnTo>
                  <a:lnTo>
                    <a:pt x="18" y="1"/>
                  </a:lnTo>
                  <a:lnTo>
                    <a:pt x="20" y="1"/>
                  </a:lnTo>
                  <a:lnTo>
                    <a:pt x="21" y="1"/>
                  </a:lnTo>
                  <a:lnTo>
                    <a:pt x="22" y="2"/>
                  </a:lnTo>
                  <a:lnTo>
                    <a:pt x="23" y="3"/>
                  </a:lnTo>
                  <a:lnTo>
                    <a:pt x="25" y="4"/>
                  </a:lnTo>
                  <a:lnTo>
                    <a:pt x="26" y="5"/>
                  </a:lnTo>
                  <a:lnTo>
                    <a:pt x="27" y="6"/>
                  </a:lnTo>
                  <a:lnTo>
                    <a:pt x="27" y="7"/>
                  </a:lnTo>
                  <a:lnTo>
                    <a:pt x="28" y="8"/>
                  </a:lnTo>
                  <a:lnTo>
                    <a:pt x="29" y="10"/>
                  </a:lnTo>
                  <a:lnTo>
                    <a:pt x="30" y="11"/>
                  </a:lnTo>
                  <a:lnTo>
                    <a:pt x="30" y="12"/>
                  </a:lnTo>
                  <a:lnTo>
                    <a:pt x="30" y="14"/>
                  </a:lnTo>
                  <a:lnTo>
                    <a:pt x="30" y="15"/>
                  </a:lnTo>
                  <a:lnTo>
                    <a:pt x="30" y="17"/>
                  </a:lnTo>
                  <a:lnTo>
                    <a:pt x="30" y="18"/>
                  </a:lnTo>
                  <a:lnTo>
                    <a:pt x="30" y="20"/>
                  </a:lnTo>
                  <a:lnTo>
                    <a:pt x="29" y="22"/>
                  </a:lnTo>
                  <a:lnTo>
                    <a:pt x="28" y="23"/>
                  </a:lnTo>
                  <a:lnTo>
                    <a:pt x="27" y="24"/>
                  </a:lnTo>
                  <a:lnTo>
                    <a:pt x="27" y="25"/>
                  </a:lnTo>
                  <a:lnTo>
                    <a:pt x="26" y="26"/>
                  </a:lnTo>
                  <a:lnTo>
                    <a:pt x="25" y="27"/>
                  </a:lnTo>
                  <a:lnTo>
                    <a:pt x="23" y="28"/>
                  </a:lnTo>
                  <a:lnTo>
                    <a:pt x="22" y="29"/>
                  </a:lnTo>
                  <a:lnTo>
                    <a:pt x="21" y="29"/>
                  </a:lnTo>
                  <a:lnTo>
                    <a:pt x="20" y="30"/>
                  </a:lnTo>
                  <a:lnTo>
                    <a:pt x="18" y="30"/>
                  </a:lnTo>
                  <a:lnTo>
                    <a:pt x="17" y="30"/>
                  </a:lnTo>
                  <a:lnTo>
                    <a:pt x="15" y="30"/>
                  </a:lnTo>
                  <a:lnTo>
                    <a:pt x="13" y="30"/>
                  </a:lnTo>
                  <a:lnTo>
                    <a:pt x="12" y="30"/>
                  </a:lnTo>
                  <a:lnTo>
                    <a:pt x="11" y="30"/>
                  </a:lnTo>
                  <a:lnTo>
                    <a:pt x="9" y="29"/>
                  </a:lnTo>
                  <a:lnTo>
                    <a:pt x="8" y="29"/>
                  </a:lnTo>
                  <a:lnTo>
                    <a:pt x="7" y="28"/>
                  </a:lnTo>
                  <a:lnTo>
                    <a:pt x="6" y="27"/>
                  </a:lnTo>
                  <a:lnTo>
                    <a:pt x="5" y="26"/>
                  </a:lnTo>
                  <a:lnTo>
                    <a:pt x="3" y="25"/>
                  </a:lnTo>
                  <a:lnTo>
                    <a:pt x="3" y="24"/>
                  </a:lnTo>
                  <a:lnTo>
                    <a:pt x="2" y="23"/>
                  </a:lnTo>
                  <a:lnTo>
                    <a:pt x="2" y="22"/>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39"/>
            <p:cNvSpPr>
              <a:spLocks/>
            </p:cNvSpPr>
            <p:nvPr/>
          </p:nvSpPr>
          <p:spPr bwMode="auto">
            <a:xfrm>
              <a:off x="4441" y="1387"/>
              <a:ext cx="30" cy="30"/>
            </a:xfrm>
            <a:custGeom>
              <a:avLst/>
              <a:gdLst/>
              <a:ahLst/>
              <a:cxnLst>
                <a:cxn ang="0">
                  <a:pos x="0" y="13"/>
                </a:cxn>
                <a:cxn ang="0">
                  <a:pos x="1" y="10"/>
                </a:cxn>
                <a:cxn ang="0">
                  <a:pos x="2" y="7"/>
                </a:cxn>
                <a:cxn ang="0">
                  <a:pos x="3" y="5"/>
                </a:cxn>
                <a:cxn ang="0">
                  <a:pos x="6" y="3"/>
                </a:cxn>
                <a:cxn ang="0">
                  <a:pos x="8" y="1"/>
                </a:cxn>
                <a:cxn ang="0">
                  <a:pos x="11" y="0"/>
                </a:cxn>
                <a:cxn ang="0">
                  <a:pos x="13" y="0"/>
                </a:cxn>
                <a:cxn ang="0">
                  <a:pos x="17" y="0"/>
                </a:cxn>
                <a:cxn ang="0">
                  <a:pos x="20" y="0"/>
                </a:cxn>
                <a:cxn ang="0">
                  <a:pos x="22" y="1"/>
                </a:cxn>
                <a:cxn ang="0">
                  <a:pos x="25" y="3"/>
                </a:cxn>
                <a:cxn ang="0">
                  <a:pos x="27" y="5"/>
                </a:cxn>
                <a:cxn ang="0">
                  <a:pos x="28" y="7"/>
                </a:cxn>
                <a:cxn ang="0">
                  <a:pos x="30" y="10"/>
                </a:cxn>
                <a:cxn ang="0">
                  <a:pos x="30" y="13"/>
                </a:cxn>
                <a:cxn ang="0">
                  <a:pos x="30" y="16"/>
                </a:cxn>
                <a:cxn ang="0">
                  <a:pos x="30" y="19"/>
                </a:cxn>
                <a:cxn ang="0">
                  <a:pos x="28" y="22"/>
                </a:cxn>
                <a:cxn ang="0">
                  <a:pos x="27" y="24"/>
                </a:cxn>
                <a:cxn ang="0">
                  <a:pos x="25" y="26"/>
                </a:cxn>
                <a:cxn ang="0">
                  <a:pos x="22" y="28"/>
                </a:cxn>
                <a:cxn ang="0">
                  <a:pos x="20" y="29"/>
                </a:cxn>
                <a:cxn ang="0">
                  <a:pos x="17" y="30"/>
                </a:cxn>
                <a:cxn ang="0">
                  <a:pos x="13" y="30"/>
                </a:cxn>
                <a:cxn ang="0">
                  <a:pos x="11" y="29"/>
                </a:cxn>
                <a:cxn ang="0">
                  <a:pos x="8" y="28"/>
                </a:cxn>
                <a:cxn ang="0">
                  <a:pos x="6" y="26"/>
                </a:cxn>
                <a:cxn ang="0">
                  <a:pos x="3" y="24"/>
                </a:cxn>
                <a:cxn ang="0">
                  <a:pos x="2" y="22"/>
                </a:cxn>
                <a:cxn ang="0">
                  <a:pos x="1" y="19"/>
                </a:cxn>
                <a:cxn ang="0">
                  <a:pos x="0" y="16"/>
                </a:cxn>
              </a:cxnLst>
              <a:rect l="0" t="0" r="r" b="b"/>
              <a:pathLst>
                <a:path w="30" h="30">
                  <a:moveTo>
                    <a:pt x="0" y="14"/>
                  </a:moveTo>
                  <a:lnTo>
                    <a:pt x="0" y="13"/>
                  </a:lnTo>
                  <a:lnTo>
                    <a:pt x="0" y="12"/>
                  </a:lnTo>
                  <a:lnTo>
                    <a:pt x="1" y="10"/>
                  </a:lnTo>
                  <a:lnTo>
                    <a:pt x="2" y="8"/>
                  </a:lnTo>
                  <a:lnTo>
                    <a:pt x="2" y="7"/>
                  </a:lnTo>
                  <a:lnTo>
                    <a:pt x="3" y="6"/>
                  </a:lnTo>
                  <a:lnTo>
                    <a:pt x="3" y="5"/>
                  </a:lnTo>
                  <a:lnTo>
                    <a:pt x="5" y="4"/>
                  </a:lnTo>
                  <a:lnTo>
                    <a:pt x="6" y="3"/>
                  </a:lnTo>
                  <a:lnTo>
                    <a:pt x="7" y="2"/>
                  </a:lnTo>
                  <a:lnTo>
                    <a:pt x="8" y="1"/>
                  </a:lnTo>
                  <a:lnTo>
                    <a:pt x="9" y="1"/>
                  </a:lnTo>
                  <a:lnTo>
                    <a:pt x="11" y="0"/>
                  </a:lnTo>
                  <a:lnTo>
                    <a:pt x="12" y="0"/>
                  </a:lnTo>
                  <a:lnTo>
                    <a:pt x="13" y="0"/>
                  </a:lnTo>
                  <a:lnTo>
                    <a:pt x="15" y="0"/>
                  </a:lnTo>
                  <a:lnTo>
                    <a:pt x="17" y="0"/>
                  </a:lnTo>
                  <a:lnTo>
                    <a:pt x="18" y="0"/>
                  </a:lnTo>
                  <a:lnTo>
                    <a:pt x="20" y="0"/>
                  </a:lnTo>
                  <a:lnTo>
                    <a:pt x="21" y="1"/>
                  </a:lnTo>
                  <a:lnTo>
                    <a:pt x="22" y="1"/>
                  </a:lnTo>
                  <a:lnTo>
                    <a:pt x="23" y="2"/>
                  </a:lnTo>
                  <a:lnTo>
                    <a:pt x="25" y="3"/>
                  </a:lnTo>
                  <a:lnTo>
                    <a:pt x="26" y="4"/>
                  </a:lnTo>
                  <a:lnTo>
                    <a:pt x="27" y="5"/>
                  </a:lnTo>
                  <a:lnTo>
                    <a:pt x="27" y="6"/>
                  </a:lnTo>
                  <a:lnTo>
                    <a:pt x="28" y="7"/>
                  </a:lnTo>
                  <a:lnTo>
                    <a:pt x="29" y="8"/>
                  </a:lnTo>
                  <a:lnTo>
                    <a:pt x="30" y="10"/>
                  </a:lnTo>
                  <a:lnTo>
                    <a:pt x="30" y="12"/>
                  </a:lnTo>
                  <a:lnTo>
                    <a:pt x="30" y="13"/>
                  </a:lnTo>
                  <a:lnTo>
                    <a:pt x="30" y="14"/>
                  </a:lnTo>
                  <a:lnTo>
                    <a:pt x="30" y="16"/>
                  </a:lnTo>
                  <a:lnTo>
                    <a:pt x="30" y="18"/>
                  </a:lnTo>
                  <a:lnTo>
                    <a:pt x="30" y="19"/>
                  </a:lnTo>
                  <a:lnTo>
                    <a:pt x="29" y="21"/>
                  </a:lnTo>
                  <a:lnTo>
                    <a:pt x="28" y="22"/>
                  </a:lnTo>
                  <a:lnTo>
                    <a:pt x="27" y="23"/>
                  </a:lnTo>
                  <a:lnTo>
                    <a:pt x="27" y="24"/>
                  </a:lnTo>
                  <a:lnTo>
                    <a:pt x="26" y="25"/>
                  </a:lnTo>
                  <a:lnTo>
                    <a:pt x="25" y="26"/>
                  </a:lnTo>
                  <a:lnTo>
                    <a:pt x="23" y="28"/>
                  </a:lnTo>
                  <a:lnTo>
                    <a:pt x="22" y="28"/>
                  </a:lnTo>
                  <a:lnTo>
                    <a:pt x="21" y="29"/>
                  </a:lnTo>
                  <a:lnTo>
                    <a:pt x="20" y="29"/>
                  </a:lnTo>
                  <a:lnTo>
                    <a:pt x="18" y="29"/>
                  </a:lnTo>
                  <a:lnTo>
                    <a:pt x="17" y="30"/>
                  </a:lnTo>
                  <a:lnTo>
                    <a:pt x="15" y="30"/>
                  </a:lnTo>
                  <a:lnTo>
                    <a:pt x="13" y="30"/>
                  </a:lnTo>
                  <a:lnTo>
                    <a:pt x="12" y="29"/>
                  </a:lnTo>
                  <a:lnTo>
                    <a:pt x="11" y="29"/>
                  </a:lnTo>
                  <a:lnTo>
                    <a:pt x="9" y="29"/>
                  </a:lnTo>
                  <a:lnTo>
                    <a:pt x="8" y="28"/>
                  </a:lnTo>
                  <a:lnTo>
                    <a:pt x="7" y="28"/>
                  </a:lnTo>
                  <a:lnTo>
                    <a:pt x="6" y="26"/>
                  </a:lnTo>
                  <a:lnTo>
                    <a:pt x="5" y="25"/>
                  </a:lnTo>
                  <a:lnTo>
                    <a:pt x="3" y="24"/>
                  </a:lnTo>
                  <a:lnTo>
                    <a:pt x="3" y="23"/>
                  </a:lnTo>
                  <a:lnTo>
                    <a:pt x="2" y="22"/>
                  </a:lnTo>
                  <a:lnTo>
                    <a:pt x="2" y="21"/>
                  </a:lnTo>
                  <a:lnTo>
                    <a:pt x="1" y="19"/>
                  </a:lnTo>
                  <a:lnTo>
                    <a:pt x="0" y="18"/>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40"/>
            <p:cNvSpPr>
              <a:spLocks/>
            </p:cNvSpPr>
            <p:nvPr/>
          </p:nvSpPr>
          <p:spPr bwMode="auto">
            <a:xfrm>
              <a:off x="4441" y="1387"/>
              <a:ext cx="30" cy="30"/>
            </a:xfrm>
            <a:custGeom>
              <a:avLst/>
              <a:gdLst/>
              <a:ahLst/>
              <a:cxnLst>
                <a:cxn ang="0">
                  <a:pos x="0" y="13"/>
                </a:cxn>
                <a:cxn ang="0">
                  <a:pos x="1" y="10"/>
                </a:cxn>
                <a:cxn ang="0">
                  <a:pos x="2" y="7"/>
                </a:cxn>
                <a:cxn ang="0">
                  <a:pos x="3" y="5"/>
                </a:cxn>
                <a:cxn ang="0">
                  <a:pos x="6" y="3"/>
                </a:cxn>
                <a:cxn ang="0">
                  <a:pos x="8" y="1"/>
                </a:cxn>
                <a:cxn ang="0">
                  <a:pos x="11" y="0"/>
                </a:cxn>
                <a:cxn ang="0">
                  <a:pos x="13" y="0"/>
                </a:cxn>
                <a:cxn ang="0">
                  <a:pos x="17" y="0"/>
                </a:cxn>
                <a:cxn ang="0">
                  <a:pos x="20" y="0"/>
                </a:cxn>
                <a:cxn ang="0">
                  <a:pos x="22" y="1"/>
                </a:cxn>
                <a:cxn ang="0">
                  <a:pos x="25" y="3"/>
                </a:cxn>
                <a:cxn ang="0">
                  <a:pos x="27" y="5"/>
                </a:cxn>
                <a:cxn ang="0">
                  <a:pos x="28" y="7"/>
                </a:cxn>
                <a:cxn ang="0">
                  <a:pos x="30" y="10"/>
                </a:cxn>
                <a:cxn ang="0">
                  <a:pos x="30" y="13"/>
                </a:cxn>
                <a:cxn ang="0">
                  <a:pos x="30" y="16"/>
                </a:cxn>
                <a:cxn ang="0">
                  <a:pos x="30" y="19"/>
                </a:cxn>
                <a:cxn ang="0">
                  <a:pos x="28" y="22"/>
                </a:cxn>
                <a:cxn ang="0">
                  <a:pos x="27" y="24"/>
                </a:cxn>
                <a:cxn ang="0">
                  <a:pos x="25" y="26"/>
                </a:cxn>
                <a:cxn ang="0">
                  <a:pos x="22" y="28"/>
                </a:cxn>
                <a:cxn ang="0">
                  <a:pos x="20" y="29"/>
                </a:cxn>
                <a:cxn ang="0">
                  <a:pos x="17" y="30"/>
                </a:cxn>
                <a:cxn ang="0">
                  <a:pos x="13" y="30"/>
                </a:cxn>
                <a:cxn ang="0">
                  <a:pos x="11" y="29"/>
                </a:cxn>
                <a:cxn ang="0">
                  <a:pos x="8" y="28"/>
                </a:cxn>
                <a:cxn ang="0">
                  <a:pos x="6" y="26"/>
                </a:cxn>
                <a:cxn ang="0">
                  <a:pos x="3" y="24"/>
                </a:cxn>
                <a:cxn ang="0">
                  <a:pos x="2" y="22"/>
                </a:cxn>
                <a:cxn ang="0">
                  <a:pos x="1" y="19"/>
                </a:cxn>
                <a:cxn ang="0">
                  <a:pos x="0" y="16"/>
                </a:cxn>
              </a:cxnLst>
              <a:rect l="0" t="0" r="r" b="b"/>
              <a:pathLst>
                <a:path w="30" h="30">
                  <a:moveTo>
                    <a:pt x="0" y="14"/>
                  </a:moveTo>
                  <a:lnTo>
                    <a:pt x="0" y="13"/>
                  </a:lnTo>
                  <a:lnTo>
                    <a:pt x="0" y="12"/>
                  </a:lnTo>
                  <a:lnTo>
                    <a:pt x="1" y="10"/>
                  </a:lnTo>
                  <a:lnTo>
                    <a:pt x="2" y="8"/>
                  </a:lnTo>
                  <a:lnTo>
                    <a:pt x="2" y="7"/>
                  </a:lnTo>
                  <a:lnTo>
                    <a:pt x="3" y="6"/>
                  </a:lnTo>
                  <a:lnTo>
                    <a:pt x="3" y="5"/>
                  </a:lnTo>
                  <a:lnTo>
                    <a:pt x="5" y="4"/>
                  </a:lnTo>
                  <a:lnTo>
                    <a:pt x="6" y="3"/>
                  </a:lnTo>
                  <a:lnTo>
                    <a:pt x="7" y="2"/>
                  </a:lnTo>
                  <a:lnTo>
                    <a:pt x="8" y="1"/>
                  </a:lnTo>
                  <a:lnTo>
                    <a:pt x="9" y="1"/>
                  </a:lnTo>
                  <a:lnTo>
                    <a:pt x="11" y="0"/>
                  </a:lnTo>
                  <a:lnTo>
                    <a:pt x="12" y="0"/>
                  </a:lnTo>
                  <a:lnTo>
                    <a:pt x="13" y="0"/>
                  </a:lnTo>
                  <a:lnTo>
                    <a:pt x="15" y="0"/>
                  </a:lnTo>
                  <a:lnTo>
                    <a:pt x="17" y="0"/>
                  </a:lnTo>
                  <a:lnTo>
                    <a:pt x="18" y="0"/>
                  </a:lnTo>
                  <a:lnTo>
                    <a:pt x="20" y="0"/>
                  </a:lnTo>
                  <a:lnTo>
                    <a:pt x="21" y="1"/>
                  </a:lnTo>
                  <a:lnTo>
                    <a:pt x="22" y="1"/>
                  </a:lnTo>
                  <a:lnTo>
                    <a:pt x="23" y="2"/>
                  </a:lnTo>
                  <a:lnTo>
                    <a:pt x="25" y="3"/>
                  </a:lnTo>
                  <a:lnTo>
                    <a:pt x="26" y="4"/>
                  </a:lnTo>
                  <a:lnTo>
                    <a:pt x="27" y="5"/>
                  </a:lnTo>
                  <a:lnTo>
                    <a:pt x="27" y="6"/>
                  </a:lnTo>
                  <a:lnTo>
                    <a:pt x="28" y="7"/>
                  </a:lnTo>
                  <a:lnTo>
                    <a:pt x="29" y="8"/>
                  </a:lnTo>
                  <a:lnTo>
                    <a:pt x="30" y="10"/>
                  </a:lnTo>
                  <a:lnTo>
                    <a:pt x="30" y="12"/>
                  </a:lnTo>
                  <a:lnTo>
                    <a:pt x="30" y="13"/>
                  </a:lnTo>
                  <a:lnTo>
                    <a:pt x="30" y="14"/>
                  </a:lnTo>
                  <a:lnTo>
                    <a:pt x="30" y="16"/>
                  </a:lnTo>
                  <a:lnTo>
                    <a:pt x="30" y="18"/>
                  </a:lnTo>
                  <a:lnTo>
                    <a:pt x="30" y="19"/>
                  </a:lnTo>
                  <a:lnTo>
                    <a:pt x="29" y="21"/>
                  </a:lnTo>
                  <a:lnTo>
                    <a:pt x="28" y="22"/>
                  </a:lnTo>
                  <a:lnTo>
                    <a:pt x="27" y="23"/>
                  </a:lnTo>
                  <a:lnTo>
                    <a:pt x="27" y="24"/>
                  </a:lnTo>
                  <a:lnTo>
                    <a:pt x="26" y="25"/>
                  </a:lnTo>
                  <a:lnTo>
                    <a:pt x="25" y="26"/>
                  </a:lnTo>
                  <a:lnTo>
                    <a:pt x="23" y="28"/>
                  </a:lnTo>
                  <a:lnTo>
                    <a:pt x="22" y="28"/>
                  </a:lnTo>
                  <a:lnTo>
                    <a:pt x="21" y="29"/>
                  </a:lnTo>
                  <a:lnTo>
                    <a:pt x="20" y="29"/>
                  </a:lnTo>
                  <a:lnTo>
                    <a:pt x="18" y="29"/>
                  </a:lnTo>
                  <a:lnTo>
                    <a:pt x="17" y="30"/>
                  </a:lnTo>
                  <a:lnTo>
                    <a:pt x="15" y="30"/>
                  </a:lnTo>
                  <a:lnTo>
                    <a:pt x="13" y="30"/>
                  </a:lnTo>
                  <a:lnTo>
                    <a:pt x="12" y="29"/>
                  </a:lnTo>
                  <a:lnTo>
                    <a:pt x="11" y="29"/>
                  </a:lnTo>
                  <a:lnTo>
                    <a:pt x="9" y="29"/>
                  </a:lnTo>
                  <a:lnTo>
                    <a:pt x="8" y="28"/>
                  </a:lnTo>
                  <a:lnTo>
                    <a:pt x="7" y="28"/>
                  </a:lnTo>
                  <a:lnTo>
                    <a:pt x="6" y="26"/>
                  </a:lnTo>
                  <a:lnTo>
                    <a:pt x="5" y="25"/>
                  </a:lnTo>
                  <a:lnTo>
                    <a:pt x="3" y="24"/>
                  </a:lnTo>
                  <a:lnTo>
                    <a:pt x="3" y="23"/>
                  </a:lnTo>
                  <a:lnTo>
                    <a:pt x="2" y="22"/>
                  </a:lnTo>
                  <a:lnTo>
                    <a:pt x="2" y="21"/>
                  </a:lnTo>
                  <a:lnTo>
                    <a:pt x="1"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141"/>
            <p:cNvSpPr>
              <a:spLocks/>
            </p:cNvSpPr>
            <p:nvPr/>
          </p:nvSpPr>
          <p:spPr bwMode="auto">
            <a:xfrm>
              <a:off x="5972" y="1668"/>
              <a:ext cx="200" cy="199"/>
            </a:xfrm>
            <a:custGeom>
              <a:avLst/>
              <a:gdLst/>
              <a:ahLst/>
              <a:cxnLst>
                <a:cxn ang="0">
                  <a:pos x="188" y="0"/>
                </a:cxn>
                <a:cxn ang="0">
                  <a:pos x="190" y="0"/>
                </a:cxn>
                <a:cxn ang="0">
                  <a:pos x="191" y="0"/>
                </a:cxn>
                <a:cxn ang="0">
                  <a:pos x="192" y="0"/>
                </a:cxn>
                <a:cxn ang="0">
                  <a:pos x="193" y="0"/>
                </a:cxn>
                <a:cxn ang="0">
                  <a:pos x="195" y="1"/>
                </a:cxn>
                <a:cxn ang="0">
                  <a:pos x="196" y="3"/>
                </a:cxn>
                <a:cxn ang="0">
                  <a:pos x="198" y="4"/>
                </a:cxn>
                <a:cxn ang="0">
                  <a:pos x="199" y="6"/>
                </a:cxn>
                <a:cxn ang="0">
                  <a:pos x="199" y="7"/>
                </a:cxn>
                <a:cxn ang="0">
                  <a:pos x="199" y="8"/>
                </a:cxn>
                <a:cxn ang="0">
                  <a:pos x="200" y="9"/>
                </a:cxn>
                <a:cxn ang="0">
                  <a:pos x="200" y="10"/>
                </a:cxn>
                <a:cxn ang="0">
                  <a:pos x="200" y="188"/>
                </a:cxn>
                <a:cxn ang="0">
                  <a:pos x="200" y="190"/>
                </a:cxn>
                <a:cxn ang="0">
                  <a:pos x="199" y="192"/>
                </a:cxn>
                <a:cxn ang="0">
                  <a:pos x="198" y="194"/>
                </a:cxn>
                <a:cxn ang="0">
                  <a:pos x="197" y="195"/>
                </a:cxn>
                <a:cxn ang="0">
                  <a:pos x="196" y="197"/>
                </a:cxn>
                <a:cxn ang="0">
                  <a:pos x="194" y="198"/>
                </a:cxn>
                <a:cxn ang="0">
                  <a:pos x="193" y="198"/>
                </a:cxn>
                <a:cxn ang="0">
                  <a:pos x="193" y="198"/>
                </a:cxn>
                <a:cxn ang="0">
                  <a:pos x="191" y="199"/>
                </a:cxn>
                <a:cxn ang="0">
                  <a:pos x="191" y="199"/>
                </a:cxn>
                <a:cxn ang="0">
                  <a:pos x="9" y="199"/>
                </a:cxn>
                <a:cxn ang="0">
                  <a:pos x="8" y="199"/>
                </a:cxn>
                <a:cxn ang="0">
                  <a:pos x="6" y="198"/>
                </a:cxn>
                <a:cxn ang="0">
                  <a:pos x="4" y="197"/>
                </a:cxn>
                <a:cxn ang="0">
                  <a:pos x="3" y="196"/>
                </a:cxn>
                <a:cxn ang="0">
                  <a:pos x="2" y="195"/>
                </a:cxn>
                <a:cxn ang="0">
                  <a:pos x="1" y="194"/>
                </a:cxn>
                <a:cxn ang="0">
                  <a:pos x="0" y="192"/>
                </a:cxn>
                <a:cxn ang="0">
                  <a:pos x="0" y="190"/>
                </a:cxn>
                <a:cxn ang="0">
                  <a:pos x="0" y="8"/>
                </a:cxn>
                <a:cxn ang="0">
                  <a:pos x="0" y="7"/>
                </a:cxn>
                <a:cxn ang="0">
                  <a:pos x="1" y="5"/>
                </a:cxn>
                <a:cxn ang="0">
                  <a:pos x="2" y="3"/>
                </a:cxn>
                <a:cxn ang="0">
                  <a:pos x="3" y="2"/>
                </a:cxn>
                <a:cxn ang="0">
                  <a:pos x="4" y="1"/>
                </a:cxn>
                <a:cxn ang="0">
                  <a:pos x="6" y="0"/>
                </a:cxn>
                <a:cxn ang="0">
                  <a:pos x="8" y="0"/>
                </a:cxn>
                <a:cxn ang="0">
                  <a:pos x="9" y="0"/>
                </a:cxn>
                <a:cxn ang="0">
                  <a:pos x="188" y="0"/>
                </a:cxn>
              </a:cxnLst>
              <a:rect l="0" t="0" r="r" b="b"/>
              <a:pathLst>
                <a:path w="200" h="199">
                  <a:moveTo>
                    <a:pt x="188" y="0"/>
                  </a:moveTo>
                  <a:lnTo>
                    <a:pt x="190" y="0"/>
                  </a:lnTo>
                  <a:lnTo>
                    <a:pt x="191" y="0"/>
                  </a:lnTo>
                  <a:lnTo>
                    <a:pt x="192" y="0"/>
                  </a:lnTo>
                  <a:lnTo>
                    <a:pt x="193" y="0"/>
                  </a:lnTo>
                  <a:lnTo>
                    <a:pt x="195" y="1"/>
                  </a:lnTo>
                  <a:lnTo>
                    <a:pt x="196" y="3"/>
                  </a:lnTo>
                  <a:lnTo>
                    <a:pt x="198" y="4"/>
                  </a:lnTo>
                  <a:lnTo>
                    <a:pt x="199" y="6"/>
                  </a:lnTo>
                  <a:lnTo>
                    <a:pt x="199" y="7"/>
                  </a:lnTo>
                  <a:lnTo>
                    <a:pt x="199" y="8"/>
                  </a:lnTo>
                  <a:lnTo>
                    <a:pt x="200" y="9"/>
                  </a:lnTo>
                  <a:lnTo>
                    <a:pt x="200" y="10"/>
                  </a:lnTo>
                  <a:lnTo>
                    <a:pt x="200" y="188"/>
                  </a:lnTo>
                  <a:lnTo>
                    <a:pt x="200" y="190"/>
                  </a:lnTo>
                  <a:lnTo>
                    <a:pt x="199" y="192"/>
                  </a:lnTo>
                  <a:lnTo>
                    <a:pt x="198" y="194"/>
                  </a:lnTo>
                  <a:lnTo>
                    <a:pt x="197" y="195"/>
                  </a:lnTo>
                  <a:lnTo>
                    <a:pt x="196" y="197"/>
                  </a:lnTo>
                  <a:lnTo>
                    <a:pt x="194" y="198"/>
                  </a:lnTo>
                  <a:lnTo>
                    <a:pt x="193" y="198"/>
                  </a:lnTo>
                  <a:lnTo>
                    <a:pt x="193" y="198"/>
                  </a:lnTo>
                  <a:lnTo>
                    <a:pt x="191" y="199"/>
                  </a:lnTo>
                  <a:lnTo>
                    <a:pt x="191" y="199"/>
                  </a:lnTo>
                  <a:lnTo>
                    <a:pt x="9" y="199"/>
                  </a:lnTo>
                  <a:lnTo>
                    <a:pt x="8" y="199"/>
                  </a:lnTo>
                  <a:lnTo>
                    <a:pt x="6" y="198"/>
                  </a:lnTo>
                  <a:lnTo>
                    <a:pt x="4" y="197"/>
                  </a:lnTo>
                  <a:lnTo>
                    <a:pt x="3" y="196"/>
                  </a:lnTo>
                  <a:lnTo>
                    <a:pt x="2" y="195"/>
                  </a:lnTo>
                  <a:lnTo>
                    <a:pt x="1" y="194"/>
                  </a:lnTo>
                  <a:lnTo>
                    <a:pt x="0" y="192"/>
                  </a:lnTo>
                  <a:lnTo>
                    <a:pt x="0" y="190"/>
                  </a:lnTo>
                  <a:lnTo>
                    <a:pt x="0" y="8"/>
                  </a:lnTo>
                  <a:lnTo>
                    <a:pt x="0" y="7"/>
                  </a:lnTo>
                  <a:lnTo>
                    <a:pt x="1" y="5"/>
                  </a:lnTo>
                  <a:lnTo>
                    <a:pt x="2" y="3"/>
                  </a:lnTo>
                  <a:lnTo>
                    <a:pt x="3" y="2"/>
                  </a:lnTo>
                  <a:lnTo>
                    <a:pt x="4" y="1"/>
                  </a:lnTo>
                  <a:lnTo>
                    <a:pt x="6" y="0"/>
                  </a:lnTo>
                  <a:lnTo>
                    <a:pt x="8" y="0"/>
                  </a:lnTo>
                  <a:lnTo>
                    <a:pt x="9" y="0"/>
                  </a:lnTo>
                  <a:lnTo>
                    <a:pt x="18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142"/>
            <p:cNvSpPr>
              <a:spLocks/>
            </p:cNvSpPr>
            <p:nvPr/>
          </p:nvSpPr>
          <p:spPr bwMode="auto">
            <a:xfrm>
              <a:off x="5972" y="1668"/>
              <a:ext cx="200" cy="199"/>
            </a:xfrm>
            <a:custGeom>
              <a:avLst/>
              <a:gdLst/>
              <a:ahLst/>
              <a:cxnLst>
                <a:cxn ang="0">
                  <a:pos x="188" y="0"/>
                </a:cxn>
                <a:cxn ang="0">
                  <a:pos x="190" y="0"/>
                </a:cxn>
                <a:cxn ang="0">
                  <a:pos x="191" y="0"/>
                </a:cxn>
                <a:cxn ang="0">
                  <a:pos x="192" y="0"/>
                </a:cxn>
                <a:cxn ang="0">
                  <a:pos x="193" y="0"/>
                </a:cxn>
                <a:cxn ang="0">
                  <a:pos x="195" y="1"/>
                </a:cxn>
                <a:cxn ang="0">
                  <a:pos x="196" y="3"/>
                </a:cxn>
                <a:cxn ang="0">
                  <a:pos x="198" y="4"/>
                </a:cxn>
                <a:cxn ang="0">
                  <a:pos x="199" y="6"/>
                </a:cxn>
                <a:cxn ang="0">
                  <a:pos x="199" y="7"/>
                </a:cxn>
                <a:cxn ang="0">
                  <a:pos x="199" y="8"/>
                </a:cxn>
                <a:cxn ang="0">
                  <a:pos x="200" y="9"/>
                </a:cxn>
                <a:cxn ang="0">
                  <a:pos x="200" y="10"/>
                </a:cxn>
                <a:cxn ang="0">
                  <a:pos x="200" y="188"/>
                </a:cxn>
                <a:cxn ang="0">
                  <a:pos x="200" y="190"/>
                </a:cxn>
                <a:cxn ang="0">
                  <a:pos x="199" y="192"/>
                </a:cxn>
                <a:cxn ang="0">
                  <a:pos x="198" y="194"/>
                </a:cxn>
                <a:cxn ang="0">
                  <a:pos x="197" y="195"/>
                </a:cxn>
                <a:cxn ang="0">
                  <a:pos x="196" y="197"/>
                </a:cxn>
                <a:cxn ang="0">
                  <a:pos x="194" y="198"/>
                </a:cxn>
                <a:cxn ang="0">
                  <a:pos x="193" y="198"/>
                </a:cxn>
                <a:cxn ang="0">
                  <a:pos x="193" y="198"/>
                </a:cxn>
                <a:cxn ang="0">
                  <a:pos x="191" y="199"/>
                </a:cxn>
                <a:cxn ang="0">
                  <a:pos x="191" y="199"/>
                </a:cxn>
                <a:cxn ang="0">
                  <a:pos x="9" y="199"/>
                </a:cxn>
                <a:cxn ang="0">
                  <a:pos x="8" y="199"/>
                </a:cxn>
                <a:cxn ang="0">
                  <a:pos x="6" y="198"/>
                </a:cxn>
                <a:cxn ang="0">
                  <a:pos x="4" y="197"/>
                </a:cxn>
                <a:cxn ang="0">
                  <a:pos x="3" y="196"/>
                </a:cxn>
                <a:cxn ang="0">
                  <a:pos x="2" y="195"/>
                </a:cxn>
                <a:cxn ang="0">
                  <a:pos x="1" y="194"/>
                </a:cxn>
                <a:cxn ang="0">
                  <a:pos x="0" y="192"/>
                </a:cxn>
                <a:cxn ang="0">
                  <a:pos x="0" y="190"/>
                </a:cxn>
                <a:cxn ang="0">
                  <a:pos x="0" y="8"/>
                </a:cxn>
                <a:cxn ang="0">
                  <a:pos x="0" y="7"/>
                </a:cxn>
                <a:cxn ang="0">
                  <a:pos x="1" y="5"/>
                </a:cxn>
                <a:cxn ang="0">
                  <a:pos x="2" y="3"/>
                </a:cxn>
                <a:cxn ang="0">
                  <a:pos x="3" y="2"/>
                </a:cxn>
                <a:cxn ang="0">
                  <a:pos x="4" y="1"/>
                </a:cxn>
                <a:cxn ang="0">
                  <a:pos x="6" y="0"/>
                </a:cxn>
                <a:cxn ang="0">
                  <a:pos x="8" y="0"/>
                </a:cxn>
                <a:cxn ang="0">
                  <a:pos x="9" y="0"/>
                </a:cxn>
                <a:cxn ang="0">
                  <a:pos x="188" y="0"/>
                </a:cxn>
              </a:cxnLst>
              <a:rect l="0" t="0" r="r" b="b"/>
              <a:pathLst>
                <a:path w="200" h="199">
                  <a:moveTo>
                    <a:pt x="188" y="0"/>
                  </a:moveTo>
                  <a:lnTo>
                    <a:pt x="190" y="0"/>
                  </a:lnTo>
                  <a:lnTo>
                    <a:pt x="191" y="0"/>
                  </a:lnTo>
                  <a:lnTo>
                    <a:pt x="192" y="0"/>
                  </a:lnTo>
                  <a:lnTo>
                    <a:pt x="193" y="0"/>
                  </a:lnTo>
                  <a:lnTo>
                    <a:pt x="195" y="1"/>
                  </a:lnTo>
                  <a:lnTo>
                    <a:pt x="196" y="3"/>
                  </a:lnTo>
                  <a:lnTo>
                    <a:pt x="198" y="4"/>
                  </a:lnTo>
                  <a:lnTo>
                    <a:pt x="199" y="6"/>
                  </a:lnTo>
                  <a:lnTo>
                    <a:pt x="199" y="7"/>
                  </a:lnTo>
                  <a:lnTo>
                    <a:pt x="199" y="8"/>
                  </a:lnTo>
                  <a:lnTo>
                    <a:pt x="200" y="9"/>
                  </a:lnTo>
                  <a:lnTo>
                    <a:pt x="200" y="10"/>
                  </a:lnTo>
                  <a:lnTo>
                    <a:pt x="200" y="188"/>
                  </a:lnTo>
                  <a:lnTo>
                    <a:pt x="200" y="190"/>
                  </a:lnTo>
                  <a:lnTo>
                    <a:pt x="199" y="192"/>
                  </a:lnTo>
                  <a:lnTo>
                    <a:pt x="198" y="194"/>
                  </a:lnTo>
                  <a:lnTo>
                    <a:pt x="197" y="195"/>
                  </a:lnTo>
                  <a:lnTo>
                    <a:pt x="196" y="197"/>
                  </a:lnTo>
                  <a:lnTo>
                    <a:pt x="194" y="198"/>
                  </a:lnTo>
                  <a:lnTo>
                    <a:pt x="193" y="198"/>
                  </a:lnTo>
                  <a:lnTo>
                    <a:pt x="193" y="198"/>
                  </a:lnTo>
                  <a:lnTo>
                    <a:pt x="191" y="199"/>
                  </a:lnTo>
                  <a:lnTo>
                    <a:pt x="191" y="199"/>
                  </a:lnTo>
                  <a:lnTo>
                    <a:pt x="9" y="199"/>
                  </a:lnTo>
                  <a:lnTo>
                    <a:pt x="8" y="199"/>
                  </a:lnTo>
                  <a:lnTo>
                    <a:pt x="6" y="198"/>
                  </a:lnTo>
                  <a:lnTo>
                    <a:pt x="4" y="197"/>
                  </a:lnTo>
                  <a:lnTo>
                    <a:pt x="3" y="196"/>
                  </a:lnTo>
                  <a:lnTo>
                    <a:pt x="2" y="195"/>
                  </a:lnTo>
                  <a:lnTo>
                    <a:pt x="1" y="194"/>
                  </a:lnTo>
                  <a:lnTo>
                    <a:pt x="0" y="192"/>
                  </a:lnTo>
                  <a:lnTo>
                    <a:pt x="0" y="190"/>
                  </a:lnTo>
                  <a:lnTo>
                    <a:pt x="0" y="8"/>
                  </a:lnTo>
                  <a:lnTo>
                    <a:pt x="0" y="7"/>
                  </a:lnTo>
                  <a:lnTo>
                    <a:pt x="1" y="5"/>
                  </a:lnTo>
                  <a:lnTo>
                    <a:pt x="2" y="3"/>
                  </a:lnTo>
                  <a:lnTo>
                    <a:pt x="3" y="2"/>
                  </a:lnTo>
                  <a:lnTo>
                    <a:pt x="4" y="1"/>
                  </a:lnTo>
                  <a:lnTo>
                    <a:pt x="6" y="0"/>
                  </a:lnTo>
                  <a:lnTo>
                    <a:pt x="8" y="0"/>
                  </a:lnTo>
                  <a:lnTo>
                    <a:pt x="9" y="0"/>
                  </a:lnTo>
                  <a:lnTo>
                    <a:pt x="188"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43"/>
            <p:cNvSpPr>
              <a:spLocks noEditPoints="1"/>
            </p:cNvSpPr>
            <p:nvPr/>
          </p:nvSpPr>
          <p:spPr bwMode="auto">
            <a:xfrm>
              <a:off x="5976" y="1672"/>
              <a:ext cx="191" cy="190"/>
            </a:xfrm>
            <a:custGeom>
              <a:avLst/>
              <a:gdLst/>
              <a:ahLst/>
              <a:cxnLst>
                <a:cxn ang="0">
                  <a:pos x="124" y="84"/>
                </a:cxn>
                <a:cxn ang="0">
                  <a:pos x="128" y="84"/>
                </a:cxn>
                <a:cxn ang="0">
                  <a:pos x="129" y="87"/>
                </a:cxn>
                <a:cxn ang="0">
                  <a:pos x="127" y="91"/>
                </a:cxn>
                <a:cxn ang="0">
                  <a:pos x="123" y="89"/>
                </a:cxn>
                <a:cxn ang="0">
                  <a:pos x="119" y="159"/>
                </a:cxn>
                <a:cxn ang="0">
                  <a:pos x="121" y="111"/>
                </a:cxn>
                <a:cxn ang="0">
                  <a:pos x="129" y="111"/>
                </a:cxn>
                <a:cxn ang="0">
                  <a:pos x="182" y="16"/>
                </a:cxn>
                <a:cxn ang="0">
                  <a:pos x="76" y="83"/>
                </a:cxn>
                <a:cxn ang="0">
                  <a:pos x="79" y="83"/>
                </a:cxn>
                <a:cxn ang="0">
                  <a:pos x="81" y="80"/>
                </a:cxn>
                <a:cxn ang="0">
                  <a:pos x="78" y="77"/>
                </a:cxn>
                <a:cxn ang="0">
                  <a:pos x="75" y="79"/>
                </a:cxn>
                <a:cxn ang="0">
                  <a:pos x="26" y="82"/>
                </a:cxn>
                <a:cxn ang="0">
                  <a:pos x="29" y="84"/>
                </a:cxn>
                <a:cxn ang="0">
                  <a:pos x="32" y="82"/>
                </a:cxn>
                <a:cxn ang="0">
                  <a:pos x="31" y="78"/>
                </a:cxn>
                <a:cxn ang="0">
                  <a:pos x="28" y="77"/>
                </a:cxn>
                <a:cxn ang="0">
                  <a:pos x="25" y="81"/>
                </a:cxn>
                <a:cxn ang="0">
                  <a:pos x="52" y="60"/>
                </a:cxn>
                <a:cxn ang="0">
                  <a:pos x="56" y="60"/>
                </a:cxn>
                <a:cxn ang="0">
                  <a:pos x="57" y="56"/>
                </a:cxn>
                <a:cxn ang="0">
                  <a:pos x="54" y="52"/>
                </a:cxn>
                <a:cxn ang="0">
                  <a:pos x="51" y="54"/>
                </a:cxn>
                <a:cxn ang="0">
                  <a:pos x="73" y="45"/>
                </a:cxn>
                <a:cxn ang="0">
                  <a:pos x="55" y="39"/>
                </a:cxn>
                <a:cxn ang="0">
                  <a:pos x="72" y="50"/>
                </a:cxn>
                <a:cxn ang="0">
                  <a:pos x="78" y="47"/>
                </a:cxn>
                <a:cxn ang="0">
                  <a:pos x="33" y="52"/>
                </a:cxn>
                <a:cxn ang="0">
                  <a:pos x="53" y="46"/>
                </a:cxn>
                <a:cxn ang="0">
                  <a:pos x="36" y="43"/>
                </a:cxn>
                <a:cxn ang="0">
                  <a:pos x="61" y="37"/>
                </a:cxn>
                <a:cxn ang="0">
                  <a:pos x="73" y="40"/>
                </a:cxn>
                <a:cxn ang="0">
                  <a:pos x="80" y="45"/>
                </a:cxn>
                <a:cxn ang="0">
                  <a:pos x="73" y="136"/>
                </a:cxn>
                <a:cxn ang="0">
                  <a:pos x="86" y="154"/>
                </a:cxn>
                <a:cxn ang="0">
                  <a:pos x="7" y="174"/>
                </a:cxn>
                <a:cxn ang="0">
                  <a:pos x="28" y="154"/>
                </a:cxn>
                <a:cxn ang="0">
                  <a:pos x="19" y="122"/>
                </a:cxn>
                <a:cxn ang="0">
                  <a:pos x="28" y="44"/>
                </a:cxn>
                <a:cxn ang="0">
                  <a:pos x="35" y="39"/>
                </a:cxn>
                <a:cxn ang="0">
                  <a:pos x="47" y="36"/>
                </a:cxn>
                <a:cxn ang="0">
                  <a:pos x="40" y="134"/>
                </a:cxn>
                <a:cxn ang="0">
                  <a:pos x="52" y="122"/>
                </a:cxn>
                <a:cxn ang="0">
                  <a:pos x="64" y="134"/>
                </a:cxn>
                <a:cxn ang="0">
                  <a:pos x="82" y="122"/>
                </a:cxn>
                <a:cxn ang="0">
                  <a:pos x="68" y="136"/>
                </a:cxn>
                <a:cxn ang="0">
                  <a:pos x="32" y="154"/>
                </a:cxn>
                <a:cxn ang="0">
                  <a:pos x="9" y="0"/>
                </a:cxn>
                <a:cxn ang="0">
                  <a:pos x="1" y="6"/>
                </a:cxn>
                <a:cxn ang="0">
                  <a:pos x="2" y="186"/>
                </a:cxn>
                <a:cxn ang="0">
                  <a:pos x="182" y="190"/>
                </a:cxn>
                <a:cxn ang="0">
                  <a:pos x="190" y="185"/>
                </a:cxn>
                <a:cxn ang="0">
                  <a:pos x="189" y="4"/>
                </a:cxn>
                <a:cxn ang="0">
                  <a:pos x="9" y="0"/>
                </a:cxn>
              </a:cxnLst>
              <a:rect l="0" t="0" r="r" b="b"/>
              <a:pathLst>
                <a:path w="191" h="190">
                  <a:moveTo>
                    <a:pt x="123" y="87"/>
                  </a:moveTo>
                  <a:lnTo>
                    <a:pt x="123" y="86"/>
                  </a:lnTo>
                  <a:lnTo>
                    <a:pt x="123" y="85"/>
                  </a:lnTo>
                  <a:lnTo>
                    <a:pt x="123" y="84"/>
                  </a:lnTo>
                  <a:lnTo>
                    <a:pt x="124" y="84"/>
                  </a:lnTo>
                  <a:lnTo>
                    <a:pt x="124" y="84"/>
                  </a:lnTo>
                  <a:lnTo>
                    <a:pt x="125" y="83"/>
                  </a:lnTo>
                  <a:lnTo>
                    <a:pt x="126" y="83"/>
                  </a:lnTo>
                  <a:lnTo>
                    <a:pt x="126" y="83"/>
                  </a:lnTo>
                  <a:lnTo>
                    <a:pt x="127" y="83"/>
                  </a:lnTo>
                  <a:lnTo>
                    <a:pt x="128" y="83"/>
                  </a:lnTo>
                  <a:lnTo>
                    <a:pt x="128" y="84"/>
                  </a:lnTo>
                  <a:lnTo>
                    <a:pt x="129" y="84"/>
                  </a:lnTo>
                  <a:lnTo>
                    <a:pt x="129" y="84"/>
                  </a:lnTo>
                  <a:lnTo>
                    <a:pt x="129" y="85"/>
                  </a:lnTo>
                  <a:lnTo>
                    <a:pt x="129" y="86"/>
                  </a:lnTo>
                  <a:lnTo>
                    <a:pt x="129" y="87"/>
                  </a:lnTo>
                  <a:lnTo>
                    <a:pt x="129" y="87"/>
                  </a:lnTo>
                  <a:lnTo>
                    <a:pt x="129" y="88"/>
                  </a:lnTo>
                  <a:lnTo>
                    <a:pt x="129" y="89"/>
                  </a:lnTo>
                  <a:lnTo>
                    <a:pt x="129" y="89"/>
                  </a:lnTo>
                  <a:lnTo>
                    <a:pt x="128" y="90"/>
                  </a:lnTo>
                  <a:lnTo>
                    <a:pt x="128" y="90"/>
                  </a:lnTo>
                  <a:lnTo>
                    <a:pt x="127" y="91"/>
                  </a:lnTo>
                  <a:lnTo>
                    <a:pt x="126" y="91"/>
                  </a:lnTo>
                  <a:lnTo>
                    <a:pt x="126" y="91"/>
                  </a:lnTo>
                  <a:lnTo>
                    <a:pt x="125" y="90"/>
                  </a:lnTo>
                  <a:lnTo>
                    <a:pt x="124" y="90"/>
                  </a:lnTo>
                  <a:lnTo>
                    <a:pt x="124" y="89"/>
                  </a:lnTo>
                  <a:lnTo>
                    <a:pt x="123" y="89"/>
                  </a:lnTo>
                  <a:lnTo>
                    <a:pt x="123" y="88"/>
                  </a:lnTo>
                  <a:lnTo>
                    <a:pt x="123" y="87"/>
                  </a:lnTo>
                  <a:lnTo>
                    <a:pt x="123" y="87"/>
                  </a:lnTo>
                  <a:close/>
                  <a:moveTo>
                    <a:pt x="182" y="16"/>
                  </a:moveTo>
                  <a:lnTo>
                    <a:pt x="182" y="159"/>
                  </a:lnTo>
                  <a:lnTo>
                    <a:pt x="119" y="159"/>
                  </a:lnTo>
                  <a:lnTo>
                    <a:pt x="119" y="131"/>
                  </a:lnTo>
                  <a:lnTo>
                    <a:pt x="96" y="131"/>
                  </a:lnTo>
                  <a:lnTo>
                    <a:pt x="96" y="127"/>
                  </a:lnTo>
                  <a:lnTo>
                    <a:pt x="123" y="127"/>
                  </a:lnTo>
                  <a:lnTo>
                    <a:pt x="123" y="111"/>
                  </a:lnTo>
                  <a:lnTo>
                    <a:pt x="121" y="111"/>
                  </a:lnTo>
                  <a:lnTo>
                    <a:pt x="121" y="97"/>
                  </a:lnTo>
                  <a:lnTo>
                    <a:pt x="123" y="93"/>
                  </a:lnTo>
                  <a:lnTo>
                    <a:pt x="128" y="93"/>
                  </a:lnTo>
                  <a:lnTo>
                    <a:pt x="132" y="97"/>
                  </a:lnTo>
                  <a:lnTo>
                    <a:pt x="132" y="111"/>
                  </a:lnTo>
                  <a:lnTo>
                    <a:pt x="129" y="111"/>
                  </a:lnTo>
                  <a:lnTo>
                    <a:pt x="129" y="127"/>
                  </a:lnTo>
                  <a:lnTo>
                    <a:pt x="145" y="127"/>
                  </a:lnTo>
                  <a:lnTo>
                    <a:pt x="145" y="66"/>
                  </a:lnTo>
                  <a:lnTo>
                    <a:pt x="109" y="66"/>
                  </a:lnTo>
                  <a:lnTo>
                    <a:pt x="109" y="59"/>
                  </a:lnTo>
                  <a:lnTo>
                    <a:pt x="182" y="16"/>
                  </a:lnTo>
                  <a:close/>
                  <a:moveTo>
                    <a:pt x="74" y="81"/>
                  </a:moveTo>
                  <a:lnTo>
                    <a:pt x="74" y="81"/>
                  </a:lnTo>
                  <a:lnTo>
                    <a:pt x="74" y="82"/>
                  </a:lnTo>
                  <a:lnTo>
                    <a:pt x="75" y="82"/>
                  </a:lnTo>
                  <a:lnTo>
                    <a:pt x="75" y="83"/>
                  </a:lnTo>
                  <a:lnTo>
                    <a:pt x="76" y="83"/>
                  </a:lnTo>
                  <a:lnTo>
                    <a:pt x="76" y="84"/>
                  </a:lnTo>
                  <a:lnTo>
                    <a:pt x="77" y="84"/>
                  </a:lnTo>
                  <a:lnTo>
                    <a:pt x="78" y="84"/>
                  </a:lnTo>
                  <a:lnTo>
                    <a:pt x="78" y="84"/>
                  </a:lnTo>
                  <a:lnTo>
                    <a:pt x="79" y="84"/>
                  </a:lnTo>
                  <a:lnTo>
                    <a:pt x="79" y="83"/>
                  </a:lnTo>
                  <a:lnTo>
                    <a:pt x="80" y="83"/>
                  </a:lnTo>
                  <a:lnTo>
                    <a:pt x="80" y="82"/>
                  </a:lnTo>
                  <a:lnTo>
                    <a:pt x="80" y="82"/>
                  </a:lnTo>
                  <a:lnTo>
                    <a:pt x="81" y="81"/>
                  </a:lnTo>
                  <a:lnTo>
                    <a:pt x="81" y="81"/>
                  </a:lnTo>
                  <a:lnTo>
                    <a:pt x="81" y="80"/>
                  </a:lnTo>
                  <a:lnTo>
                    <a:pt x="80" y="79"/>
                  </a:lnTo>
                  <a:lnTo>
                    <a:pt x="80" y="79"/>
                  </a:lnTo>
                  <a:lnTo>
                    <a:pt x="80" y="78"/>
                  </a:lnTo>
                  <a:lnTo>
                    <a:pt x="79" y="78"/>
                  </a:lnTo>
                  <a:lnTo>
                    <a:pt x="79" y="77"/>
                  </a:lnTo>
                  <a:lnTo>
                    <a:pt x="78" y="77"/>
                  </a:lnTo>
                  <a:lnTo>
                    <a:pt x="78" y="77"/>
                  </a:lnTo>
                  <a:lnTo>
                    <a:pt x="77" y="77"/>
                  </a:lnTo>
                  <a:lnTo>
                    <a:pt x="76" y="77"/>
                  </a:lnTo>
                  <a:lnTo>
                    <a:pt x="76" y="78"/>
                  </a:lnTo>
                  <a:lnTo>
                    <a:pt x="75" y="78"/>
                  </a:lnTo>
                  <a:lnTo>
                    <a:pt x="75" y="79"/>
                  </a:lnTo>
                  <a:lnTo>
                    <a:pt x="74" y="79"/>
                  </a:lnTo>
                  <a:lnTo>
                    <a:pt x="74" y="80"/>
                  </a:lnTo>
                  <a:lnTo>
                    <a:pt x="74" y="81"/>
                  </a:lnTo>
                  <a:close/>
                  <a:moveTo>
                    <a:pt x="25" y="81"/>
                  </a:moveTo>
                  <a:lnTo>
                    <a:pt x="25" y="81"/>
                  </a:lnTo>
                  <a:lnTo>
                    <a:pt x="26" y="82"/>
                  </a:lnTo>
                  <a:lnTo>
                    <a:pt x="26" y="82"/>
                  </a:lnTo>
                  <a:lnTo>
                    <a:pt x="26" y="83"/>
                  </a:lnTo>
                  <a:lnTo>
                    <a:pt x="27" y="83"/>
                  </a:lnTo>
                  <a:lnTo>
                    <a:pt x="28" y="84"/>
                  </a:lnTo>
                  <a:lnTo>
                    <a:pt x="28" y="84"/>
                  </a:lnTo>
                  <a:lnTo>
                    <a:pt x="29" y="84"/>
                  </a:lnTo>
                  <a:lnTo>
                    <a:pt x="30" y="84"/>
                  </a:lnTo>
                  <a:lnTo>
                    <a:pt x="30" y="84"/>
                  </a:lnTo>
                  <a:lnTo>
                    <a:pt x="31" y="83"/>
                  </a:lnTo>
                  <a:lnTo>
                    <a:pt x="31" y="83"/>
                  </a:lnTo>
                  <a:lnTo>
                    <a:pt x="32" y="82"/>
                  </a:lnTo>
                  <a:lnTo>
                    <a:pt x="32" y="82"/>
                  </a:lnTo>
                  <a:lnTo>
                    <a:pt x="32" y="81"/>
                  </a:lnTo>
                  <a:lnTo>
                    <a:pt x="32" y="81"/>
                  </a:lnTo>
                  <a:lnTo>
                    <a:pt x="32" y="80"/>
                  </a:lnTo>
                  <a:lnTo>
                    <a:pt x="32" y="79"/>
                  </a:lnTo>
                  <a:lnTo>
                    <a:pt x="32" y="79"/>
                  </a:lnTo>
                  <a:lnTo>
                    <a:pt x="31" y="78"/>
                  </a:lnTo>
                  <a:lnTo>
                    <a:pt x="31" y="78"/>
                  </a:lnTo>
                  <a:lnTo>
                    <a:pt x="30" y="77"/>
                  </a:lnTo>
                  <a:lnTo>
                    <a:pt x="30" y="77"/>
                  </a:lnTo>
                  <a:lnTo>
                    <a:pt x="29" y="77"/>
                  </a:lnTo>
                  <a:lnTo>
                    <a:pt x="28" y="77"/>
                  </a:lnTo>
                  <a:lnTo>
                    <a:pt x="28" y="77"/>
                  </a:lnTo>
                  <a:lnTo>
                    <a:pt x="27" y="78"/>
                  </a:lnTo>
                  <a:lnTo>
                    <a:pt x="26" y="78"/>
                  </a:lnTo>
                  <a:lnTo>
                    <a:pt x="26" y="79"/>
                  </a:lnTo>
                  <a:lnTo>
                    <a:pt x="26" y="79"/>
                  </a:lnTo>
                  <a:lnTo>
                    <a:pt x="25" y="80"/>
                  </a:lnTo>
                  <a:lnTo>
                    <a:pt x="25" y="81"/>
                  </a:lnTo>
                  <a:close/>
                  <a:moveTo>
                    <a:pt x="50" y="57"/>
                  </a:moveTo>
                  <a:lnTo>
                    <a:pt x="50" y="58"/>
                  </a:lnTo>
                  <a:lnTo>
                    <a:pt x="51" y="58"/>
                  </a:lnTo>
                  <a:lnTo>
                    <a:pt x="51" y="59"/>
                  </a:lnTo>
                  <a:lnTo>
                    <a:pt x="51" y="60"/>
                  </a:lnTo>
                  <a:lnTo>
                    <a:pt x="52" y="60"/>
                  </a:lnTo>
                  <a:lnTo>
                    <a:pt x="52" y="61"/>
                  </a:lnTo>
                  <a:lnTo>
                    <a:pt x="53" y="61"/>
                  </a:lnTo>
                  <a:lnTo>
                    <a:pt x="54" y="61"/>
                  </a:lnTo>
                  <a:lnTo>
                    <a:pt x="54" y="61"/>
                  </a:lnTo>
                  <a:lnTo>
                    <a:pt x="55" y="61"/>
                  </a:lnTo>
                  <a:lnTo>
                    <a:pt x="56" y="60"/>
                  </a:lnTo>
                  <a:lnTo>
                    <a:pt x="56" y="60"/>
                  </a:lnTo>
                  <a:lnTo>
                    <a:pt x="56" y="59"/>
                  </a:lnTo>
                  <a:lnTo>
                    <a:pt x="57" y="58"/>
                  </a:lnTo>
                  <a:lnTo>
                    <a:pt x="57" y="58"/>
                  </a:lnTo>
                  <a:lnTo>
                    <a:pt x="58" y="57"/>
                  </a:lnTo>
                  <a:lnTo>
                    <a:pt x="57" y="56"/>
                  </a:lnTo>
                  <a:lnTo>
                    <a:pt x="57" y="55"/>
                  </a:lnTo>
                  <a:lnTo>
                    <a:pt x="56" y="54"/>
                  </a:lnTo>
                  <a:lnTo>
                    <a:pt x="56" y="54"/>
                  </a:lnTo>
                  <a:lnTo>
                    <a:pt x="56" y="53"/>
                  </a:lnTo>
                  <a:lnTo>
                    <a:pt x="55" y="53"/>
                  </a:lnTo>
                  <a:lnTo>
                    <a:pt x="54" y="52"/>
                  </a:lnTo>
                  <a:lnTo>
                    <a:pt x="54" y="52"/>
                  </a:lnTo>
                  <a:lnTo>
                    <a:pt x="53" y="52"/>
                  </a:lnTo>
                  <a:lnTo>
                    <a:pt x="52" y="53"/>
                  </a:lnTo>
                  <a:lnTo>
                    <a:pt x="52" y="53"/>
                  </a:lnTo>
                  <a:lnTo>
                    <a:pt x="51" y="54"/>
                  </a:lnTo>
                  <a:lnTo>
                    <a:pt x="51" y="54"/>
                  </a:lnTo>
                  <a:lnTo>
                    <a:pt x="51" y="55"/>
                  </a:lnTo>
                  <a:lnTo>
                    <a:pt x="50" y="56"/>
                  </a:lnTo>
                  <a:lnTo>
                    <a:pt x="50" y="57"/>
                  </a:lnTo>
                  <a:close/>
                  <a:moveTo>
                    <a:pt x="78" y="47"/>
                  </a:moveTo>
                  <a:lnTo>
                    <a:pt x="76" y="46"/>
                  </a:lnTo>
                  <a:lnTo>
                    <a:pt x="73" y="45"/>
                  </a:lnTo>
                  <a:lnTo>
                    <a:pt x="71" y="43"/>
                  </a:lnTo>
                  <a:lnTo>
                    <a:pt x="68" y="42"/>
                  </a:lnTo>
                  <a:lnTo>
                    <a:pt x="65" y="41"/>
                  </a:lnTo>
                  <a:lnTo>
                    <a:pt x="62" y="40"/>
                  </a:lnTo>
                  <a:lnTo>
                    <a:pt x="59" y="39"/>
                  </a:lnTo>
                  <a:lnTo>
                    <a:pt x="55" y="39"/>
                  </a:lnTo>
                  <a:lnTo>
                    <a:pt x="55" y="46"/>
                  </a:lnTo>
                  <a:lnTo>
                    <a:pt x="59" y="46"/>
                  </a:lnTo>
                  <a:lnTo>
                    <a:pt x="62" y="47"/>
                  </a:lnTo>
                  <a:lnTo>
                    <a:pt x="66" y="48"/>
                  </a:lnTo>
                  <a:lnTo>
                    <a:pt x="69" y="49"/>
                  </a:lnTo>
                  <a:lnTo>
                    <a:pt x="72" y="50"/>
                  </a:lnTo>
                  <a:lnTo>
                    <a:pt x="74" y="52"/>
                  </a:lnTo>
                  <a:lnTo>
                    <a:pt x="75" y="52"/>
                  </a:lnTo>
                  <a:lnTo>
                    <a:pt x="76" y="53"/>
                  </a:lnTo>
                  <a:lnTo>
                    <a:pt x="77" y="54"/>
                  </a:lnTo>
                  <a:lnTo>
                    <a:pt x="78" y="54"/>
                  </a:lnTo>
                  <a:lnTo>
                    <a:pt x="78" y="47"/>
                  </a:lnTo>
                  <a:close/>
                  <a:moveTo>
                    <a:pt x="30" y="47"/>
                  </a:moveTo>
                  <a:lnTo>
                    <a:pt x="30" y="54"/>
                  </a:lnTo>
                  <a:lnTo>
                    <a:pt x="31" y="54"/>
                  </a:lnTo>
                  <a:lnTo>
                    <a:pt x="32" y="53"/>
                  </a:lnTo>
                  <a:lnTo>
                    <a:pt x="32" y="52"/>
                  </a:lnTo>
                  <a:lnTo>
                    <a:pt x="33" y="52"/>
                  </a:lnTo>
                  <a:lnTo>
                    <a:pt x="36" y="50"/>
                  </a:lnTo>
                  <a:lnTo>
                    <a:pt x="39" y="49"/>
                  </a:lnTo>
                  <a:lnTo>
                    <a:pt x="42" y="48"/>
                  </a:lnTo>
                  <a:lnTo>
                    <a:pt x="45" y="47"/>
                  </a:lnTo>
                  <a:lnTo>
                    <a:pt x="49" y="46"/>
                  </a:lnTo>
                  <a:lnTo>
                    <a:pt x="53" y="46"/>
                  </a:lnTo>
                  <a:lnTo>
                    <a:pt x="53" y="39"/>
                  </a:lnTo>
                  <a:lnTo>
                    <a:pt x="49" y="39"/>
                  </a:lnTo>
                  <a:lnTo>
                    <a:pt x="45" y="40"/>
                  </a:lnTo>
                  <a:lnTo>
                    <a:pt x="42" y="41"/>
                  </a:lnTo>
                  <a:lnTo>
                    <a:pt x="39" y="42"/>
                  </a:lnTo>
                  <a:lnTo>
                    <a:pt x="36" y="43"/>
                  </a:lnTo>
                  <a:lnTo>
                    <a:pt x="34" y="45"/>
                  </a:lnTo>
                  <a:lnTo>
                    <a:pt x="32" y="46"/>
                  </a:lnTo>
                  <a:lnTo>
                    <a:pt x="30" y="47"/>
                  </a:lnTo>
                  <a:close/>
                  <a:moveTo>
                    <a:pt x="53" y="36"/>
                  </a:moveTo>
                  <a:lnTo>
                    <a:pt x="58" y="36"/>
                  </a:lnTo>
                  <a:lnTo>
                    <a:pt x="61" y="37"/>
                  </a:lnTo>
                  <a:lnTo>
                    <a:pt x="63" y="37"/>
                  </a:lnTo>
                  <a:lnTo>
                    <a:pt x="66" y="38"/>
                  </a:lnTo>
                  <a:lnTo>
                    <a:pt x="68" y="38"/>
                  </a:lnTo>
                  <a:lnTo>
                    <a:pt x="70" y="39"/>
                  </a:lnTo>
                  <a:lnTo>
                    <a:pt x="72" y="39"/>
                  </a:lnTo>
                  <a:lnTo>
                    <a:pt x="73" y="40"/>
                  </a:lnTo>
                  <a:lnTo>
                    <a:pt x="75" y="41"/>
                  </a:lnTo>
                  <a:lnTo>
                    <a:pt x="77" y="41"/>
                  </a:lnTo>
                  <a:lnTo>
                    <a:pt x="78" y="42"/>
                  </a:lnTo>
                  <a:lnTo>
                    <a:pt x="79" y="42"/>
                  </a:lnTo>
                  <a:lnTo>
                    <a:pt x="79" y="44"/>
                  </a:lnTo>
                  <a:lnTo>
                    <a:pt x="80" y="45"/>
                  </a:lnTo>
                  <a:lnTo>
                    <a:pt x="80" y="46"/>
                  </a:lnTo>
                  <a:lnTo>
                    <a:pt x="82" y="47"/>
                  </a:lnTo>
                  <a:lnTo>
                    <a:pt x="84" y="57"/>
                  </a:lnTo>
                  <a:lnTo>
                    <a:pt x="89" y="64"/>
                  </a:lnTo>
                  <a:lnTo>
                    <a:pt x="89" y="122"/>
                  </a:lnTo>
                  <a:lnTo>
                    <a:pt x="73" y="136"/>
                  </a:lnTo>
                  <a:lnTo>
                    <a:pt x="73" y="143"/>
                  </a:lnTo>
                  <a:lnTo>
                    <a:pt x="78" y="143"/>
                  </a:lnTo>
                  <a:lnTo>
                    <a:pt x="80" y="147"/>
                  </a:lnTo>
                  <a:lnTo>
                    <a:pt x="78" y="147"/>
                  </a:lnTo>
                  <a:lnTo>
                    <a:pt x="80" y="154"/>
                  </a:lnTo>
                  <a:lnTo>
                    <a:pt x="86" y="154"/>
                  </a:lnTo>
                  <a:lnTo>
                    <a:pt x="91" y="161"/>
                  </a:lnTo>
                  <a:lnTo>
                    <a:pt x="82" y="161"/>
                  </a:lnTo>
                  <a:lnTo>
                    <a:pt x="86" y="168"/>
                  </a:lnTo>
                  <a:lnTo>
                    <a:pt x="94" y="168"/>
                  </a:lnTo>
                  <a:lnTo>
                    <a:pt x="100" y="174"/>
                  </a:lnTo>
                  <a:lnTo>
                    <a:pt x="7" y="174"/>
                  </a:lnTo>
                  <a:lnTo>
                    <a:pt x="12" y="168"/>
                  </a:lnTo>
                  <a:lnTo>
                    <a:pt x="21" y="168"/>
                  </a:lnTo>
                  <a:lnTo>
                    <a:pt x="25" y="161"/>
                  </a:lnTo>
                  <a:lnTo>
                    <a:pt x="14" y="161"/>
                  </a:lnTo>
                  <a:lnTo>
                    <a:pt x="21" y="154"/>
                  </a:lnTo>
                  <a:lnTo>
                    <a:pt x="28" y="154"/>
                  </a:lnTo>
                  <a:lnTo>
                    <a:pt x="30" y="147"/>
                  </a:lnTo>
                  <a:lnTo>
                    <a:pt x="28" y="147"/>
                  </a:lnTo>
                  <a:lnTo>
                    <a:pt x="30" y="143"/>
                  </a:lnTo>
                  <a:lnTo>
                    <a:pt x="35" y="143"/>
                  </a:lnTo>
                  <a:lnTo>
                    <a:pt x="35" y="136"/>
                  </a:lnTo>
                  <a:lnTo>
                    <a:pt x="19" y="122"/>
                  </a:lnTo>
                  <a:lnTo>
                    <a:pt x="19" y="64"/>
                  </a:lnTo>
                  <a:lnTo>
                    <a:pt x="23" y="57"/>
                  </a:lnTo>
                  <a:lnTo>
                    <a:pt x="25" y="47"/>
                  </a:lnTo>
                  <a:lnTo>
                    <a:pt x="28" y="46"/>
                  </a:lnTo>
                  <a:lnTo>
                    <a:pt x="28" y="45"/>
                  </a:lnTo>
                  <a:lnTo>
                    <a:pt x="28" y="44"/>
                  </a:lnTo>
                  <a:lnTo>
                    <a:pt x="29" y="42"/>
                  </a:lnTo>
                  <a:lnTo>
                    <a:pt x="30" y="42"/>
                  </a:lnTo>
                  <a:lnTo>
                    <a:pt x="31" y="41"/>
                  </a:lnTo>
                  <a:lnTo>
                    <a:pt x="32" y="41"/>
                  </a:lnTo>
                  <a:lnTo>
                    <a:pt x="33" y="40"/>
                  </a:lnTo>
                  <a:lnTo>
                    <a:pt x="35" y="39"/>
                  </a:lnTo>
                  <a:lnTo>
                    <a:pt x="37" y="39"/>
                  </a:lnTo>
                  <a:lnTo>
                    <a:pt x="39" y="38"/>
                  </a:lnTo>
                  <a:lnTo>
                    <a:pt x="41" y="38"/>
                  </a:lnTo>
                  <a:lnTo>
                    <a:pt x="43" y="37"/>
                  </a:lnTo>
                  <a:lnTo>
                    <a:pt x="45" y="37"/>
                  </a:lnTo>
                  <a:lnTo>
                    <a:pt x="47" y="36"/>
                  </a:lnTo>
                  <a:lnTo>
                    <a:pt x="53" y="36"/>
                  </a:lnTo>
                  <a:close/>
                  <a:moveTo>
                    <a:pt x="23" y="118"/>
                  </a:moveTo>
                  <a:lnTo>
                    <a:pt x="24" y="122"/>
                  </a:lnTo>
                  <a:lnTo>
                    <a:pt x="30" y="122"/>
                  </a:lnTo>
                  <a:lnTo>
                    <a:pt x="37" y="134"/>
                  </a:lnTo>
                  <a:lnTo>
                    <a:pt x="40" y="134"/>
                  </a:lnTo>
                  <a:lnTo>
                    <a:pt x="35" y="122"/>
                  </a:lnTo>
                  <a:lnTo>
                    <a:pt x="41" y="122"/>
                  </a:lnTo>
                  <a:lnTo>
                    <a:pt x="44" y="134"/>
                  </a:lnTo>
                  <a:lnTo>
                    <a:pt x="48" y="134"/>
                  </a:lnTo>
                  <a:lnTo>
                    <a:pt x="46" y="122"/>
                  </a:lnTo>
                  <a:lnTo>
                    <a:pt x="52" y="122"/>
                  </a:lnTo>
                  <a:lnTo>
                    <a:pt x="52" y="134"/>
                  </a:lnTo>
                  <a:lnTo>
                    <a:pt x="55" y="134"/>
                  </a:lnTo>
                  <a:lnTo>
                    <a:pt x="55" y="122"/>
                  </a:lnTo>
                  <a:lnTo>
                    <a:pt x="61" y="122"/>
                  </a:lnTo>
                  <a:lnTo>
                    <a:pt x="59" y="134"/>
                  </a:lnTo>
                  <a:lnTo>
                    <a:pt x="64" y="134"/>
                  </a:lnTo>
                  <a:lnTo>
                    <a:pt x="66" y="122"/>
                  </a:lnTo>
                  <a:lnTo>
                    <a:pt x="73" y="122"/>
                  </a:lnTo>
                  <a:lnTo>
                    <a:pt x="68" y="134"/>
                  </a:lnTo>
                  <a:lnTo>
                    <a:pt x="71" y="134"/>
                  </a:lnTo>
                  <a:lnTo>
                    <a:pt x="78" y="122"/>
                  </a:lnTo>
                  <a:lnTo>
                    <a:pt x="82" y="122"/>
                  </a:lnTo>
                  <a:lnTo>
                    <a:pt x="83" y="118"/>
                  </a:lnTo>
                  <a:lnTo>
                    <a:pt x="23" y="118"/>
                  </a:lnTo>
                  <a:close/>
                  <a:moveTo>
                    <a:pt x="39" y="136"/>
                  </a:moveTo>
                  <a:lnTo>
                    <a:pt x="39" y="142"/>
                  </a:lnTo>
                  <a:lnTo>
                    <a:pt x="68" y="142"/>
                  </a:lnTo>
                  <a:lnTo>
                    <a:pt x="68" y="136"/>
                  </a:lnTo>
                  <a:lnTo>
                    <a:pt x="39" y="136"/>
                  </a:lnTo>
                  <a:close/>
                  <a:moveTo>
                    <a:pt x="32" y="154"/>
                  </a:moveTo>
                  <a:lnTo>
                    <a:pt x="75" y="154"/>
                  </a:lnTo>
                  <a:lnTo>
                    <a:pt x="72" y="146"/>
                  </a:lnTo>
                  <a:lnTo>
                    <a:pt x="36" y="146"/>
                  </a:lnTo>
                  <a:lnTo>
                    <a:pt x="32" y="154"/>
                  </a:lnTo>
                  <a:close/>
                  <a:moveTo>
                    <a:pt x="25" y="168"/>
                  </a:moveTo>
                  <a:lnTo>
                    <a:pt x="82" y="168"/>
                  </a:lnTo>
                  <a:lnTo>
                    <a:pt x="77" y="160"/>
                  </a:lnTo>
                  <a:lnTo>
                    <a:pt x="30" y="160"/>
                  </a:lnTo>
                  <a:lnTo>
                    <a:pt x="25" y="168"/>
                  </a:lnTo>
                  <a:close/>
                  <a:moveTo>
                    <a:pt x="9" y="0"/>
                  </a:moveTo>
                  <a:lnTo>
                    <a:pt x="7" y="0"/>
                  </a:lnTo>
                  <a:lnTo>
                    <a:pt x="6" y="1"/>
                  </a:lnTo>
                  <a:lnTo>
                    <a:pt x="4" y="2"/>
                  </a:lnTo>
                  <a:lnTo>
                    <a:pt x="3" y="3"/>
                  </a:lnTo>
                  <a:lnTo>
                    <a:pt x="2" y="4"/>
                  </a:lnTo>
                  <a:lnTo>
                    <a:pt x="1" y="6"/>
                  </a:lnTo>
                  <a:lnTo>
                    <a:pt x="0" y="7"/>
                  </a:lnTo>
                  <a:lnTo>
                    <a:pt x="0" y="9"/>
                  </a:lnTo>
                  <a:lnTo>
                    <a:pt x="0" y="181"/>
                  </a:lnTo>
                  <a:lnTo>
                    <a:pt x="0" y="183"/>
                  </a:lnTo>
                  <a:lnTo>
                    <a:pt x="1" y="185"/>
                  </a:lnTo>
                  <a:lnTo>
                    <a:pt x="2" y="186"/>
                  </a:lnTo>
                  <a:lnTo>
                    <a:pt x="3" y="188"/>
                  </a:lnTo>
                  <a:lnTo>
                    <a:pt x="4" y="189"/>
                  </a:lnTo>
                  <a:lnTo>
                    <a:pt x="6" y="190"/>
                  </a:lnTo>
                  <a:lnTo>
                    <a:pt x="7" y="190"/>
                  </a:lnTo>
                  <a:lnTo>
                    <a:pt x="9" y="190"/>
                  </a:lnTo>
                  <a:lnTo>
                    <a:pt x="182" y="190"/>
                  </a:lnTo>
                  <a:lnTo>
                    <a:pt x="184" y="190"/>
                  </a:lnTo>
                  <a:lnTo>
                    <a:pt x="186" y="190"/>
                  </a:lnTo>
                  <a:lnTo>
                    <a:pt x="187" y="189"/>
                  </a:lnTo>
                  <a:lnTo>
                    <a:pt x="188" y="188"/>
                  </a:lnTo>
                  <a:lnTo>
                    <a:pt x="189" y="186"/>
                  </a:lnTo>
                  <a:lnTo>
                    <a:pt x="190" y="185"/>
                  </a:lnTo>
                  <a:lnTo>
                    <a:pt x="191" y="183"/>
                  </a:lnTo>
                  <a:lnTo>
                    <a:pt x="191" y="181"/>
                  </a:lnTo>
                  <a:lnTo>
                    <a:pt x="191" y="9"/>
                  </a:lnTo>
                  <a:lnTo>
                    <a:pt x="191" y="7"/>
                  </a:lnTo>
                  <a:lnTo>
                    <a:pt x="190" y="6"/>
                  </a:lnTo>
                  <a:lnTo>
                    <a:pt x="189" y="4"/>
                  </a:lnTo>
                  <a:lnTo>
                    <a:pt x="188" y="3"/>
                  </a:lnTo>
                  <a:lnTo>
                    <a:pt x="187" y="2"/>
                  </a:lnTo>
                  <a:lnTo>
                    <a:pt x="186" y="1"/>
                  </a:lnTo>
                  <a:lnTo>
                    <a:pt x="184" y="0"/>
                  </a:lnTo>
                  <a:lnTo>
                    <a:pt x="182" y="0"/>
                  </a:lnTo>
                  <a:lnTo>
                    <a:pt x="9"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44"/>
            <p:cNvSpPr>
              <a:spLocks/>
            </p:cNvSpPr>
            <p:nvPr/>
          </p:nvSpPr>
          <p:spPr bwMode="auto">
            <a:xfrm>
              <a:off x="4995" y="2822"/>
              <a:ext cx="139" cy="140"/>
            </a:xfrm>
            <a:custGeom>
              <a:avLst/>
              <a:gdLst/>
              <a:ahLst/>
              <a:cxnLst>
                <a:cxn ang="0">
                  <a:pos x="131" y="0"/>
                </a:cxn>
                <a:cxn ang="0">
                  <a:pos x="133" y="0"/>
                </a:cxn>
                <a:cxn ang="0">
                  <a:pos x="134" y="1"/>
                </a:cxn>
                <a:cxn ang="0">
                  <a:pos x="136" y="1"/>
                </a:cxn>
                <a:cxn ang="0">
                  <a:pos x="137" y="2"/>
                </a:cxn>
                <a:cxn ang="0">
                  <a:pos x="138" y="3"/>
                </a:cxn>
                <a:cxn ang="0">
                  <a:pos x="139" y="5"/>
                </a:cxn>
                <a:cxn ang="0">
                  <a:pos x="139" y="7"/>
                </a:cxn>
                <a:cxn ang="0">
                  <a:pos x="139" y="8"/>
                </a:cxn>
                <a:cxn ang="0">
                  <a:pos x="139" y="132"/>
                </a:cxn>
                <a:cxn ang="0">
                  <a:pos x="139" y="134"/>
                </a:cxn>
                <a:cxn ang="0">
                  <a:pos x="139" y="135"/>
                </a:cxn>
                <a:cxn ang="0">
                  <a:pos x="138" y="136"/>
                </a:cxn>
                <a:cxn ang="0">
                  <a:pos x="138" y="138"/>
                </a:cxn>
                <a:cxn ang="0">
                  <a:pos x="137" y="139"/>
                </a:cxn>
                <a:cxn ang="0">
                  <a:pos x="136" y="139"/>
                </a:cxn>
                <a:cxn ang="0">
                  <a:pos x="134" y="140"/>
                </a:cxn>
                <a:cxn ang="0">
                  <a:pos x="133" y="140"/>
                </a:cxn>
                <a:cxn ang="0">
                  <a:pos x="6" y="140"/>
                </a:cxn>
                <a:cxn ang="0">
                  <a:pos x="5" y="140"/>
                </a:cxn>
                <a:cxn ang="0">
                  <a:pos x="4" y="140"/>
                </a:cxn>
                <a:cxn ang="0">
                  <a:pos x="3" y="139"/>
                </a:cxn>
                <a:cxn ang="0">
                  <a:pos x="2" y="138"/>
                </a:cxn>
                <a:cxn ang="0">
                  <a:pos x="1" y="137"/>
                </a:cxn>
                <a:cxn ang="0">
                  <a:pos x="0" y="136"/>
                </a:cxn>
                <a:cxn ang="0">
                  <a:pos x="0" y="135"/>
                </a:cxn>
                <a:cxn ang="0">
                  <a:pos x="0" y="134"/>
                </a:cxn>
                <a:cxn ang="0">
                  <a:pos x="0" y="7"/>
                </a:cxn>
                <a:cxn ang="0">
                  <a:pos x="0" y="5"/>
                </a:cxn>
                <a:cxn ang="0">
                  <a:pos x="0" y="4"/>
                </a:cxn>
                <a:cxn ang="0">
                  <a:pos x="1" y="3"/>
                </a:cxn>
                <a:cxn ang="0">
                  <a:pos x="2" y="2"/>
                </a:cxn>
                <a:cxn ang="0">
                  <a:pos x="3" y="1"/>
                </a:cxn>
                <a:cxn ang="0">
                  <a:pos x="4" y="1"/>
                </a:cxn>
                <a:cxn ang="0">
                  <a:pos x="5" y="0"/>
                </a:cxn>
                <a:cxn ang="0">
                  <a:pos x="6" y="0"/>
                </a:cxn>
                <a:cxn ang="0">
                  <a:pos x="131" y="0"/>
                </a:cxn>
              </a:cxnLst>
              <a:rect l="0" t="0" r="r" b="b"/>
              <a:pathLst>
                <a:path w="139" h="140">
                  <a:moveTo>
                    <a:pt x="131" y="0"/>
                  </a:moveTo>
                  <a:lnTo>
                    <a:pt x="133" y="0"/>
                  </a:lnTo>
                  <a:lnTo>
                    <a:pt x="134" y="1"/>
                  </a:lnTo>
                  <a:lnTo>
                    <a:pt x="136" y="1"/>
                  </a:lnTo>
                  <a:lnTo>
                    <a:pt x="137" y="2"/>
                  </a:lnTo>
                  <a:lnTo>
                    <a:pt x="138" y="3"/>
                  </a:lnTo>
                  <a:lnTo>
                    <a:pt x="139" y="5"/>
                  </a:lnTo>
                  <a:lnTo>
                    <a:pt x="139" y="7"/>
                  </a:lnTo>
                  <a:lnTo>
                    <a:pt x="139" y="8"/>
                  </a:lnTo>
                  <a:lnTo>
                    <a:pt x="139" y="132"/>
                  </a:lnTo>
                  <a:lnTo>
                    <a:pt x="139" y="134"/>
                  </a:lnTo>
                  <a:lnTo>
                    <a:pt x="139" y="135"/>
                  </a:lnTo>
                  <a:lnTo>
                    <a:pt x="138" y="136"/>
                  </a:lnTo>
                  <a:lnTo>
                    <a:pt x="138" y="138"/>
                  </a:lnTo>
                  <a:lnTo>
                    <a:pt x="137" y="139"/>
                  </a:lnTo>
                  <a:lnTo>
                    <a:pt x="136" y="139"/>
                  </a:lnTo>
                  <a:lnTo>
                    <a:pt x="134" y="140"/>
                  </a:lnTo>
                  <a:lnTo>
                    <a:pt x="133" y="140"/>
                  </a:lnTo>
                  <a:lnTo>
                    <a:pt x="6" y="140"/>
                  </a:lnTo>
                  <a:lnTo>
                    <a:pt x="5" y="140"/>
                  </a:lnTo>
                  <a:lnTo>
                    <a:pt x="4" y="140"/>
                  </a:lnTo>
                  <a:lnTo>
                    <a:pt x="3" y="139"/>
                  </a:lnTo>
                  <a:lnTo>
                    <a:pt x="2" y="138"/>
                  </a:lnTo>
                  <a:lnTo>
                    <a:pt x="1" y="137"/>
                  </a:lnTo>
                  <a:lnTo>
                    <a:pt x="0" y="136"/>
                  </a:lnTo>
                  <a:lnTo>
                    <a:pt x="0" y="135"/>
                  </a:lnTo>
                  <a:lnTo>
                    <a:pt x="0" y="134"/>
                  </a:lnTo>
                  <a:lnTo>
                    <a:pt x="0" y="7"/>
                  </a:lnTo>
                  <a:lnTo>
                    <a:pt x="0" y="5"/>
                  </a:lnTo>
                  <a:lnTo>
                    <a:pt x="0" y="4"/>
                  </a:lnTo>
                  <a:lnTo>
                    <a:pt x="1" y="3"/>
                  </a:lnTo>
                  <a:lnTo>
                    <a:pt x="2" y="2"/>
                  </a:lnTo>
                  <a:lnTo>
                    <a:pt x="3" y="1"/>
                  </a:lnTo>
                  <a:lnTo>
                    <a:pt x="4" y="1"/>
                  </a:lnTo>
                  <a:lnTo>
                    <a:pt x="5" y="0"/>
                  </a:lnTo>
                  <a:lnTo>
                    <a:pt x="6" y="0"/>
                  </a:lnTo>
                  <a:lnTo>
                    <a:pt x="1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145"/>
            <p:cNvSpPr>
              <a:spLocks/>
            </p:cNvSpPr>
            <p:nvPr/>
          </p:nvSpPr>
          <p:spPr bwMode="auto">
            <a:xfrm>
              <a:off x="4995" y="2822"/>
              <a:ext cx="139" cy="140"/>
            </a:xfrm>
            <a:custGeom>
              <a:avLst/>
              <a:gdLst/>
              <a:ahLst/>
              <a:cxnLst>
                <a:cxn ang="0">
                  <a:pos x="131" y="0"/>
                </a:cxn>
                <a:cxn ang="0">
                  <a:pos x="133" y="0"/>
                </a:cxn>
                <a:cxn ang="0">
                  <a:pos x="134" y="1"/>
                </a:cxn>
                <a:cxn ang="0">
                  <a:pos x="136" y="1"/>
                </a:cxn>
                <a:cxn ang="0">
                  <a:pos x="137" y="2"/>
                </a:cxn>
                <a:cxn ang="0">
                  <a:pos x="138" y="3"/>
                </a:cxn>
                <a:cxn ang="0">
                  <a:pos x="139" y="5"/>
                </a:cxn>
                <a:cxn ang="0">
                  <a:pos x="139" y="7"/>
                </a:cxn>
                <a:cxn ang="0">
                  <a:pos x="139" y="8"/>
                </a:cxn>
                <a:cxn ang="0">
                  <a:pos x="139" y="132"/>
                </a:cxn>
                <a:cxn ang="0">
                  <a:pos x="139" y="134"/>
                </a:cxn>
                <a:cxn ang="0">
                  <a:pos x="139" y="135"/>
                </a:cxn>
                <a:cxn ang="0">
                  <a:pos x="138" y="136"/>
                </a:cxn>
                <a:cxn ang="0">
                  <a:pos x="138" y="138"/>
                </a:cxn>
                <a:cxn ang="0">
                  <a:pos x="137" y="139"/>
                </a:cxn>
                <a:cxn ang="0">
                  <a:pos x="136" y="139"/>
                </a:cxn>
                <a:cxn ang="0">
                  <a:pos x="134" y="140"/>
                </a:cxn>
                <a:cxn ang="0">
                  <a:pos x="133" y="140"/>
                </a:cxn>
                <a:cxn ang="0">
                  <a:pos x="6" y="140"/>
                </a:cxn>
                <a:cxn ang="0">
                  <a:pos x="5" y="140"/>
                </a:cxn>
                <a:cxn ang="0">
                  <a:pos x="4" y="140"/>
                </a:cxn>
                <a:cxn ang="0">
                  <a:pos x="3" y="139"/>
                </a:cxn>
                <a:cxn ang="0">
                  <a:pos x="2" y="138"/>
                </a:cxn>
                <a:cxn ang="0">
                  <a:pos x="1" y="137"/>
                </a:cxn>
                <a:cxn ang="0">
                  <a:pos x="0" y="136"/>
                </a:cxn>
                <a:cxn ang="0">
                  <a:pos x="0" y="135"/>
                </a:cxn>
                <a:cxn ang="0">
                  <a:pos x="0" y="134"/>
                </a:cxn>
                <a:cxn ang="0">
                  <a:pos x="0" y="7"/>
                </a:cxn>
                <a:cxn ang="0">
                  <a:pos x="0" y="5"/>
                </a:cxn>
                <a:cxn ang="0">
                  <a:pos x="0" y="4"/>
                </a:cxn>
                <a:cxn ang="0">
                  <a:pos x="1" y="3"/>
                </a:cxn>
                <a:cxn ang="0">
                  <a:pos x="2" y="2"/>
                </a:cxn>
                <a:cxn ang="0">
                  <a:pos x="3" y="1"/>
                </a:cxn>
                <a:cxn ang="0">
                  <a:pos x="4" y="1"/>
                </a:cxn>
                <a:cxn ang="0">
                  <a:pos x="5" y="0"/>
                </a:cxn>
                <a:cxn ang="0">
                  <a:pos x="6" y="0"/>
                </a:cxn>
                <a:cxn ang="0">
                  <a:pos x="131" y="0"/>
                </a:cxn>
              </a:cxnLst>
              <a:rect l="0" t="0" r="r" b="b"/>
              <a:pathLst>
                <a:path w="139" h="140">
                  <a:moveTo>
                    <a:pt x="131" y="0"/>
                  </a:moveTo>
                  <a:lnTo>
                    <a:pt x="133" y="0"/>
                  </a:lnTo>
                  <a:lnTo>
                    <a:pt x="134" y="1"/>
                  </a:lnTo>
                  <a:lnTo>
                    <a:pt x="136" y="1"/>
                  </a:lnTo>
                  <a:lnTo>
                    <a:pt x="137" y="2"/>
                  </a:lnTo>
                  <a:lnTo>
                    <a:pt x="138" y="3"/>
                  </a:lnTo>
                  <a:lnTo>
                    <a:pt x="139" y="5"/>
                  </a:lnTo>
                  <a:lnTo>
                    <a:pt x="139" y="7"/>
                  </a:lnTo>
                  <a:lnTo>
                    <a:pt x="139" y="8"/>
                  </a:lnTo>
                  <a:lnTo>
                    <a:pt x="139" y="132"/>
                  </a:lnTo>
                  <a:lnTo>
                    <a:pt x="139" y="134"/>
                  </a:lnTo>
                  <a:lnTo>
                    <a:pt x="139" y="135"/>
                  </a:lnTo>
                  <a:lnTo>
                    <a:pt x="138" y="136"/>
                  </a:lnTo>
                  <a:lnTo>
                    <a:pt x="138" y="138"/>
                  </a:lnTo>
                  <a:lnTo>
                    <a:pt x="137" y="139"/>
                  </a:lnTo>
                  <a:lnTo>
                    <a:pt x="136" y="139"/>
                  </a:lnTo>
                  <a:lnTo>
                    <a:pt x="134" y="140"/>
                  </a:lnTo>
                  <a:lnTo>
                    <a:pt x="133" y="140"/>
                  </a:lnTo>
                  <a:lnTo>
                    <a:pt x="6" y="140"/>
                  </a:lnTo>
                  <a:lnTo>
                    <a:pt x="5" y="140"/>
                  </a:lnTo>
                  <a:lnTo>
                    <a:pt x="4" y="140"/>
                  </a:lnTo>
                  <a:lnTo>
                    <a:pt x="3" y="139"/>
                  </a:lnTo>
                  <a:lnTo>
                    <a:pt x="2" y="138"/>
                  </a:lnTo>
                  <a:lnTo>
                    <a:pt x="1" y="137"/>
                  </a:lnTo>
                  <a:lnTo>
                    <a:pt x="0" y="136"/>
                  </a:lnTo>
                  <a:lnTo>
                    <a:pt x="0" y="135"/>
                  </a:lnTo>
                  <a:lnTo>
                    <a:pt x="0" y="134"/>
                  </a:lnTo>
                  <a:lnTo>
                    <a:pt x="0" y="7"/>
                  </a:lnTo>
                  <a:lnTo>
                    <a:pt x="0" y="5"/>
                  </a:lnTo>
                  <a:lnTo>
                    <a:pt x="0" y="4"/>
                  </a:lnTo>
                  <a:lnTo>
                    <a:pt x="1" y="3"/>
                  </a:lnTo>
                  <a:lnTo>
                    <a:pt x="2" y="2"/>
                  </a:lnTo>
                  <a:lnTo>
                    <a:pt x="3" y="1"/>
                  </a:lnTo>
                  <a:lnTo>
                    <a:pt x="4" y="1"/>
                  </a:lnTo>
                  <a:lnTo>
                    <a:pt x="5" y="0"/>
                  </a:lnTo>
                  <a:lnTo>
                    <a:pt x="6" y="0"/>
                  </a:lnTo>
                  <a:lnTo>
                    <a:pt x="131"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146"/>
            <p:cNvSpPr>
              <a:spLocks noEditPoints="1"/>
            </p:cNvSpPr>
            <p:nvPr/>
          </p:nvSpPr>
          <p:spPr bwMode="auto">
            <a:xfrm>
              <a:off x="4998" y="2825"/>
              <a:ext cx="133" cy="133"/>
            </a:xfrm>
            <a:custGeom>
              <a:avLst/>
              <a:gdLst/>
              <a:ahLst/>
              <a:cxnLst>
                <a:cxn ang="0">
                  <a:pos x="17" y="124"/>
                </a:cxn>
                <a:cxn ang="0">
                  <a:pos x="8" y="101"/>
                </a:cxn>
                <a:cxn ang="0">
                  <a:pos x="8" y="72"/>
                </a:cxn>
                <a:cxn ang="0">
                  <a:pos x="23" y="12"/>
                </a:cxn>
                <a:cxn ang="0">
                  <a:pos x="111" y="14"/>
                </a:cxn>
                <a:cxn ang="0">
                  <a:pos x="119" y="32"/>
                </a:cxn>
                <a:cxn ang="0">
                  <a:pos x="122" y="98"/>
                </a:cxn>
                <a:cxn ang="0">
                  <a:pos x="116" y="113"/>
                </a:cxn>
                <a:cxn ang="0">
                  <a:pos x="94" y="113"/>
                </a:cxn>
                <a:cxn ang="0">
                  <a:pos x="42" y="26"/>
                </a:cxn>
                <a:cxn ang="0">
                  <a:pos x="42" y="14"/>
                </a:cxn>
                <a:cxn ang="0">
                  <a:pos x="119" y="66"/>
                </a:cxn>
                <a:cxn ang="0">
                  <a:pos x="17" y="32"/>
                </a:cxn>
                <a:cxn ang="0">
                  <a:pos x="63" y="30"/>
                </a:cxn>
                <a:cxn ang="0">
                  <a:pos x="28" y="85"/>
                </a:cxn>
                <a:cxn ang="0">
                  <a:pos x="25" y="84"/>
                </a:cxn>
                <a:cxn ang="0">
                  <a:pos x="22" y="84"/>
                </a:cxn>
                <a:cxn ang="0">
                  <a:pos x="20" y="86"/>
                </a:cxn>
                <a:cxn ang="0">
                  <a:pos x="19" y="90"/>
                </a:cxn>
                <a:cxn ang="0">
                  <a:pos x="20" y="93"/>
                </a:cxn>
                <a:cxn ang="0">
                  <a:pos x="23" y="94"/>
                </a:cxn>
                <a:cxn ang="0">
                  <a:pos x="27" y="94"/>
                </a:cxn>
                <a:cxn ang="0">
                  <a:pos x="30" y="93"/>
                </a:cxn>
                <a:cxn ang="0">
                  <a:pos x="32" y="94"/>
                </a:cxn>
                <a:cxn ang="0">
                  <a:pos x="35" y="94"/>
                </a:cxn>
                <a:cxn ang="0">
                  <a:pos x="38" y="92"/>
                </a:cxn>
                <a:cxn ang="0">
                  <a:pos x="39" y="88"/>
                </a:cxn>
                <a:cxn ang="0">
                  <a:pos x="37" y="85"/>
                </a:cxn>
                <a:cxn ang="0">
                  <a:pos x="34" y="84"/>
                </a:cxn>
                <a:cxn ang="0">
                  <a:pos x="31" y="84"/>
                </a:cxn>
                <a:cxn ang="0">
                  <a:pos x="105" y="86"/>
                </a:cxn>
                <a:cxn ang="0">
                  <a:pos x="103" y="84"/>
                </a:cxn>
                <a:cxn ang="0">
                  <a:pos x="99" y="84"/>
                </a:cxn>
                <a:cxn ang="0">
                  <a:pos x="96" y="85"/>
                </a:cxn>
                <a:cxn ang="0">
                  <a:pos x="94" y="89"/>
                </a:cxn>
                <a:cxn ang="0">
                  <a:pos x="96" y="92"/>
                </a:cxn>
                <a:cxn ang="0">
                  <a:pos x="98" y="94"/>
                </a:cxn>
                <a:cxn ang="0">
                  <a:pos x="102" y="94"/>
                </a:cxn>
                <a:cxn ang="0">
                  <a:pos x="105" y="92"/>
                </a:cxn>
                <a:cxn ang="0">
                  <a:pos x="107" y="94"/>
                </a:cxn>
                <a:cxn ang="0">
                  <a:pos x="110" y="94"/>
                </a:cxn>
                <a:cxn ang="0">
                  <a:pos x="113" y="93"/>
                </a:cxn>
                <a:cxn ang="0">
                  <a:pos x="115" y="89"/>
                </a:cxn>
                <a:cxn ang="0">
                  <a:pos x="114" y="86"/>
                </a:cxn>
                <a:cxn ang="0">
                  <a:pos x="111" y="84"/>
                </a:cxn>
                <a:cxn ang="0">
                  <a:pos x="108" y="84"/>
                </a:cxn>
                <a:cxn ang="0">
                  <a:pos x="105" y="86"/>
                </a:cxn>
                <a:cxn ang="0">
                  <a:pos x="116" y="99"/>
                </a:cxn>
                <a:cxn ang="0">
                  <a:pos x="5" y="0"/>
                </a:cxn>
                <a:cxn ang="0">
                  <a:pos x="2" y="2"/>
                </a:cxn>
                <a:cxn ang="0">
                  <a:pos x="0" y="3"/>
                </a:cxn>
                <a:cxn ang="0">
                  <a:pos x="0" y="129"/>
                </a:cxn>
                <a:cxn ang="0">
                  <a:pos x="1" y="131"/>
                </a:cxn>
                <a:cxn ang="0">
                  <a:pos x="3" y="133"/>
                </a:cxn>
                <a:cxn ang="0">
                  <a:pos x="128" y="133"/>
                </a:cxn>
                <a:cxn ang="0">
                  <a:pos x="130" y="132"/>
                </a:cxn>
                <a:cxn ang="0">
                  <a:pos x="133" y="130"/>
                </a:cxn>
                <a:cxn ang="0">
                  <a:pos x="133" y="5"/>
                </a:cxn>
                <a:cxn ang="0">
                  <a:pos x="133" y="3"/>
                </a:cxn>
                <a:cxn ang="0">
                  <a:pos x="130" y="2"/>
                </a:cxn>
                <a:cxn ang="0">
                  <a:pos x="128" y="0"/>
                </a:cxn>
              </a:cxnLst>
              <a:rect l="0" t="0" r="r" b="b"/>
              <a:pathLst>
                <a:path w="133" h="133">
                  <a:moveTo>
                    <a:pt x="39" y="113"/>
                  </a:moveTo>
                  <a:lnTo>
                    <a:pt x="39" y="124"/>
                  </a:lnTo>
                  <a:lnTo>
                    <a:pt x="17" y="124"/>
                  </a:lnTo>
                  <a:lnTo>
                    <a:pt x="17" y="113"/>
                  </a:lnTo>
                  <a:lnTo>
                    <a:pt x="8" y="113"/>
                  </a:lnTo>
                  <a:lnTo>
                    <a:pt x="8" y="101"/>
                  </a:lnTo>
                  <a:lnTo>
                    <a:pt x="11" y="98"/>
                  </a:lnTo>
                  <a:lnTo>
                    <a:pt x="8" y="82"/>
                  </a:lnTo>
                  <a:lnTo>
                    <a:pt x="8" y="72"/>
                  </a:lnTo>
                  <a:lnTo>
                    <a:pt x="15" y="21"/>
                  </a:lnTo>
                  <a:lnTo>
                    <a:pt x="19" y="15"/>
                  </a:lnTo>
                  <a:lnTo>
                    <a:pt x="23" y="12"/>
                  </a:lnTo>
                  <a:lnTo>
                    <a:pt x="28" y="10"/>
                  </a:lnTo>
                  <a:lnTo>
                    <a:pt x="105" y="10"/>
                  </a:lnTo>
                  <a:lnTo>
                    <a:pt x="111" y="14"/>
                  </a:lnTo>
                  <a:lnTo>
                    <a:pt x="116" y="18"/>
                  </a:lnTo>
                  <a:lnTo>
                    <a:pt x="119" y="22"/>
                  </a:lnTo>
                  <a:lnTo>
                    <a:pt x="119" y="32"/>
                  </a:lnTo>
                  <a:lnTo>
                    <a:pt x="125" y="74"/>
                  </a:lnTo>
                  <a:lnTo>
                    <a:pt x="125" y="80"/>
                  </a:lnTo>
                  <a:lnTo>
                    <a:pt x="122" y="98"/>
                  </a:lnTo>
                  <a:lnTo>
                    <a:pt x="125" y="101"/>
                  </a:lnTo>
                  <a:lnTo>
                    <a:pt x="125" y="113"/>
                  </a:lnTo>
                  <a:lnTo>
                    <a:pt x="116" y="113"/>
                  </a:lnTo>
                  <a:lnTo>
                    <a:pt x="116" y="124"/>
                  </a:lnTo>
                  <a:lnTo>
                    <a:pt x="94" y="124"/>
                  </a:lnTo>
                  <a:lnTo>
                    <a:pt x="94" y="113"/>
                  </a:lnTo>
                  <a:lnTo>
                    <a:pt x="39" y="113"/>
                  </a:lnTo>
                  <a:close/>
                  <a:moveTo>
                    <a:pt x="42" y="14"/>
                  </a:moveTo>
                  <a:lnTo>
                    <a:pt x="42" y="26"/>
                  </a:lnTo>
                  <a:lnTo>
                    <a:pt x="91" y="26"/>
                  </a:lnTo>
                  <a:lnTo>
                    <a:pt x="91" y="14"/>
                  </a:lnTo>
                  <a:lnTo>
                    <a:pt x="42" y="14"/>
                  </a:lnTo>
                  <a:close/>
                  <a:moveTo>
                    <a:pt x="70" y="30"/>
                  </a:moveTo>
                  <a:lnTo>
                    <a:pt x="70" y="66"/>
                  </a:lnTo>
                  <a:lnTo>
                    <a:pt x="119" y="66"/>
                  </a:lnTo>
                  <a:lnTo>
                    <a:pt x="116" y="32"/>
                  </a:lnTo>
                  <a:lnTo>
                    <a:pt x="70" y="30"/>
                  </a:lnTo>
                  <a:close/>
                  <a:moveTo>
                    <a:pt x="17" y="32"/>
                  </a:moveTo>
                  <a:lnTo>
                    <a:pt x="14" y="66"/>
                  </a:lnTo>
                  <a:lnTo>
                    <a:pt x="63" y="66"/>
                  </a:lnTo>
                  <a:lnTo>
                    <a:pt x="63" y="30"/>
                  </a:lnTo>
                  <a:lnTo>
                    <a:pt x="17" y="32"/>
                  </a:lnTo>
                  <a:close/>
                  <a:moveTo>
                    <a:pt x="29" y="86"/>
                  </a:moveTo>
                  <a:lnTo>
                    <a:pt x="28" y="85"/>
                  </a:lnTo>
                  <a:lnTo>
                    <a:pt x="27" y="84"/>
                  </a:lnTo>
                  <a:lnTo>
                    <a:pt x="27" y="84"/>
                  </a:lnTo>
                  <a:lnTo>
                    <a:pt x="25" y="84"/>
                  </a:lnTo>
                  <a:lnTo>
                    <a:pt x="25" y="84"/>
                  </a:lnTo>
                  <a:lnTo>
                    <a:pt x="23" y="84"/>
                  </a:lnTo>
                  <a:lnTo>
                    <a:pt x="22" y="84"/>
                  </a:lnTo>
                  <a:lnTo>
                    <a:pt x="21" y="84"/>
                  </a:lnTo>
                  <a:lnTo>
                    <a:pt x="20" y="85"/>
                  </a:lnTo>
                  <a:lnTo>
                    <a:pt x="20" y="86"/>
                  </a:lnTo>
                  <a:lnTo>
                    <a:pt x="19" y="87"/>
                  </a:lnTo>
                  <a:lnTo>
                    <a:pt x="19" y="89"/>
                  </a:lnTo>
                  <a:lnTo>
                    <a:pt x="19" y="90"/>
                  </a:lnTo>
                  <a:lnTo>
                    <a:pt x="19" y="91"/>
                  </a:lnTo>
                  <a:lnTo>
                    <a:pt x="20" y="92"/>
                  </a:lnTo>
                  <a:lnTo>
                    <a:pt x="20" y="93"/>
                  </a:lnTo>
                  <a:lnTo>
                    <a:pt x="21" y="94"/>
                  </a:lnTo>
                  <a:lnTo>
                    <a:pt x="22" y="94"/>
                  </a:lnTo>
                  <a:lnTo>
                    <a:pt x="23" y="94"/>
                  </a:lnTo>
                  <a:lnTo>
                    <a:pt x="24" y="94"/>
                  </a:lnTo>
                  <a:lnTo>
                    <a:pt x="26" y="94"/>
                  </a:lnTo>
                  <a:lnTo>
                    <a:pt x="27" y="94"/>
                  </a:lnTo>
                  <a:lnTo>
                    <a:pt x="28" y="93"/>
                  </a:lnTo>
                  <a:lnTo>
                    <a:pt x="29" y="92"/>
                  </a:lnTo>
                  <a:lnTo>
                    <a:pt x="30" y="93"/>
                  </a:lnTo>
                  <a:lnTo>
                    <a:pt x="30" y="93"/>
                  </a:lnTo>
                  <a:lnTo>
                    <a:pt x="31" y="94"/>
                  </a:lnTo>
                  <a:lnTo>
                    <a:pt x="32" y="94"/>
                  </a:lnTo>
                  <a:lnTo>
                    <a:pt x="33" y="94"/>
                  </a:lnTo>
                  <a:lnTo>
                    <a:pt x="34" y="94"/>
                  </a:lnTo>
                  <a:lnTo>
                    <a:pt x="35" y="94"/>
                  </a:lnTo>
                  <a:lnTo>
                    <a:pt x="37" y="94"/>
                  </a:lnTo>
                  <a:lnTo>
                    <a:pt x="37" y="93"/>
                  </a:lnTo>
                  <a:lnTo>
                    <a:pt x="38" y="92"/>
                  </a:lnTo>
                  <a:lnTo>
                    <a:pt x="39" y="90"/>
                  </a:lnTo>
                  <a:lnTo>
                    <a:pt x="39" y="89"/>
                  </a:lnTo>
                  <a:lnTo>
                    <a:pt x="39" y="88"/>
                  </a:lnTo>
                  <a:lnTo>
                    <a:pt x="39" y="87"/>
                  </a:lnTo>
                  <a:lnTo>
                    <a:pt x="38" y="86"/>
                  </a:lnTo>
                  <a:lnTo>
                    <a:pt x="37" y="85"/>
                  </a:lnTo>
                  <a:lnTo>
                    <a:pt x="37" y="84"/>
                  </a:lnTo>
                  <a:lnTo>
                    <a:pt x="36" y="84"/>
                  </a:lnTo>
                  <a:lnTo>
                    <a:pt x="34" y="84"/>
                  </a:lnTo>
                  <a:lnTo>
                    <a:pt x="33" y="84"/>
                  </a:lnTo>
                  <a:lnTo>
                    <a:pt x="32" y="84"/>
                  </a:lnTo>
                  <a:lnTo>
                    <a:pt x="31" y="84"/>
                  </a:lnTo>
                  <a:lnTo>
                    <a:pt x="30" y="85"/>
                  </a:lnTo>
                  <a:lnTo>
                    <a:pt x="29" y="86"/>
                  </a:lnTo>
                  <a:close/>
                  <a:moveTo>
                    <a:pt x="105" y="86"/>
                  </a:moveTo>
                  <a:lnTo>
                    <a:pt x="104" y="85"/>
                  </a:lnTo>
                  <a:lnTo>
                    <a:pt x="103" y="84"/>
                  </a:lnTo>
                  <a:lnTo>
                    <a:pt x="103" y="84"/>
                  </a:lnTo>
                  <a:lnTo>
                    <a:pt x="101" y="84"/>
                  </a:lnTo>
                  <a:lnTo>
                    <a:pt x="100" y="84"/>
                  </a:lnTo>
                  <a:lnTo>
                    <a:pt x="99" y="84"/>
                  </a:lnTo>
                  <a:lnTo>
                    <a:pt x="98" y="84"/>
                  </a:lnTo>
                  <a:lnTo>
                    <a:pt x="97" y="84"/>
                  </a:lnTo>
                  <a:lnTo>
                    <a:pt x="96" y="85"/>
                  </a:lnTo>
                  <a:lnTo>
                    <a:pt x="96" y="86"/>
                  </a:lnTo>
                  <a:lnTo>
                    <a:pt x="94" y="87"/>
                  </a:lnTo>
                  <a:lnTo>
                    <a:pt x="94" y="89"/>
                  </a:lnTo>
                  <a:lnTo>
                    <a:pt x="94" y="90"/>
                  </a:lnTo>
                  <a:lnTo>
                    <a:pt x="95" y="91"/>
                  </a:lnTo>
                  <a:lnTo>
                    <a:pt x="96" y="92"/>
                  </a:lnTo>
                  <a:lnTo>
                    <a:pt x="96" y="93"/>
                  </a:lnTo>
                  <a:lnTo>
                    <a:pt x="97" y="94"/>
                  </a:lnTo>
                  <a:lnTo>
                    <a:pt x="98" y="94"/>
                  </a:lnTo>
                  <a:lnTo>
                    <a:pt x="99" y="94"/>
                  </a:lnTo>
                  <a:lnTo>
                    <a:pt x="100" y="94"/>
                  </a:lnTo>
                  <a:lnTo>
                    <a:pt x="102" y="94"/>
                  </a:lnTo>
                  <a:lnTo>
                    <a:pt x="103" y="94"/>
                  </a:lnTo>
                  <a:lnTo>
                    <a:pt x="104" y="93"/>
                  </a:lnTo>
                  <a:lnTo>
                    <a:pt x="105" y="92"/>
                  </a:lnTo>
                  <a:lnTo>
                    <a:pt x="105" y="93"/>
                  </a:lnTo>
                  <a:lnTo>
                    <a:pt x="106" y="93"/>
                  </a:lnTo>
                  <a:lnTo>
                    <a:pt x="107" y="94"/>
                  </a:lnTo>
                  <a:lnTo>
                    <a:pt x="108" y="94"/>
                  </a:lnTo>
                  <a:lnTo>
                    <a:pt x="109" y="94"/>
                  </a:lnTo>
                  <a:lnTo>
                    <a:pt x="110" y="94"/>
                  </a:lnTo>
                  <a:lnTo>
                    <a:pt x="111" y="94"/>
                  </a:lnTo>
                  <a:lnTo>
                    <a:pt x="112" y="94"/>
                  </a:lnTo>
                  <a:lnTo>
                    <a:pt x="113" y="93"/>
                  </a:lnTo>
                  <a:lnTo>
                    <a:pt x="114" y="92"/>
                  </a:lnTo>
                  <a:lnTo>
                    <a:pt x="115" y="90"/>
                  </a:lnTo>
                  <a:lnTo>
                    <a:pt x="115" y="89"/>
                  </a:lnTo>
                  <a:lnTo>
                    <a:pt x="115" y="88"/>
                  </a:lnTo>
                  <a:lnTo>
                    <a:pt x="115" y="87"/>
                  </a:lnTo>
                  <a:lnTo>
                    <a:pt x="114" y="86"/>
                  </a:lnTo>
                  <a:lnTo>
                    <a:pt x="113" y="85"/>
                  </a:lnTo>
                  <a:lnTo>
                    <a:pt x="112" y="84"/>
                  </a:lnTo>
                  <a:lnTo>
                    <a:pt x="111" y="84"/>
                  </a:lnTo>
                  <a:lnTo>
                    <a:pt x="111" y="84"/>
                  </a:lnTo>
                  <a:lnTo>
                    <a:pt x="110" y="84"/>
                  </a:lnTo>
                  <a:lnTo>
                    <a:pt x="108" y="84"/>
                  </a:lnTo>
                  <a:lnTo>
                    <a:pt x="106" y="84"/>
                  </a:lnTo>
                  <a:lnTo>
                    <a:pt x="106" y="85"/>
                  </a:lnTo>
                  <a:lnTo>
                    <a:pt x="105" y="86"/>
                  </a:lnTo>
                  <a:close/>
                  <a:moveTo>
                    <a:pt x="17" y="102"/>
                  </a:moveTo>
                  <a:lnTo>
                    <a:pt x="116" y="102"/>
                  </a:lnTo>
                  <a:lnTo>
                    <a:pt x="116" y="99"/>
                  </a:lnTo>
                  <a:lnTo>
                    <a:pt x="17" y="99"/>
                  </a:lnTo>
                  <a:lnTo>
                    <a:pt x="17" y="102"/>
                  </a:lnTo>
                  <a:close/>
                  <a:moveTo>
                    <a:pt x="5" y="0"/>
                  </a:moveTo>
                  <a:lnTo>
                    <a:pt x="4" y="1"/>
                  </a:lnTo>
                  <a:lnTo>
                    <a:pt x="3" y="1"/>
                  </a:lnTo>
                  <a:lnTo>
                    <a:pt x="2" y="2"/>
                  </a:lnTo>
                  <a:lnTo>
                    <a:pt x="1" y="2"/>
                  </a:lnTo>
                  <a:lnTo>
                    <a:pt x="1" y="3"/>
                  </a:lnTo>
                  <a:lnTo>
                    <a:pt x="0" y="3"/>
                  </a:lnTo>
                  <a:lnTo>
                    <a:pt x="0" y="4"/>
                  </a:lnTo>
                  <a:lnTo>
                    <a:pt x="0" y="5"/>
                  </a:lnTo>
                  <a:lnTo>
                    <a:pt x="0" y="129"/>
                  </a:lnTo>
                  <a:lnTo>
                    <a:pt x="0" y="130"/>
                  </a:lnTo>
                  <a:lnTo>
                    <a:pt x="0" y="130"/>
                  </a:lnTo>
                  <a:lnTo>
                    <a:pt x="1" y="131"/>
                  </a:lnTo>
                  <a:lnTo>
                    <a:pt x="1" y="132"/>
                  </a:lnTo>
                  <a:lnTo>
                    <a:pt x="2" y="132"/>
                  </a:lnTo>
                  <a:lnTo>
                    <a:pt x="3" y="133"/>
                  </a:lnTo>
                  <a:lnTo>
                    <a:pt x="4" y="133"/>
                  </a:lnTo>
                  <a:lnTo>
                    <a:pt x="5" y="133"/>
                  </a:lnTo>
                  <a:lnTo>
                    <a:pt x="128" y="133"/>
                  </a:lnTo>
                  <a:lnTo>
                    <a:pt x="129" y="133"/>
                  </a:lnTo>
                  <a:lnTo>
                    <a:pt x="130" y="133"/>
                  </a:lnTo>
                  <a:lnTo>
                    <a:pt x="130" y="132"/>
                  </a:lnTo>
                  <a:lnTo>
                    <a:pt x="131" y="132"/>
                  </a:lnTo>
                  <a:lnTo>
                    <a:pt x="132" y="131"/>
                  </a:lnTo>
                  <a:lnTo>
                    <a:pt x="133" y="130"/>
                  </a:lnTo>
                  <a:lnTo>
                    <a:pt x="133" y="130"/>
                  </a:lnTo>
                  <a:lnTo>
                    <a:pt x="133" y="129"/>
                  </a:lnTo>
                  <a:lnTo>
                    <a:pt x="133" y="5"/>
                  </a:lnTo>
                  <a:lnTo>
                    <a:pt x="133" y="5"/>
                  </a:lnTo>
                  <a:lnTo>
                    <a:pt x="133" y="4"/>
                  </a:lnTo>
                  <a:lnTo>
                    <a:pt x="133" y="3"/>
                  </a:lnTo>
                  <a:lnTo>
                    <a:pt x="132" y="3"/>
                  </a:lnTo>
                  <a:lnTo>
                    <a:pt x="131" y="2"/>
                  </a:lnTo>
                  <a:lnTo>
                    <a:pt x="130" y="2"/>
                  </a:lnTo>
                  <a:lnTo>
                    <a:pt x="130" y="1"/>
                  </a:lnTo>
                  <a:lnTo>
                    <a:pt x="129" y="1"/>
                  </a:lnTo>
                  <a:lnTo>
                    <a:pt x="128" y="0"/>
                  </a:lnTo>
                  <a:lnTo>
                    <a:pt x="5"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4" name="Group 150"/>
            <p:cNvGrpSpPr>
              <a:grpSpLocks/>
            </p:cNvGrpSpPr>
            <p:nvPr/>
          </p:nvGrpSpPr>
          <p:grpSpPr bwMode="auto">
            <a:xfrm>
              <a:off x="5436" y="1389"/>
              <a:ext cx="139" cy="140"/>
              <a:chOff x="5436" y="1389"/>
              <a:chExt cx="139" cy="140"/>
            </a:xfrm>
          </p:grpSpPr>
          <p:sp>
            <p:nvSpPr>
              <p:cNvPr id="637" name="Freeform 147"/>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8" name="Freeform 148"/>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9" name="Freeform 149"/>
              <p:cNvSpPr>
                <a:spLocks noEditPoints="1"/>
              </p:cNvSpPr>
              <p:nvPr/>
            </p:nvSpPr>
            <p:spPr bwMode="auto">
              <a:xfrm>
                <a:off x="5439" y="1392"/>
                <a:ext cx="133" cy="133"/>
              </a:xfrm>
              <a:custGeom>
                <a:avLst/>
                <a:gdLst/>
                <a:ahLst/>
                <a:cxnLst>
                  <a:cxn ang="0">
                    <a:pos x="17" y="123"/>
                  </a:cxn>
                  <a:cxn ang="0">
                    <a:pos x="8" y="100"/>
                  </a:cxn>
                  <a:cxn ang="0">
                    <a:pos x="8" y="72"/>
                  </a:cxn>
                  <a:cxn ang="0">
                    <a:pos x="23" y="11"/>
                  </a:cxn>
                  <a:cxn ang="0">
                    <a:pos x="111" y="12"/>
                  </a:cxn>
                  <a:cxn ang="0">
                    <a:pos x="119" y="31"/>
                  </a:cxn>
                  <a:cxn ang="0">
                    <a:pos x="122" y="97"/>
                  </a:cxn>
                  <a:cxn ang="0">
                    <a:pos x="116" y="113"/>
                  </a:cxn>
                  <a:cxn ang="0">
                    <a:pos x="93" y="113"/>
                  </a:cxn>
                  <a:cxn ang="0">
                    <a:pos x="42" y="25"/>
                  </a:cxn>
                  <a:cxn ang="0">
                    <a:pos x="42" y="12"/>
                  </a:cxn>
                  <a:cxn ang="0">
                    <a:pos x="119" y="66"/>
                  </a:cxn>
                  <a:cxn ang="0">
                    <a:pos x="17" y="31"/>
                  </a:cxn>
                  <a:cxn ang="0">
                    <a:pos x="62" y="29"/>
                  </a:cxn>
                  <a:cxn ang="0">
                    <a:pos x="28" y="85"/>
                  </a:cxn>
                  <a:cxn ang="0">
                    <a:pos x="25" y="83"/>
                  </a:cxn>
                  <a:cxn ang="0">
                    <a:pos x="23" y="83"/>
                  </a:cxn>
                  <a:cxn ang="0">
                    <a:pos x="19" y="85"/>
                  </a:cxn>
                  <a:cxn ang="0">
                    <a:pos x="19" y="89"/>
                  </a:cxn>
                  <a:cxn ang="0">
                    <a:pos x="20" y="92"/>
                  </a:cxn>
                  <a:cxn ang="0">
                    <a:pos x="23" y="94"/>
                  </a:cxn>
                  <a:cxn ang="0">
                    <a:pos x="27" y="93"/>
                  </a:cxn>
                  <a:cxn ang="0">
                    <a:pos x="30" y="92"/>
                  </a:cxn>
                  <a:cxn ang="0">
                    <a:pos x="32" y="94"/>
                  </a:cxn>
                  <a:cxn ang="0">
                    <a:pos x="35" y="93"/>
                  </a:cxn>
                  <a:cxn ang="0">
                    <a:pos x="38" y="91"/>
                  </a:cxn>
                  <a:cxn ang="0">
                    <a:pos x="39" y="87"/>
                  </a:cxn>
                  <a:cxn ang="0">
                    <a:pos x="37" y="84"/>
                  </a:cxn>
                  <a:cxn ang="0">
                    <a:pos x="35" y="83"/>
                  </a:cxn>
                  <a:cxn ang="0">
                    <a:pos x="31" y="83"/>
                  </a:cxn>
                  <a:cxn ang="0">
                    <a:pos x="105" y="85"/>
                  </a:cxn>
                  <a:cxn ang="0">
                    <a:pos x="102" y="83"/>
                  </a:cxn>
                  <a:cxn ang="0">
                    <a:pos x="99" y="83"/>
                  </a:cxn>
                  <a:cxn ang="0">
                    <a:pos x="96" y="85"/>
                  </a:cxn>
                  <a:cxn ang="0">
                    <a:pos x="95" y="88"/>
                  </a:cxn>
                  <a:cxn ang="0">
                    <a:pos x="95" y="91"/>
                  </a:cxn>
                  <a:cxn ang="0">
                    <a:pos x="98" y="93"/>
                  </a:cxn>
                  <a:cxn ang="0">
                    <a:pos x="102" y="94"/>
                  </a:cxn>
                  <a:cxn ang="0">
                    <a:pos x="105" y="91"/>
                  </a:cxn>
                  <a:cxn ang="0">
                    <a:pos x="107" y="93"/>
                  </a:cxn>
                  <a:cxn ang="0">
                    <a:pos x="110" y="94"/>
                  </a:cxn>
                  <a:cxn ang="0">
                    <a:pos x="113" y="92"/>
                  </a:cxn>
                  <a:cxn ang="0">
                    <a:pos x="115" y="88"/>
                  </a:cxn>
                  <a:cxn ang="0">
                    <a:pos x="114" y="85"/>
                  </a:cxn>
                  <a:cxn ang="0">
                    <a:pos x="111" y="83"/>
                  </a:cxn>
                  <a:cxn ang="0">
                    <a:pos x="108" y="83"/>
                  </a:cxn>
                  <a:cxn ang="0">
                    <a:pos x="105" y="85"/>
                  </a:cxn>
                  <a:cxn ang="0">
                    <a:pos x="116" y="98"/>
                  </a:cxn>
                  <a:cxn ang="0">
                    <a:pos x="5" y="0"/>
                  </a:cxn>
                  <a:cxn ang="0">
                    <a:pos x="2" y="0"/>
                  </a:cxn>
                  <a:cxn ang="0">
                    <a:pos x="0" y="2"/>
                  </a:cxn>
                  <a:cxn ang="0">
                    <a:pos x="0" y="128"/>
                  </a:cxn>
                  <a:cxn ang="0">
                    <a:pos x="0" y="131"/>
                  </a:cxn>
                  <a:cxn ang="0">
                    <a:pos x="2" y="132"/>
                  </a:cxn>
                  <a:cxn ang="0">
                    <a:pos x="128" y="133"/>
                  </a:cxn>
                  <a:cxn ang="0">
                    <a:pos x="131" y="132"/>
                  </a:cxn>
                  <a:cxn ang="0">
                    <a:pos x="133" y="130"/>
                  </a:cxn>
                  <a:cxn ang="0">
                    <a:pos x="133" y="5"/>
                  </a:cxn>
                  <a:cxn ang="0">
                    <a:pos x="133" y="2"/>
                  </a:cxn>
                  <a:cxn ang="0">
                    <a:pos x="131" y="0"/>
                  </a:cxn>
                  <a:cxn ang="0">
                    <a:pos x="128" y="0"/>
                  </a:cxn>
                </a:cxnLst>
                <a:rect l="0" t="0" r="r" b="b"/>
                <a:pathLst>
                  <a:path w="133" h="133">
                    <a:moveTo>
                      <a:pt x="39" y="113"/>
                    </a:moveTo>
                    <a:lnTo>
                      <a:pt x="39" y="123"/>
                    </a:lnTo>
                    <a:lnTo>
                      <a:pt x="17" y="123"/>
                    </a:lnTo>
                    <a:lnTo>
                      <a:pt x="17" y="113"/>
                    </a:lnTo>
                    <a:lnTo>
                      <a:pt x="8" y="113"/>
                    </a:lnTo>
                    <a:lnTo>
                      <a:pt x="8" y="100"/>
                    </a:lnTo>
                    <a:lnTo>
                      <a:pt x="11" y="97"/>
                    </a:lnTo>
                    <a:lnTo>
                      <a:pt x="8" y="81"/>
                    </a:lnTo>
                    <a:lnTo>
                      <a:pt x="8" y="72"/>
                    </a:lnTo>
                    <a:lnTo>
                      <a:pt x="16" y="20"/>
                    </a:lnTo>
                    <a:lnTo>
                      <a:pt x="19" y="14"/>
                    </a:lnTo>
                    <a:lnTo>
                      <a:pt x="23" y="11"/>
                    </a:lnTo>
                    <a:lnTo>
                      <a:pt x="28" y="9"/>
                    </a:lnTo>
                    <a:lnTo>
                      <a:pt x="105" y="9"/>
                    </a:lnTo>
                    <a:lnTo>
                      <a:pt x="111" y="12"/>
                    </a:lnTo>
                    <a:lnTo>
                      <a:pt x="116" y="17"/>
                    </a:lnTo>
                    <a:lnTo>
                      <a:pt x="119" y="21"/>
                    </a:lnTo>
                    <a:lnTo>
                      <a:pt x="119" y="31"/>
                    </a:lnTo>
                    <a:lnTo>
                      <a:pt x="125" y="73"/>
                    </a:lnTo>
                    <a:lnTo>
                      <a:pt x="125" y="80"/>
                    </a:lnTo>
                    <a:lnTo>
                      <a:pt x="122" y="97"/>
                    </a:lnTo>
                    <a:lnTo>
                      <a:pt x="125" y="100"/>
                    </a:lnTo>
                    <a:lnTo>
                      <a:pt x="125" y="113"/>
                    </a:lnTo>
                    <a:lnTo>
                      <a:pt x="116" y="113"/>
                    </a:lnTo>
                    <a:lnTo>
                      <a:pt x="116" y="123"/>
                    </a:lnTo>
                    <a:lnTo>
                      <a:pt x="93" y="123"/>
                    </a:lnTo>
                    <a:lnTo>
                      <a:pt x="93" y="113"/>
                    </a:lnTo>
                    <a:lnTo>
                      <a:pt x="39" y="113"/>
                    </a:lnTo>
                    <a:close/>
                    <a:moveTo>
                      <a:pt x="42" y="12"/>
                    </a:moveTo>
                    <a:lnTo>
                      <a:pt x="42" y="25"/>
                    </a:lnTo>
                    <a:lnTo>
                      <a:pt x="91" y="25"/>
                    </a:lnTo>
                    <a:lnTo>
                      <a:pt x="91" y="12"/>
                    </a:lnTo>
                    <a:lnTo>
                      <a:pt x="42" y="12"/>
                    </a:lnTo>
                    <a:close/>
                    <a:moveTo>
                      <a:pt x="71" y="29"/>
                    </a:moveTo>
                    <a:lnTo>
                      <a:pt x="71" y="66"/>
                    </a:lnTo>
                    <a:lnTo>
                      <a:pt x="119" y="66"/>
                    </a:lnTo>
                    <a:lnTo>
                      <a:pt x="116" y="31"/>
                    </a:lnTo>
                    <a:lnTo>
                      <a:pt x="71" y="29"/>
                    </a:lnTo>
                    <a:close/>
                    <a:moveTo>
                      <a:pt x="17" y="31"/>
                    </a:moveTo>
                    <a:lnTo>
                      <a:pt x="14" y="66"/>
                    </a:lnTo>
                    <a:lnTo>
                      <a:pt x="62" y="66"/>
                    </a:lnTo>
                    <a:lnTo>
                      <a:pt x="62" y="29"/>
                    </a:lnTo>
                    <a:lnTo>
                      <a:pt x="17" y="31"/>
                    </a:lnTo>
                    <a:close/>
                    <a:moveTo>
                      <a:pt x="29" y="85"/>
                    </a:moveTo>
                    <a:lnTo>
                      <a:pt x="28" y="85"/>
                    </a:lnTo>
                    <a:lnTo>
                      <a:pt x="27" y="84"/>
                    </a:lnTo>
                    <a:lnTo>
                      <a:pt x="26" y="83"/>
                    </a:lnTo>
                    <a:lnTo>
                      <a:pt x="25" y="83"/>
                    </a:lnTo>
                    <a:lnTo>
                      <a:pt x="25" y="83"/>
                    </a:lnTo>
                    <a:lnTo>
                      <a:pt x="23" y="83"/>
                    </a:lnTo>
                    <a:lnTo>
                      <a:pt x="23" y="83"/>
                    </a:lnTo>
                    <a:lnTo>
                      <a:pt x="21" y="84"/>
                    </a:lnTo>
                    <a:lnTo>
                      <a:pt x="20" y="85"/>
                    </a:lnTo>
                    <a:lnTo>
                      <a:pt x="19" y="85"/>
                    </a:lnTo>
                    <a:lnTo>
                      <a:pt x="19" y="87"/>
                    </a:lnTo>
                    <a:lnTo>
                      <a:pt x="19" y="88"/>
                    </a:lnTo>
                    <a:lnTo>
                      <a:pt x="19" y="89"/>
                    </a:lnTo>
                    <a:lnTo>
                      <a:pt x="19" y="90"/>
                    </a:lnTo>
                    <a:lnTo>
                      <a:pt x="19" y="91"/>
                    </a:lnTo>
                    <a:lnTo>
                      <a:pt x="20" y="92"/>
                    </a:lnTo>
                    <a:lnTo>
                      <a:pt x="21" y="93"/>
                    </a:lnTo>
                    <a:lnTo>
                      <a:pt x="22" y="93"/>
                    </a:lnTo>
                    <a:lnTo>
                      <a:pt x="23" y="94"/>
                    </a:lnTo>
                    <a:lnTo>
                      <a:pt x="24" y="94"/>
                    </a:lnTo>
                    <a:lnTo>
                      <a:pt x="26" y="94"/>
                    </a:lnTo>
                    <a:lnTo>
                      <a:pt x="27" y="93"/>
                    </a:lnTo>
                    <a:lnTo>
                      <a:pt x="28" y="92"/>
                    </a:lnTo>
                    <a:lnTo>
                      <a:pt x="29" y="91"/>
                    </a:lnTo>
                    <a:lnTo>
                      <a:pt x="30" y="92"/>
                    </a:lnTo>
                    <a:lnTo>
                      <a:pt x="30" y="92"/>
                    </a:lnTo>
                    <a:lnTo>
                      <a:pt x="31" y="93"/>
                    </a:lnTo>
                    <a:lnTo>
                      <a:pt x="32" y="94"/>
                    </a:lnTo>
                    <a:lnTo>
                      <a:pt x="33" y="94"/>
                    </a:lnTo>
                    <a:lnTo>
                      <a:pt x="35" y="94"/>
                    </a:lnTo>
                    <a:lnTo>
                      <a:pt x="35" y="93"/>
                    </a:lnTo>
                    <a:lnTo>
                      <a:pt x="37" y="93"/>
                    </a:lnTo>
                    <a:lnTo>
                      <a:pt x="37" y="92"/>
                    </a:lnTo>
                    <a:lnTo>
                      <a:pt x="38" y="91"/>
                    </a:lnTo>
                    <a:lnTo>
                      <a:pt x="39" y="90"/>
                    </a:lnTo>
                    <a:lnTo>
                      <a:pt x="39" y="88"/>
                    </a:lnTo>
                    <a:lnTo>
                      <a:pt x="39" y="87"/>
                    </a:lnTo>
                    <a:lnTo>
                      <a:pt x="38" y="86"/>
                    </a:lnTo>
                    <a:lnTo>
                      <a:pt x="38" y="85"/>
                    </a:lnTo>
                    <a:lnTo>
                      <a:pt x="37" y="84"/>
                    </a:lnTo>
                    <a:lnTo>
                      <a:pt x="37" y="84"/>
                    </a:lnTo>
                    <a:lnTo>
                      <a:pt x="36" y="83"/>
                    </a:lnTo>
                    <a:lnTo>
                      <a:pt x="35" y="83"/>
                    </a:lnTo>
                    <a:lnTo>
                      <a:pt x="33" y="83"/>
                    </a:lnTo>
                    <a:lnTo>
                      <a:pt x="32" y="83"/>
                    </a:lnTo>
                    <a:lnTo>
                      <a:pt x="31" y="83"/>
                    </a:lnTo>
                    <a:lnTo>
                      <a:pt x="30" y="84"/>
                    </a:lnTo>
                    <a:lnTo>
                      <a:pt x="29" y="85"/>
                    </a:lnTo>
                    <a:close/>
                    <a:moveTo>
                      <a:pt x="105" y="85"/>
                    </a:moveTo>
                    <a:lnTo>
                      <a:pt x="104" y="85"/>
                    </a:lnTo>
                    <a:lnTo>
                      <a:pt x="103" y="84"/>
                    </a:lnTo>
                    <a:lnTo>
                      <a:pt x="102" y="83"/>
                    </a:lnTo>
                    <a:lnTo>
                      <a:pt x="101" y="83"/>
                    </a:lnTo>
                    <a:lnTo>
                      <a:pt x="100" y="83"/>
                    </a:lnTo>
                    <a:lnTo>
                      <a:pt x="99" y="83"/>
                    </a:lnTo>
                    <a:lnTo>
                      <a:pt x="98" y="83"/>
                    </a:lnTo>
                    <a:lnTo>
                      <a:pt x="97" y="84"/>
                    </a:lnTo>
                    <a:lnTo>
                      <a:pt x="96" y="85"/>
                    </a:lnTo>
                    <a:lnTo>
                      <a:pt x="95" y="85"/>
                    </a:lnTo>
                    <a:lnTo>
                      <a:pt x="95" y="87"/>
                    </a:lnTo>
                    <a:lnTo>
                      <a:pt x="95" y="88"/>
                    </a:lnTo>
                    <a:lnTo>
                      <a:pt x="95" y="89"/>
                    </a:lnTo>
                    <a:lnTo>
                      <a:pt x="95" y="90"/>
                    </a:lnTo>
                    <a:lnTo>
                      <a:pt x="95" y="91"/>
                    </a:lnTo>
                    <a:lnTo>
                      <a:pt x="96" y="92"/>
                    </a:lnTo>
                    <a:lnTo>
                      <a:pt x="97" y="93"/>
                    </a:lnTo>
                    <a:lnTo>
                      <a:pt x="98" y="93"/>
                    </a:lnTo>
                    <a:lnTo>
                      <a:pt x="99" y="94"/>
                    </a:lnTo>
                    <a:lnTo>
                      <a:pt x="100" y="94"/>
                    </a:lnTo>
                    <a:lnTo>
                      <a:pt x="102" y="94"/>
                    </a:lnTo>
                    <a:lnTo>
                      <a:pt x="103" y="93"/>
                    </a:lnTo>
                    <a:lnTo>
                      <a:pt x="104" y="92"/>
                    </a:lnTo>
                    <a:lnTo>
                      <a:pt x="105" y="91"/>
                    </a:lnTo>
                    <a:lnTo>
                      <a:pt x="105" y="92"/>
                    </a:lnTo>
                    <a:lnTo>
                      <a:pt x="106" y="92"/>
                    </a:lnTo>
                    <a:lnTo>
                      <a:pt x="107" y="93"/>
                    </a:lnTo>
                    <a:lnTo>
                      <a:pt x="108" y="94"/>
                    </a:lnTo>
                    <a:lnTo>
                      <a:pt x="109" y="94"/>
                    </a:lnTo>
                    <a:lnTo>
                      <a:pt x="110" y="94"/>
                    </a:lnTo>
                    <a:lnTo>
                      <a:pt x="111" y="93"/>
                    </a:lnTo>
                    <a:lnTo>
                      <a:pt x="112" y="93"/>
                    </a:lnTo>
                    <a:lnTo>
                      <a:pt x="113" y="92"/>
                    </a:lnTo>
                    <a:lnTo>
                      <a:pt x="114" y="91"/>
                    </a:lnTo>
                    <a:lnTo>
                      <a:pt x="115" y="90"/>
                    </a:lnTo>
                    <a:lnTo>
                      <a:pt x="115" y="88"/>
                    </a:lnTo>
                    <a:lnTo>
                      <a:pt x="115" y="87"/>
                    </a:lnTo>
                    <a:lnTo>
                      <a:pt x="114" y="86"/>
                    </a:lnTo>
                    <a:lnTo>
                      <a:pt x="114" y="85"/>
                    </a:lnTo>
                    <a:lnTo>
                      <a:pt x="113" y="84"/>
                    </a:lnTo>
                    <a:lnTo>
                      <a:pt x="112" y="84"/>
                    </a:lnTo>
                    <a:lnTo>
                      <a:pt x="111" y="83"/>
                    </a:lnTo>
                    <a:lnTo>
                      <a:pt x="111" y="83"/>
                    </a:lnTo>
                    <a:lnTo>
                      <a:pt x="109" y="83"/>
                    </a:lnTo>
                    <a:lnTo>
                      <a:pt x="108" y="83"/>
                    </a:lnTo>
                    <a:lnTo>
                      <a:pt x="107" y="83"/>
                    </a:lnTo>
                    <a:lnTo>
                      <a:pt x="105" y="84"/>
                    </a:lnTo>
                    <a:lnTo>
                      <a:pt x="105" y="85"/>
                    </a:lnTo>
                    <a:close/>
                    <a:moveTo>
                      <a:pt x="17" y="102"/>
                    </a:moveTo>
                    <a:lnTo>
                      <a:pt x="116" y="102"/>
                    </a:lnTo>
                    <a:lnTo>
                      <a:pt x="116" y="98"/>
                    </a:lnTo>
                    <a:lnTo>
                      <a:pt x="17" y="98"/>
                    </a:lnTo>
                    <a:lnTo>
                      <a:pt x="17" y="102"/>
                    </a:lnTo>
                    <a:close/>
                    <a:moveTo>
                      <a:pt x="5" y="0"/>
                    </a:moveTo>
                    <a:lnTo>
                      <a:pt x="3" y="0"/>
                    </a:lnTo>
                    <a:lnTo>
                      <a:pt x="2" y="0"/>
                    </a:lnTo>
                    <a:lnTo>
                      <a:pt x="2" y="0"/>
                    </a:lnTo>
                    <a:lnTo>
                      <a:pt x="1" y="1"/>
                    </a:lnTo>
                    <a:lnTo>
                      <a:pt x="0" y="2"/>
                    </a:lnTo>
                    <a:lnTo>
                      <a:pt x="0" y="2"/>
                    </a:lnTo>
                    <a:lnTo>
                      <a:pt x="0" y="3"/>
                    </a:lnTo>
                    <a:lnTo>
                      <a:pt x="0" y="5"/>
                    </a:lnTo>
                    <a:lnTo>
                      <a:pt x="0" y="128"/>
                    </a:lnTo>
                    <a:lnTo>
                      <a:pt x="0" y="129"/>
                    </a:lnTo>
                    <a:lnTo>
                      <a:pt x="0" y="130"/>
                    </a:lnTo>
                    <a:lnTo>
                      <a:pt x="0" y="131"/>
                    </a:lnTo>
                    <a:lnTo>
                      <a:pt x="1" y="132"/>
                    </a:lnTo>
                    <a:lnTo>
                      <a:pt x="2" y="132"/>
                    </a:lnTo>
                    <a:lnTo>
                      <a:pt x="2" y="132"/>
                    </a:lnTo>
                    <a:lnTo>
                      <a:pt x="3" y="133"/>
                    </a:lnTo>
                    <a:lnTo>
                      <a:pt x="5" y="133"/>
                    </a:lnTo>
                    <a:lnTo>
                      <a:pt x="128" y="133"/>
                    </a:lnTo>
                    <a:lnTo>
                      <a:pt x="129" y="133"/>
                    </a:lnTo>
                    <a:lnTo>
                      <a:pt x="130" y="132"/>
                    </a:lnTo>
                    <a:lnTo>
                      <a:pt x="131" y="132"/>
                    </a:lnTo>
                    <a:lnTo>
                      <a:pt x="132" y="132"/>
                    </a:lnTo>
                    <a:lnTo>
                      <a:pt x="132" y="131"/>
                    </a:lnTo>
                    <a:lnTo>
                      <a:pt x="133" y="130"/>
                    </a:lnTo>
                    <a:lnTo>
                      <a:pt x="133" y="129"/>
                    </a:lnTo>
                    <a:lnTo>
                      <a:pt x="133" y="128"/>
                    </a:lnTo>
                    <a:lnTo>
                      <a:pt x="133" y="5"/>
                    </a:lnTo>
                    <a:lnTo>
                      <a:pt x="133" y="4"/>
                    </a:lnTo>
                    <a:lnTo>
                      <a:pt x="133" y="3"/>
                    </a:lnTo>
                    <a:lnTo>
                      <a:pt x="133" y="2"/>
                    </a:lnTo>
                    <a:lnTo>
                      <a:pt x="132" y="2"/>
                    </a:lnTo>
                    <a:lnTo>
                      <a:pt x="132" y="1"/>
                    </a:lnTo>
                    <a:lnTo>
                      <a:pt x="131" y="0"/>
                    </a:lnTo>
                    <a:lnTo>
                      <a:pt x="130" y="0"/>
                    </a:lnTo>
                    <a:lnTo>
                      <a:pt x="129" y="0"/>
                    </a:lnTo>
                    <a:lnTo>
                      <a:pt x="128" y="0"/>
                    </a:lnTo>
                    <a:lnTo>
                      <a:pt x="128" y="0"/>
                    </a:lnTo>
                    <a:lnTo>
                      <a:pt x="5"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5" name="Group 154"/>
            <p:cNvGrpSpPr>
              <a:grpSpLocks/>
            </p:cNvGrpSpPr>
            <p:nvPr/>
          </p:nvGrpSpPr>
          <p:grpSpPr bwMode="auto">
            <a:xfrm>
              <a:off x="6769" y="2822"/>
              <a:ext cx="140" cy="140"/>
              <a:chOff x="6769" y="2822"/>
              <a:chExt cx="140" cy="140"/>
            </a:xfrm>
          </p:grpSpPr>
          <p:sp>
            <p:nvSpPr>
              <p:cNvPr id="634" name="Freeform 151"/>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5" name="Freeform 152"/>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6" name="Freeform 153"/>
              <p:cNvSpPr>
                <a:spLocks noEditPoints="1"/>
              </p:cNvSpPr>
              <p:nvPr/>
            </p:nvSpPr>
            <p:spPr bwMode="auto">
              <a:xfrm>
                <a:off x="6773" y="2825"/>
                <a:ext cx="133" cy="133"/>
              </a:xfrm>
              <a:custGeom>
                <a:avLst/>
                <a:gdLst/>
                <a:ahLst/>
                <a:cxnLst>
                  <a:cxn ang="0">
                    <a:pos x="16" y="124"/>
                  </a:cxn>
                  <a:cxn ang="0">
                    <a:pos x="7" y="100"/>
                  </a:cxn>
                  <a:cxn ang="0">
                    <a:pos x="7" y="72"/>
                  </a:cxn>
                  <a:cxn ang="0">
                    <a:pos x="23" y="11"/>
                  </a:cxn>
                  <a:cxn ang="0">
                    <a:pos x="111" y="13"/>
                  </a:cxn>
                  <a:cxn ang="0">
                    <a:pos x="119" y="32"/>
                  </a:cxn>
                  <a:cxn ang="0">
                    <a:pos x="122" y="98"/>
                  </a:cxn>
                  <a:cxn ang="0">
                    <a:pos x="116" y="113"/>
                  </a:cxn>
                  <a:cxn ang="0">
                    <a:pos x="94" y="113"/>
                  </a:cxn>
                  <a:cxn ang="0">
                    <a:pos x="42" y="26"/>
                  </a:cxn>
                  <a:cxn ang="0">
                    <a:pos x="42" y="13"/>
                  </a:cxn>
                  <a:cxn ang="0">
                    <a:pos x="119" y="66"/>
                  </a:cxn>
                  <a:cxn ang="0">
                    <a:pos x="16" y="32"/>
                  </a:cxn>
                  <a:cxn ang="0">
                    <a:pos x="63" y="30"/>
                  </a:cxn>
                  <a:cxn ang="0">
                    <a:pos x="28" y="85"/>
                  </a:cxn>
                  <a:cxn ang="0">
                    <a:pos x="25" y="84"/>
                  </a:cxn>
                  <a:cxn ang="0">
                    <a:pos x="22" y="84"/>
                  </a:cxn>
                  <a:cxn ang="0">
                    <a:pos x="19" y="86"/>
                  </a:cxn>
                  <a:cxn ang="0">
                    <a:pos x="18" y="90"/>
                  </a:cxn>
                  <a:cxn ang="0">
                    <a:pos x="20" y="93"/>
                  </a:cxn>
                  <a:cxn ang="0">
                    <a:pos x="23" y="94"/>
                  </a:cxn>
                  <a:cxn ang="0">
                    <a:pos x="27" y="94"/>
                  </a:cxn>
                  <a:cxn ang="0">
                    <a:pos x="29" y="93"/>
                  </a:cxn>
                  <a:cxn ang="0">
                    <a:pos x="32" y="94"/>
                  </a:cxn>
                  <a:cxn ang="0">
                    <a:pos x="35" y="94"/>
                  </a:cxn>
                  <a:cxn ang="0">
                    <a:pos x="38" y="92"/>
                  </a:cxn>
                  <a:cxn ang="0">
                    <a:pos x="39" y="88"/>
                  </a:cxn>
                  <a:cxn ang="0">
                    <a:pos x="37" y="85"/>
                  </a:cxn>
                  <a:cxn ang="0">
                    <a:pos x="34" y="84"/>
                  </a:cxn>
                  <a:cxn ang="0">
                    <a:pos x="30" y="84"/>
                  </a:cxn>
                  <a:cxn ang="0">
                    <a:pos x="105" y="86"/>
                  </a:cxn>
                  <a:cxn ang="0">
                    <a:pos x="102" y="84"/>
                  </a:cxn>
                  <a:cxn ang="0">
                    <a:pos x="99" y="84"/>
                  </a:cxn>
                  <a:cxn ang="0">
                    <a:pos x="96" y="85"/>
                  </a:cxn>
                  <a:cxn ang="0">
                    <a:pos x="94" y="89"/>
                  </a:cxn>
                  <a:cxn ang="0">
                    <a:pos x="95" y="92"/>
                  </a:cxn>
                  <a:cxn ang="0">
                    <a:pos x="98" y="94"/>
                  </a:cxn>
                  <a:cxn ang="0">
                    <a:pos x="101" y="94"/>
                  </a:cxn>
                  <a:cxn ang="0">
                    <a:pos x="105" y="92"/>
                  </a:cxn>
                  <a:cxn ang="0">
                    <a:pos x="107" y="94"/>
                  </a:cxn>
                  <a:cxn ang="0">
                    <a:pos x="110" y="94"/>
                  </a:cxn>
                  <a:cxn ang="0">
                    <a:pos x="113" y="93"/>
                  </a:cxn>
                  <a:cxn ang="0">
                    <a:pos x="115" y="89"/>
                  </a:cxn>
                  <a:cxn ang="0">
                    <a:pos x="114" y="86"/>
                  </a:cxn>
                  <a:cxn ang="0">
                    <a:pos x="112" y="84"/>
                  </a:cxn>
                  <a:cxn ang="0">
                    <a:pos x="108" y="84"/>
                  </a:cxn>
                  <a:cxn ang="0">
                    <a:pos x="105" y="86"/>
                  </a:cxn>
                  <a:cxn ang="0">
                    <a:pos x="116" y="99"/>
                  </a:cxn>
                  <a:cxn ang="0">
                    <a:pos x="4" y="0"/>
                  </a:cxn>
                  <a:cxn ang="0">
                    <a:pos x="1" y="1"/>
                  </a:cxn>
                  <a:cxn ang="0">
                    <a:pos x="0" y="3"/>
                  </a:cxn>
                  <a:cxn ang="0">
                    <a:pos x="0" y="129"/>
                  </a:cxn>
                  <a:cxn ang="0">
                    <a:pos x="0" y="131"/>
                  </a:cxn>
                  <a:cxn ang="0">
                    <a:pos x="2" y="133"/>
                  </a:cxn>
                  <a:cxn ang="0">
                    <a:pos x="128" y="133"/>
                  </a:cxn>
                  <a:cxn ang="0">
                    <a:pos x="131" y="132"/>
                  </a:cxn>
                  <a:cxn ang="0">
                    <a:pos x="133" y="130"/>
                  </a:cxn>
                  <a:cxn ang="0">
                    <a:pos x="133" y="5"/>
                  </a:cxn>
                  <a:cxn ang="0">
                    <a:pos x="133" y="3"/>
                  </a:cxn>
                  <a:cxn ang="0">
                    <a:pos x="131" y="1"/>
                  </a:cxn>
                  <a:cxn ang="0">
                    <a:pos x="129" y="0"/>
                  </a:cxn>
                </a:cxnLst>
                <a:rect l="0" t="0" r="r" b="b"/>
                <a:pathLst>
                  <a:path w="133" h="133">
                    <a:moveTo>
                      <a:pt x="39" y="113"/>
                    </a:moveTo>
                    <a:lnTo>
                      <a:pt x="39" y="124"/>
                    </a:lnTo>
                    <a:lnTo>
                      <a:pt x="16" y="124"/>
                    </a:lnTo>
                    <a:lnTo>
                      <a:pt x="16" y="113"/>
                    </a:lnTo>
                    <a:lnTo>
                      <a:pt x="7" y="113"/>
                    </a:lnTo>
                    <a:lnTo>
                      <a:pt x="7" y="100"/>
                    </a:lnTo>
                    <a:lnTo>
                      <a:pt x="10" y="98"/>
                    </a:lnTo>
                    <a:lnTo>
                      <a:pt x="7" y="82"/>
                    </a:lnTo>
                    <a:lnTo>
                      <a:pt x="7" y="72"/>
                    </a:lnTo>
                    <a:lnTo>
                      <a:pt x="15" y="21"/>
                    </a:lnTo>
                    <a:lnTo>
                      <a:pt x="18" y="15"/>
                    </a:lnTo>
                    <a:lnTo>
                      <a:pt x="23" y="11"/>
                    </a:lnTo>
                    <a:lnTo>
                      <a:pt x="28" y="10"/>
                    </a:lnTo>
                    <a:lnTo>
                      <a:pt x="105" y="10"/>
                    </a:lnTo>
                    <a:lnTo>
                      <a:pt x="111" y="13"/>
                    </a:lnTo>
                    <a:lnTo>
                      <a:pt x="116" y="17"/>
                    </a:lnTo>
                    <a:lnTo>
                      <a:pt x="119" y="22"/>
                    </a:lnTo>
                    <a:lnTo>
                      <a:pt x="119" y="32"/>
                    </a:lnTo>
                    <a:lnTo>
                      <a:pt x="125" y="74"/>
                    </a:lnTo>
                    <a:lnTo>
                      <a:pt x="125" y="80"/>
                    </a:lnTo>
                    <a:lnTo>
                      <a:pt x="122" y="98"/>
                    </a:lnTo>
                    <a:lnTo>
                      <a:pt x="125" y="100"/>
                    </a:lnTo>
                    <a:lnTo>
                      <a:pt x="125" y="113"/>
                    </a:lnTo>
                    <a:lnTo>
                      <a:pt x="116" y="113"/>
                    </a:lnTo>
                    <a:lnTo>
                      <a:pt x="116" y="124"/>
                    </a:lnTo>
                    <a:lnTo>
                      <a:pt x="94" y="124"/>
                    </a:lnTo>
                    <a:lnTo>
                      <a:pt x="94" y="113"/>
                    </a:lnTo>
                    <a:lnTo>
                      <a:pt x="39" y="113"/>
                    </a:lnTo>
                    <a:close/>
                    <a:moveTo>
                      <a:pt x="42" y="13"/>
                    </a:moveTo>
                    <a:lnTo>
                      <a:pt x="42" y="26"/>
                    </a:lnTo>
                    <a:lnTo>
                      <a:pt x="91" y="26"/>
                    </a:lnTo>
                    <a:lnTo>
                      <a:pt x="91" y="13"/>
                    </a:lnTo>
                    <a:lnTo>
                      <a:pt x="42" y="13"/>
                    </a:lnTo>
                    <a:close/>
                    <a:moveTo>
                      <a:pt x="70" y="30"/>
                    </a:moveTo>
                    <a:lnTo>
                      <a:pt x="70" y="66"/>
                    </a:lnTo>
                    <a:lnTo>
                      <a:pt x="119" y="66"/>
                    </a:lnTo>
                    <a:lnTo>
                      <a:pt x="116" y="32"/>
                    </a:lnTo>
                    <a:lnTo>
                      <a:pt x="70" y="30"/>
                    </a:lnTo>
                    <a:close/>
                    <a:moveTo>
                      <a:pt x="16" y="32"/>
                    </a:moveTo>
                    <a:lnTo>
                      <a:pt x="14" y="66"/>
                    </a:lnTo>
                    <a:lnTo>
                      <a:pt x="63" y="66"/>
                    </a:lnTo>
                    <a:lnTo>
                      <a:pt x="63" y="30"/>
                    </a:lnTo>
                    <a:lnTo>
                      <a:pt x="16" y="32"/>
                    </a:lnTo>
                    <a:close/>
                    <a:moveTo>
                      <a:pt x="29" y="86"/>
                    </a:moveTo>
                    <a:lnTo>
                      <a:pt x="28" y="85"/>
                    </a:lnTo>
                    <a:lnTo>
                      <a:pt x="27" y="84"/>
                    </a:lnTo>
                    <a:lnTo>
                      <a:pt x="26" y="84"/>
                    </a:lnTo>
                    <a:lnTo>
                      <a:pt x="25" y="84"/>
                    </a:lnTo>
                    <a:lnTo>
                      <a:pt x="24" y="84"/>
                    </a:lnTo>
                    <a:lnTo>
                      <a:pt x="23" y="84"/>
                    </a:lnTo>
                    <a:lnTo>
                      <a:pt x="22" y="84"/>
                    </a:lnTo>
                    <a:lnTo>
                      <a:pt x="21" y="84"/>
                    </a:lnTo>
                    <a:lnTo>
                      <a:pt x="20" y="85"/>
                    </a:lnTo>
                    <a:lnTo>
                      <a:pt x="19" y="86"/>
                    </a:lnTo>
                    <a:lnTo>
                      <a:pt x="18" y="87"/>
                    </a:lnTo>
                    <a:lnTo>
                      <a:pt x="18" y="89"/>
                    </a:lnTo>
                    <a:lnTo>
                      <a:pt x="18" y="90"/>
                    </a:lnTo>
                    <a:lnTo>
                      <a:pt x="19" y="91"/>
                    </a:lnTo>
                    <a:lnTo>
                      <a:pt x="19" y="92"/>
                    </a:lnTo>
                    <a:lnTo>
                      <a:pt x="20" y="93"/>
                    </a:lnTo>
                    <a:lnTo>
                      <a:pt x="21" y="94"/>
                    </a:lnTo>
                    <a:lnTo>
                      <a:pt x="21" y="94"/>
                    </a:lnTo>
                    <a:lnTo>
                      <a:pt x="23" y="94"/>
                    </a:lnTo>
                    <a:lnTo>
                      <a:pt x="24" y="94"/>
                    </a:lnTo>
                    <a:lnTo>
                      <a:pt x="25" y="94"/>
                    </a:lnTo>
                    <a:lnTo>
                      <a:pt x="27" y="94"/>
                    </a:lnTo>
                    <a:lnTo>
                      <a:pt x="27" y="93"/>
                    </a:lnTo>
                    <a:lnTo>
                      <a:pt x="29" y="92"/>
                    </a:lnTo>
                    <a:lnTo>
                      <a:pt x="29" y="93"/>
                    </a:lnTo>
                    <a:lnTo>
                      <a:pt x="30" y="93"/>
                    </a:lnTo>
                    <a:lnTo>
                      <a:pt x="31" y="94"/>
                    </a:lnTo>
                    <a:lnTo>
                      <a:pt x="32" y="94"/>
                    </a:lnTo>
                    <a:lnTo>
                      <a:pt x="33" y="94"/>
                    </a:lnTo>
                    <a:lnTo>
                      <a:pt x="34" y="94"/>
                    </a:lnTo>
                    <a:lnTo>
                      <a:pt x="35" y="94"/>
                    </a:lnTo>
                    <a:lnTo>
                      <a:pt x="36" y="94"/>
                    </a:lnTo>
                    <a:lnTo>
                      <a:pt x="37" y="93"/>
                    </a:lnTo>
                    <a:lnTo>
                      <a:pt x="38" y="92"/>
                    </a:lnTo>
                    <a:lnTo>
                      <a:pt x="39" y="90"/>
                    </a:lnTo>
                    <a:lnTo>
                      <a:pt x="39" y="89"/>
                    </a:lnTo>
                    <a:lnTo>
                      <a:pt x="39" y="88"/>
                    </a:lnTo>
                    <a:lnTo>
                      <a:pt x="38" y="87"/>
                    </a:lnTo>
                    <a:lnTo>
                      <a:pt x="38" y="86"/>
                    </a:lnTo>
                    <a:lnTo>
                      <a:pt x="37" y="85"/>
                    </a:lnTo>
                    <a:lnTo>
                      <a:pt x="36" y="84"/>
                    </a:lnTo>
                    <a:lnTo>
                      <a:pt x="35" y="84"/>
                    </a:lnTo>
                    <a:lnTo>
                      <a:pt x="34" y="84"/>
                    </a:lnTo>
                    <a:lnTo>
                      <a:pt x="33" y="84"/>
                    </a:lnTo>
                    <a:lnTo>
                      <a:pt x="32" y="84"/>
                    </a:lnTo>
                    <a:lnTo>
                      <a:pt x="30" y="84"/>
                    </a:lnTo>
                    <a:lnTo>
                      <a:pt x="29" y="85"/>
                    </a:lnTo>
                    <a:lnTo>
                      <a:pt x="29" y="86"/>
                    </a:lnTo>
                    <a:close/>
                    <a:moveTo>
                      <a:pt x="105" y="86"/>
                    </a:moveTo>
                    <a:lnTo>
                      <a:pt x="104" y="85"/>
                    </a:lnTo>
                    <a:lnTo>
                      <a:pt x="103" y="84"/>
                    </a:lnTo>
                    <a:lnTo>
                      <a:pt x="102" y="84"/>
                    </a:lnTo>
                    <a:lnTo>
                      <a:pt x="101" y="84"/>
                    </a:lnTo>
                    <a:lnTo>
                      <a:pt x="100" y="84"/>
                    </a:lnTo>
                    <a:lnTo>
                      <a:pt x="99" y="84"/>
                    </a:lnTo>
                    <a:lnTo>
                      <a:pt x="98" y="84"/>
                    </a:lnTo>
                    <a:lnTo>
                      <a:pt x="98" y="84"/>
                    </a:lnTo>
                    <a:lnTo>
                      <a:pt x="96" y="85"/>
                    </a:lnTo>
                    <a:lnTo>
                      <a:pt x="95" y="86"/>
                    </a:lnTo>
                    <a:lnTo>
                      <a:pt x="94" y="87"/>
                    </a:lnTo>
                    <a:lnTo>
                      <a:pt x="94" y="89"/>
                    </a:lnTo>
                    <a:lnTo>
                      <a:pt x="94" y="90"/>
                    </a:lnTo>
                    <a:lnTo>
                      <a:pt x="95" y="91"/>
                    </a:lnTo>
                    <a:lnTo>
                      <a:pt x="95" y="92"/>
                    </a:lnTo>
                    <a:lnTo>
                      <a:pt x="96" y="93"/>
                    </a:lnTo>
                    <a:lnTo>
                      <a:pt x="97" y="94"/>
                    </a:lnTo>
                    <a:lnTo>
                      <a:pt x="98" y="94"/>
                    </a:lnTo>
                    <a:lnTo>
                      <a:pt x="99" y="94"/>
                    </a:lnTo>
                    <a:lnTo>
                      <a:pt x="100" y="94"/>
                    </a:lnTo>
                    <a:lnTo>
                      <a:pt x="101" y="94"/>
                    </a:lnTo>
                    <a:lnTo>
                      <a:pt x="103" y="94"/>
                    </a:lnTo>
                    <a:lnTo>
                      <a:pt x="104" y="93"/>
                    </a:lnTo>
                    <a:lnTo>
                      <a:pt x="105" y="92"/>
                    </a:lnTo>
                    <a:lnTo>
                      <a:pt x="105" y="93"/>
                    </a:lnTo>
                    <a:lnTo>
                      <a:pt x="106" y="93"/>
                    </a:lnTo>
                    <a:lnTo>
                      <a:pt x="107" y="94"/>
                    </a:lnTo>
                    <a:lnTo>
                      <a:pt x="108" y="94"/>
                    </a:lnTo>
                    <a:lnTo>
                      <a:pt x="109" y="94"/>
                    </a:lnTo>
                    <a:lnTo>
                      <a:pt x="110" y="94"/>
                    </a:lnTo>
                    <a:lnTo>
                      <a:pt x="111" y="94"/>
                    </a:lnTo>
                    <a:lnTo>
                      <a:pt x="112" y="94"/>
                    </a:lnTo>
                    <a:lnTo>
                      <a:pt x="113" y="93"/>
                    </a:lnTo>
                    <a:lnTo>
                      <a:pt x="114" y="92"/>
                    </a:lnTo>
                    <a:lnTo>
                      <a:pt x="115" y="90"/>
                    </a:lnTo>
                    <a:lnTo>
                      <a:pt x="115" y="89"/>
                    </a:lnTo>
                    <a:lnTo>
                      <a:pt x="115" y="88"/>
                    </a:lnTo>
                    <a:lnTo>
                      <a:pt x="114" y="87"/>
                    </a:lnTo>
                    <a:lnTo>
                      <a:pt x="114" y="86"/>
                    </a:lnTo>
                    <a:lnTo>
                      <a:pt x="113" y="85"/>
                    </a:lnTo>
                    <a:lnTo>
                      <a:pt x="112" y="84"/>
                    </a:lnTo>
                    <a:lnTo>
                      <a:pt x="112" y="84"/>
                    </a:lnTo>
                    <a:lnTo>
                      <a:pt x="111" y="84"/>
                    </a:lnTo>
                    <a:lnTo>
                      <a:pt x="110" y="84"/>
                    </a:lnTo>
                    <a:lnTo>
                      <a:pt x="108" y="84"/>
                    </a:lnTo>
                    <a:lnTo>
                      <a:pt x="107" y="84"/>
                    </a:lnTo>
                    <a:lnTo>
                      <a:pt x="106" y="85"/>
                    </a:lnTo>
                    <a:lnTo>
                      <a:pt x="105" y="86"/>
                    </a:lnTo>
                    <a:close/>
                    <a:moveTo>
                      <a:pt x="16" y="102"/>
                    </a:moveTo>
                    <a:lnTo>
                      <a:pt x="116" y="102"/>
                    </a:lnTo>
                    <a:lnTo>
                      <a:pt x="116" y="99"/>
                    </a:lnTo>
                    <a:lnTo>
                      <a:pt x="16" y="99"/>
                    </a:lnTo>
                    <a:lnTo>
                      <a:pt x="16" y="102"/>
                    </a:lnTo>
                    <a:close/>
                    <a:moveTo>
                      <a:pt x="4" y="0"/>
                    </a:moveTo>
                    <a:lnTo>
                      <a:pt x="3" y="0"/>
                    </a:lnTo>
                    <a:lnTo>
                      <a:pt x="2" y="0"/>
                    </a:lnTo>
                    <a:lnTo>
                      <a:pt x="1" y="1"/>
                    </a:lnTo>
                    <a:lnTo>
                      <a:pt x="1" y="2"/>
                    </a:lnTo>
                    <a:lnTo>
                      <a:pt x="0" y="2"/>
                    </a:lnTo>
                    <a:lnTo>
                      <a:pt x="0" y="3"/>
                    </a:lnTo>
                    <a:lnTo>
                      <a:pt x="0" y="4"/>
                    </a:lnTo>
                    <a:lnTo>
                      <a:pt x="0" y="5"/>
                    </a:lnTo>
                    <a:lnTo>
                      <a:pt x="0" y="129"/>
                    </a:lnTo>
                    <a:lnTo>
                      <a:pt x="0" y="130"/>
                    </a:lnTo>
                    <a:lnTo>
                      <a:pt x="0" y="130"/>
                    </a:lnTo>
                    <a:lnTo>
                      <a:pt x="0" y="131"/>
                    </a:lnTo>
                    <a:lnTo>
                      <a:pt x="1" y="132"/>
                    </a:lnTo>
                    <a:lnTo>
                      <a:pt x="1" y="132"/>
                    </a:lnTo>
                    <a:lnTo>
                      <a:pt x="2" y="133"/>
                    </a:lnTo>
                    <a:lnTo>
                      <a:pt x="3" y="133"/>
                    </a:lnTo>
                    <a:lnTo>
                      <a:pt x="4" y="133"/>
                    </a:lnTo>
                    <a:lnTo>
                      <a:pt x="128" y="133"/>
                    </a:lnTo>
                    <a:lnTo>
                      <a:pt x="129" y="133"/>
                    </a:lnTo>
                    <a:lnTo>
                      <a:pt x="130" y="133"/>
                    </a:lnTo>
                    <a:lnTo>
                      <a:pt x="131" y="132"/>
                    </a:lnTo>
                    <a:lnTo>
                      <a:pt x="131" y="132"/>
                    </a:lnTo>
                    <a:lnTo>
                      <a:pt x="132" y="131"/>
                    </a:lnTo>
                    <a:lnTo>
                      <a:pt x="133" y="130"/>
                    </a:lnTo>
                    <a:lnTo>
                      <a:pt x="133" y="130"/>
                    </a:lnTo>
                    <a:lnTo>
                      <a:pt x="133" y="129"/>
                    </a:lnTo>
                    <a:lnTo>
                      <a:pt x="133" y="5"/>
                    </a:lnTo>
                    <a:lnTo>
                      <a:pt x="133" y="4"/>
                    </a:lnTo>
                    <a:lnTo>
                      <a:pt x="133" y="3"/>
                    </a:lnTo>
                    <a:lnTo>
                      <a:pt x="133" y="3"/>
                    </a:lnTo>
                    <a:lnTo>
                      <a:pt x="132" y="2"/>
                    </a:lnTo>
                    <a:lnTo>
                      <a:pt x="131" y="2"/>
                    </a:lnTo>
                    <a:lnTo>
                      <a:pt x="131" y="1"/>
                    </a:lnTo>
                    <a:lnTo>
                      <a:pt x="130" y="0"/>
                    </a:lnTo>
                    <a:lnTo>
                      <a:pt x="129" y="0"/>
                    </a:lnTo>
                    <a:lnTo>
                      <a:pt x="129" y="0"/>
                    </a:lnTo>
                    <a:lnTo>
                      <a:pt x="128" y="0"/>
                    </a:lnTo>
                    <a:lnTo>
                      <a:pt x="4"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 name="Rectangle 155"/>
            <p:cNvSpPr>
              <a:spLocks noChangeArrowheads="1"/>
            </p:cNvSpPr>
            <p:nvPr/>
          </p:nvSpPr>
          <p:spPr bwMode="auto">
            <a:xfrm>
              <a:off x="7408" y="3120"/>
              <a:ext cx="80" cy="16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156"/>
            <p:cNvSpPr>
              <a:spLocks noChangeArrowheads="1"/>
            </p:cNvSpPr>
            <p:nvPr/>
          </p:nvSpPr>
          <p:spPr bwMode="auto">
            <a:xfrm>
              <a:off x="7408" y="3120"/>
              <a:ext cx="80" cy="160"/>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157"/>
            <p:cNvSpPr>
              <a:spLocks noChangeArrowheads="1"/>
            </p:cNvSpPr>
            <p:nvPr/>
          </p:nvSpPr>
          <p:spPr bwMode="auto">
            <a:xfrm>
              <a:off x="7417" y="3130"/>
              <a:ext cx="61"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158"/>
            <p:cNvSpPr>
              <a:spLocks/>
            </p:cNvSpPr>
            <p:nvPr/>
          </p:nvSpPr>
          <p:spPr bwMode="auto">
            <a:xfrm>
              <a:off x="7433" y="3225"/>
              <a:ext cx="30" cy="30"/>
            </a:xfrm>
            <a:custGeom>
              <a:avLst/>
              <a:gdLst/>
              <a:ahLst/>
              <a:cxnLst>
                <a:cxn ang="0">
                  <a:pos x="0" y="14"/>
                </a:cxn>
                <a:cxn ang="0">
                  <a:pos x="1" y="11"/>
                </a:cxn>
                <a:cxn ang="0">
                  <a:pos x="2" y="8"/>
                </a:cxn>
                <a:cxn ang="0">
                  <a:pos x="3" y="6"/>
                </a:cxn>
                <a:cxn ang="0">
                  <a:pos x="5" y="3"/>
                </a:cxn>
                <a:cxn ang="0">
                  <a:pos x="8" y="2"/>
                </a:cxn>
                <a:cxn ang="0">
                  <a:pos x="10" y="1"/>
                </a:cxn>
                <a:cxn ang="0">
                  <a:pos x="14" y="0"/>
                </a:cxn>
                <a:cxn ang="0">
                  <a:pos x="17" y="0"/>
                </a:cxn>
                <a:cxn ang="0">
                  <a:pos x="20" y="1"/>
                </a:cxn>
                <a:cxn ang="0">
                  <a:pos x="22" y="2"/>
                </a:cxn>
                <a:cxn ang="0">
                  <a:pos x="24" y="3"/>
                </a:cxn>
                <a:cxn ang="0">
                  <a:pos x="27" y="6"/>
                </a:cxn>
                <a:cxn ang="0">
                  <a:pos x="28" y="8"/>
                </a:cxn>
                <a:cxn ang="0">
                  <a:pos x="29" y="11"/>
                </a:cxn>
                <a:cxn ang="0">
                  <a:pos x="30" y="14"/>
                </a:cxn>
                <a:cxn ang="0">
                  <a:pos x="30" y="16"/>
                </a:cxn>
                <a:cxn ang="0">
                  <a:pos x="29" y="20"/>
                </a:cxn>
                <a:cxn ang="0">
                  <a:pos x="28" y="22"/>
                </a:cxn>
                <a:cxn ang="0">
                  <a:pos x="27" y="25"/>
                </a:cxn>
                <a:cxn ang="0">
                  <a:pos x="24" y="27"/>
                </a:cxn>
                <a:cxn ang="0">
                  <a:pos x="22" y="28"/>
                </a:cxn>
                <a:cxn ang="0">
                  <a:pos x="20" y="30"/>
                </a:cxn>
                <a:cxn ang="0">
                  <a:pos x="17" y="30"/>
                </a:cxn>
                <a:cxn ang="0">
                  <a:pos x="14" y="30"/>
                </a:cxn>
                <a:cxn ang="0">
                  <a:pos x="10" y="30"/>
                </a:cxn>
                <a:cxn ang="0">
                  <a:pos x="8" y="28"/>
                </a:cxn>
                <a:cxn ang="0">
                  <a:pos x="5" y="27"/>
                </a:cxn>
                <a:cxn ang="0">
                  <a:pos x="3" y="25"/>
                </a:cxn>
                <a:cxn ang="0">
                  <a:pos x="2" y="22"/>
                </a:cxn>
                <a:cxn ang="0">
                  <a:pos x="1" y="20"/>
                </a:cxn>
                <a:cxn ang="0">
                  <a:pos x="0" y="16"/>
                </a:cxn>
              </a:cxnLst>
              <a:rect l="0" t="0" r="r" b="b"/>
              <a:pathLst>
                <a:path w="30" h="30">
                  <a:moveTo>
                    <a:pt x="0" y="15"/>
                  </a:moveTo>
                  <a:lnTo>
                    <a:pt x="0" y="14"/>
                  </a:lnTo>
                  <a:lnTo>
                    <a:pt x="0" y="12"/>
                  </a:lnTo>
                  <a:lnTo>
                    <a:pt x="1" y="11"/>
                  </a:lnTo>
                  <a:lnTo>
                    <a:pt x="1" y="9"/>
                  </a:lnTo>
                  <a:lnTo>
                    <a:pt x="2" y="8"/>
                  </a:lnTo>
                  <a:lnTo>
                    <a:pt x="3" y="7"/>
                  </a:lnTo>
                  <a:lnTo>
                    <a:pt x="3" y="6"/>
                  </a:lnTo>
                  <a:lnTo>
                    <a:pt x="5" y="4"/>
                  </a:lnTo>
                  <a:lnTo>
                    <a:pt x="5" y="3"/>
                  </a:lnTo>
                  <a:lnTo>
                    <a:pt x="6" y="2"/>
                  </a:lnTo>
                  <a:lnTo>
                    <a:pt x="8" y="2"/>
                  </a:lnTo>
                  <a:lnTo>
                    <a:pt x="9" y="1"/>
                  </a:lnTo>
                  <a:lnTo>
                    <a:pt x="10" y="1"/>
                  </a:lnTo>
                  <a:lnTo>
                    <a:pt x="12" y="1"/>
                  </a:lnTo>
                  <a:lnTo>
                    <a:pt x="14" y="0"/>
                  </a:lnTo>
                  <a:lnTo>
                    <a:pt x="15" y="0"/>
                  </a:lnTo>
                  <a:lnTo>
                    <a:pt x="17" y="0"/>
                  </a:lnTo>
                  <a:lnTo>
                    <a:pt x="18" y="1"/>
                  </a:lnTo>
                  <a:lnTo>
                    <a:pt x="20" y="1"/>
                  </a:lnTo>
                  <a:lnTo>
                    <a:pt x="21" y="1"/>
                  </a:lnTo>
                  <a:lnTo>
                    <a:pt x="22" y="2"/>
                  </a:lnTo>
                  <a:lnTo>
                    <a:pt x="24" y="2"/>
                  </a:lnTo>
                  <a:lnTo>
                    <a:pt x="24" y="3"/>
                  </a:lnTo>
                  <a:lnTo>
                    <a:pt x="26" y="4"/>
                  </a:lnTo>
                  <a:lnTo>
                    <a:pt x="27" y="6"/>
                  </a:lnTo>
                  <a:lnTo>
                    <a:pt x="28" y="7"/>
                  </a:lnTo>
                  <a:lnTo>
                    <a:pt x="28" y="8"/>
                  </a:lnTo>
                  <a:lnTo>
                    <a:pt x="29" y="9"/>
                  </a:lnTo>
                  <a:lnTo>
                    <a:pt x="29" y="11"/>
                  </a:lnTo>
                  <a:lnTo>
                    <a:pt x="30" y="12"/>
                  </a:lnTo>
                  <a:lnTo>
                    <a:pt x="30" y="14"/>
                  </a:lnTo>
                  <a:lnTo>
                    <a:pt x="30" y="15"/>
                  </a:lnTo>
                  <a:lnTo>
                    <a:pt x="30" y="16"/>
                  </a:lnTo>
                  <a:lnTo>
                    <a:pt x="30" y="18"/>
                  </a:lnTo>
                  <a:lnTo>
                    <a:pt x="29" y="20"/>
                  </a:lnTo>
                  <a:lnTo>
                    <a:pt x="29" y="21"/>
                  </a:lnTo>
                  <a:lnTo>
                    <a:pt x="28" y="22"/>
                  </a:lnTo>
                  <a:lnTo>
                    <a:pt x="28" y="24"/>
                  </a:lnTo>
                  <a:lnTo>
                    <a:pt x="27" y="25"/>
                  </a:lnTo>
                  <a:lnTo>
                    <a:pt x="26" y="26"/>
                  </a:lnTo>
                  <a:lnTo>
                    <a:pt x="24" y="27"/>
                  </a:lnTo>
                  <a:lnTo>
                    <a:pt x="24" y="28"/>
                  </a:lnTo>
                  <a:lnTo>
                    <a:pt x="22" y="28"/>
                  </a:lnTo>
                  <a:lnTo>
                    <a:pt x="21" y="29"/>
                  </a:lnTo>
                  <a:lnTo>
                    <a:pt x="20" y="30"/>
                  </a:lnTo>
                  <a:lnTo>
                    <a:pt x="18" y="30"/>
                  </a:lnTo>
                  <a:lnTo>
                    <a:pt x="17" y="30"/>
                  </a:lnTo>
                  <a:lnTo>
                    <a:pt x="15" y="30"/>
                  </a:lnTo>
                  <a:lnTo>
                    <a:pt x="14" y="30"/>
                  </a:lnTo>
                  <a:lnTo>
                    <a:pt x="12" y="30"/>
                  </a:lnTo>
                  <a:lnTo>
                    <a:pt x="10" y="30"/>
                  </a:lnTo>
                  <a:lnTo>
                    <a:pt x="9" y="29"/>
                  </a:lnTo>
                  <a:lnTo>
                    <a:pt x="8" y="28"/>
                  </a:lnTo>
                  <a:lnTo>
                    <a:pt x="6" y="28"/>
                  </a:lnTo>
                  <a:lnTo>
                    <a:pt x="5" y="27"/>
                  </a:lnTo>
                  <a:lnTo>
                    <a:pt x="5" y="26"/>
                  </a:lnTo>
                  <a:lnTo>
                    <a:pt x="3" y="25"/>
                  </a:lnTo>
                  <a:lnTo>
                    <a:pt x="3" y="24"/>
                  </a:lnTo>
                  <a:lnTo>
                    <a:pt x="2" y="22"/>
                  </a:lnTo>
                  <a:lnTo>
                    <a:pt x="1" y="21"/>
                  </a:lnTo>
                  <a:lnTo>
                    <a:pt x="1" y="20"/>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159"/>
            <p:cNvSpPr>
              <a:spLocks/>
            </p:cNvSpPr>
            <p:nvPr/>
          </p:nvSpPr>
          <p:spPr bwMode="auto">
            <a:xfrm>
              <a:off x="7433" y="3225"/>
              <a:ext cx="30" cy="30"/>
            </a:xfrm>
            <a:custGeom>
              <a:avLst/>
              <a:gdLst/>
              <a:ahLst/>
              <a:cxnLst>
                <a:cxn ang="0">
                  <a:pos x="0" y="14"/>
                </a:cxn>
                <a:cxn ang="0">
                  <a:pos x="1" y="11"/>
                </a:cxn>
                <a:cxn ang="0">
                  <a:pos x="2" y="8"/>
                </a:cxn>
                <a:cxn ang="0">
                  <a:pos x="3" y="6"/>
                </a:cxn>
                <a:cxn ang="0">
                  <a:pos x="5" y="3"/>
                </a:cxn>
                <a:cxn ang="0">
                  <a:pos x="8" y="2"/>
                </a:cxn>
                <a:cxn ang="0">
                  <a:pos x="10" y="1"/>
                </a:cxn>
                <a:cxn ang="0">
                  <a:pos x="14" y="0"/>
                </a:cxn>
                <a:cxn ang="0">
                  <a:pos x="17" y="0"/>
                </a:cxn>
                <a:cxn ang="0">
                  <a:pos x="20" y="1"/>
                </a:cxn>
                <a:cxn ang="0">
                  <a:pos x="22" y="2"/>
                </a:cxn>
                <a:cxn ang="0">
                  <a:pos x="24" y="3"/>
                </a:cxn>
                <a:cxn ang="0">
                  <a:pos x="27" y="6"/>
                </a:cxn>
                <a:cxn ang="0">
                  <a:pos x="28" y="8"/>
                </a:cxn>
                <a:cxn ang="0">
                  <a:pos x="29" y="11"/>
                </a:cxn>
                <a:cxn ang="0">
                  <a:pos x="30" y="14"/>
                </a:cxn>
                <a:cxn ang="0">
                  <a:pos x="30" y="16"/>
                </a:cxn>
                <a:cxn ang="0">
                  <a:pos x="29" y="20"/>
                </a:cxn>
                <a:cxn ang="0">
                  <a:pos x="28" y="22"/>
                </a:cxn>
                <a:cxn ang="0">
                  <a:pos x="27" y="25"/>
                </a:cxn>
                <a:cxn ang="0">
                  <a:pos x="24" y="27"/>
                </a:cxn>
                <a:cxn ang="0">
                  <a:pos x="22" y="28"/>
                </a:cxn>
                <a:cxn ang="0">
                  <a:pos x="20" y="30"/>
                </a:cxn>
                <a:cxn ang="0">
                  <a:pos x="17" y="30"/>
                </a:cxn>
                <a:cxn ang="0">
                  <a:pos x="14" y="30"/>
                </a:cxn>
                <a:cxn ang="0">
                  <a:pos x="10" y="30"/>
                </a:cxn>
                <a:cxn ang="0">
                  <a:pos x="8" y="28"/>
                </a:cxn>
                <a:cxn ang="0">
                  <a:pos x="5" y="27"/>
                </a:cxn>
                <a:cxn ang="0">
                  <a:pos x="3" y="25"/>
                </a:cxn>
                <a:cxn ang="0">
                  <a:pos x="2" y="22"/>
                </a:cxn>
                <a:cxn ang="0">
                  <a:pos x="1" y="20"/>
                </a:cxn>
                <a:cxn ang="0">
                  <a:pos x="0" y="16"/>
                </a:cxn>
              </a:cxnLst>
              <a:rect l="0" t="0" r="r" b="b"/>
              <a:pathLst>
                <a:path w="30" h="30">
                  <a:moveTo>
                    <a:pt x="0" y="15"/>
                  </a:moveTo>
                  <a:lnTo>
                    <a:pt x="0" y="14"/>
                  </a:lnTo>
                  <a:lnTo>
                    <a:pt x="0" y="12"/>
                  </a:lnTo>
                  <a:lnTo>
                    <a:pt x="1" y="11"/>
                  </a:lnTo>
                  <a:lnTo>
                    <a:pt x="1" y="9"/>
                  </a:lnTo>
                  <a:lnTo>
                    <a:pt x="2" y="8"/>
                  </a:lnTo>
                  <a:lnTo>
                    <a:pt x="3" y="7"/>
                  </a:lnTo>
                  <a:lnTo>
                    <a:pt x="3" y="6"/>
                  </a:lnTo>
                  <a:lnTo>
                    <a:pt x="5" y="4"/>
                  </a:lnTo>
                  <a:lnTo>
                    <a:pt x="5" y="3"/>
                  </a:lnTo>
                  <a:lnTo>
                    <a:pt x="6" y="2"/>
                  </a:lnTo>
                  <a:lnTo>
                    <a:pt x="8" y="2"/>
                  </a:lnTo>
                  <a:lnTo>
                    <a:pt x="9" y="1"/>
                  </a:lnTo>
                  <a:lnTo>
                    <a:pt x="10" y="1"/>
                  </a:lnTo>
                  <a:lnTo>
                    <a:pt x="12" y="1"/>
                  </a:lnTo>
                  <a:lnTo>
                    <a:pt x="14" y="0"/>
                  </a:lnTo>
                  <a:lnTo>
                    <a:pt x="15" y="0"/>
                  </a:lnTo>
                  <a:lnTo>
                    <a:pt x="17" y="0"/>
                  </a:lnTo>
                  <a:lnTo>
                    <a:pt x="18" y="1"/>
                  </a:lnTo>
                  <a:lnTo>
                    <a:pt x="20" y="1"/>
                  </a:lnTo>
                  <a:lnTo>
                    <a:pt x="21" y="1"/>
                  </a:lnTo>
                  <a:lnTo>
                    <a:pt x="22" y="2"/>
                  </a:lnTo>
                  <a:lnTo>
                    <a:pt x="24" y="2"/>
                  </a:lnTo>
                  <a:lnTo>
                    <a:pt x="24" y="3"/>
                  </a:lnTo>
                  <a:lnTo>
                    <a:pt x="26" y="4"/>
                  </a:lnTo>
                  <a:lnTo>
                    <a:pt x="27" y="6"/>
                  </a:lnTo>
                  <a:lnTo>
                    <a:pt x="28" y="7"/>
                  </a:lnTo>
                  <a:lnTo>
                    <a:pt x="28" y="8"/>
                  </a:lnTo>
                  <a:lnTo>
                    <a:pt x="29" y="9"/>
                  </a:lnTo>
                  <a:lnTo>
                    <a:pt x="29" y="11"/>
                  </a:lnTo>
                  <a:lnTo>
                    <a:pt x="30" y="12"/>
                  </a:lnTo>
                  <a:lnTo>
                    <a:pt x="30" y="14"/>
                  </a:lnTo>
                  <a:lnTo>
                    <a:pt x="30" y="15"/>
                  </a:lnTo>
                  <a:lnTo>
                    <a:pt x="30" y="16"/>
                  </a:lnTo>
                  <a:lnTo>
                    <a:pt x="30" y="18"/>
                  </a:lnTo>
                  <a:lnTo>
                    <a:pt x="29" y="20"/>
                  </a:lnTo>
                  <a:lnTo>
                    <a:pt x="29" y="21"/>
                  </a:lnTo>
                  <a:lnTo>
                    <a:pt x="28" y="22"/>
                  </a:lnTo>
                  <a:lnTo>
                    <a:pt x="28" y="24"/>
                  </a:lnTo>
                  <a:lnTo>
                    <a:pt x="27" y="25"/>
                  </a:lnTo>
                  <a:lnTo>
                    <a:pt x="26" y="26"/>
                  </a:lnTo>
                  <a:lnTo>
                    <a:pt x="24" y="27"/>
                  </a:lnTo>
                  <a:lnTo>
                    <a:pt x="24" y="28"/>
                  </a:lnTo>
                  <a:lnTo>
                    <a:pt x="22" y="28"/>
                  </a:lnTo>
                  <a:lnTo>
                    <a:pt x="21" y="29"/>
                  </a:lnTo>
                  <a:lnTo>
                    <a:pt x="20" y="30"/>
                  </a:lnTo>
                  <a:lnTo>
                    <a:pt x="18" y="30"/>
                  </a:lnTo>
                  <a:lnTo>
                    <a:pt x="17" y="30"/>
                  </a:lnTo>
                  <a:lnTo>
                    <a:pt x="15" y="30"/>
                  </a:lnTo>
                  <a:lnTo>
                    <a:pt x="14" y="30"/>
                  </a:lnTo>
                  <a:lnTo>
                    <a:pt x="12" y="30"/>
                  </a:lnTo>
                  <a:lnTo>
                    <a:pt x="10" y="30"/>
                  </a:lnTo>
                  <a:lnTo>
                    <a:pt x="9" y="29"/>
                  </a:lnTo>
                  <a:lnTo>
                    <a:pt x="8" y="28"/>
                  </a:lnTo>
                  <a:lnTo>
                    <a:pt x="6" y="28"/>
                  </a:lnTo>
                  <a:lnTo>
                    <a:pt x="5" y="27"/>
                  </a:lnTo>
                  <a:lnTo>
                    <a:pt x="5" y="26"/>
                  </a:lnTo>
                  <a:lnTo>
                    <a:pt x="3" y="25"/>
                  </a:lnTo>
                  <a:lnTo>
                    <a:pt x="3" y="24"/>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160"/>
            <p:cNvSpPr>
              <a:spLocks/>
            </p:cNvSpPr>
            <p:nvPr/>
          </p:nvSpPr>
          <p:spPr bwMode="auto">
            <a:xfrm>
              <a:off x="7433" y="3144"/>
              <a:ext cx="30" cy="31"/>
            </a:xfrm>
            <a:custGeom>
              <a:avLst/>
              <a:gdLst/>
              <a:ahLst/>
              <a:cxnLst>
                <a:cxn ang="0">
                  <a:pos x="0" y="14"/>
                </a:cxn>
                <a:cxn ang="0">
                  <a:pos x="1" y="11"/>
                </a:cxn>
                <a:cxn ang="0">
                  <a:pos x="2" y="9"/>
                </a:cxn>
                <a:cxn ang="0">
                  <a:pos x="3" y="6"/>
                </a:cxn>
                <a:cxn ang="0">
                  <a:pos x="5" y="4"/>
                </a:cxn>
                <a:cxn ang="0">
                  <a:pos x="8" y="2"/>
                </a:cxn>
                <a:cxn ang="0">
                  <a:pos x="10" y="1"/>
                </a:cxn>
                <a:cxn ang="0">
                  <a:pos x="14"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3"/>
                </a:cxn>
                <a:cxn ang="0">
                  <a:pos x="27" y="25"/>
                </a:cxn>
                <a:cxn ang="0">
                  <a:pos x="24" y="27"/>
                </a:cxn>
                <a:cxn ang="0">
                  <a:pos x="22" y="29"/>
                </a:cxn>
                <a:cxn ang="0">
                  <a:pos x="20" y="30"/>
                </a:cxn>
                <a:cxn ang="0">
                  <a:pos x="17" y="30"/>
                </a:cxn>
                <a:cxn ang="0">
                  <a:pos x="14" y="30"/>
                </a:cxn>
                <a:cxn ang="0">
                  <a:pos x="10" y="30"/>
                </a:cxn>
                <a:cxn ang="0">
                  <a:pos x="8" y="29"/>
                </a:cxn>
                <a:cxn ang="0">
                  <a:pos x="5" y="27"/>
                </a:cxn>
                <a:cxn ang="0">
                  <a:pos x="3" y="25"/>
                </a:cxn>
                <a:cxn ang="0">
                  <a:pos x="2" y="23"/>
                </a:cxn>
                <a:cxn ang="0">
                  <a:pos x="1" y="20"/>
                </a:cxn>
                <a:cxn ang="0">
                  <a:pos x="0" y="17"/>
                </a:cxn>
              </a:cxnLst>
              <a:rect l="0" t="0" r="r" b="b"/>
              <a:pathLst>
                <a:path w="30" h="31">
                  <a:moveTo>
                    <a:pt x="0" y="16"/>
                  </a:moveTo>
                  <a:lnTo>
                    <a:pt x="0" y="14"/>
                  </a:lnTo>
                  <a:lnTo>
                    <a:pt x="0" y="12"/>
                  </a:lnTo>
                  <a:lnTo>
                    <a:pt x="1" y="11"/>
                  </a:lnTo>
                  <a:lnTo>
                    <a:pt x="1" y="10"/>
                  </a:lnTo>
                  <a:lnTo>
                    <a:pt x="2" y="9"/>
                  </a:lnTo>
                  <a:lnTo>
                    <a:pt x="3" y="7"/>
                  </a:lnTo>
                  <a:lnTo>
                    <a:pt x="3" y="6"/>
                  </a:lnTo>
                  <a:lnTo>
                    <a:pt x="5" y="5"/>
                  </a:lnTo>
                  <a:lnTo>
                    <a:pt x="5" y="4"/>
                  </a:lnTo>
                  <a:lnTo>
                    <a:pt x="6" y="3"/>
                  </a:lnTo>
                  <a:lnTo>
                    <a:pt x="8" y="2"/>
                  </a:lnTo>
                  <a:lnTo>
                    <a:pt x="9" y="2"/>
                  </a:lnTo>
                  <a:lnTo>
                    <a:pt x="10" y="1"/>
                  </a:lnTo>
                  <a:lnTo>
                    <a:pt x="12" y="1"/>
                  </a:lnTo>
                  <a:lnTo>
                    <a:pt x="14" y="0"/>
                  </a:lnTo>
                  <a:lnTo>
                    <a:pt x="15" y="0"/>
                  </a:lnTo>
                  <a:lnTo>
                    <a:pt x="17" y="0"/>
                  </a:lnTo>
                  <a:lnTo>
                    <a:pt x="18" y="1"/>
                  </a:lnTo>
                  <a:lnTo>
                    <a:pt x="20" y="1"/>
                  </a:lnTo>
                  <a:lnTo>
                    <a:pt x="21" y="2"/>
                  </a:lnTo>
                  <a:lnTo>
                    <a:pt x="22" y="2"/>
                  </a:lnTo>
                  <a:lnTo>
                    <a:pt x="24" y="3"/>
                  </a:lnTo>
                  <a:lnTo>
                    <a:pt x="24" y="4"/>
                  </a:lnTo>
                  <a:lnTo>
                    <a:pt x="26" y="5"/>
                  </a:lnTo>
                  <a:lnTo>
                    <a:pt x="27" y="6"/>
                  </a:lnTo>
                  <a:lnTo>
                    <a:pt x="28" y="7"/>
                  </a:lnTo>
                  <a:lnTo>
                    <a:pt x="28" y="9"/>
                  </a:lnTo>
                  <a:lnTo>
                    <a:pt x="29" y="10"/>
                  </a:lnTo>
                  <a:lnTo>
                    <a:pt x="29" y="11"/>
                  </a:lnTo>
                  <a:lnTo>
                    <a:pt x="30" y="12"/>
                  </a:lnTo>
                  <a:lnTo>
                    <a:pt x="30" y="14"/>
                  </a:lnTo>
                  <a:lnTo>
                    <a:pt x="30" y="16"/>
                  </a:lnTo>
                  <a:lnTo>
                    <a:pt x="30" y="17"/>
                  </a:lnTo>
                  <a:lnTo>
                    <a:pt x="30" y="18"/>
                  </a:lnTo>
                  <a:lnTo>
                    <a:pt x="29" y="20"/>
                  </a:lnTo>
                  <a:lnTo>
                    <a:pt x="29" y="21"/>
                  </a:lnTo>
                  <a:lnTo>
                    <a:pt x="28" y="23"/>
                  </a:lnTo>
                  <a:lnTo>
                    <a:pt x="28" y="24"/>
                  </a:lnTo>
                  <a:lnTo>
                    <a:pt x="27" y="25"/>
                  </a:lnTo>
                  <a:lnTo>
                    <a:pt x="26" y="26"/>
                  </a:lnTo>
                  <a:lnTo>
                    <a:pt x="24" y="27"/>
                  </a:lnTo>
                  <a:lnTo>
                    <a:pt x="24" y="28"/>
                  </a:lnTo>
                  <a:lnTo>
                    <a:pt x="22" y="29"/>
                  </a:lnTo>
                  <a:lnTo>
                    <a:pt x="21" y="30"/>
                  </a:lnTo>
                  <a:lnTo>
                    <a:pt x="20" y="30"/>
                  </a:lnTo>
                  <a:lnTo>
                    <a:pt x="18" y="30"/>
                  </a:lnTo>
                  <a:lnTo>
                    <a:pt x="17" y="30"/>
                  </a:lnTo>
                  <a:lnTo>
                    <a:pt x="15" y="31"/>
                  </a:lnTo>
                  <a:lnTo>
                    <a:pt x="14" y="30"/>
                  </a:lnTo>
                  <a:lnTo>
                    <a:pt x="12" y="30"/>
                  </a:lnTo>
                  <a:lnTo>
                    <a:pt x="10" y="30"/>
                  </a:lnTo>
                  <a:lnTo>
                    <a:pt x="9" y="30"/>
                  </a:lnTo>
                  <a:lnTo>
                    <a:pt x="8" y="29"/>
                  </a:lnTo>
                  <a:lnTo>
                    <a:pt x="6" y="28"/>
                  </a:lnTo>
                  <a:lnTo>
                    <a:pt x="5" y="27"/>
                  </a:lnTo>
                  <a:lnTo>
                    <a:pt x="5" y="26"/>
                  </a:lnTo>
                  <a:lnTo>
                    <a:pt x="3" y="25"/>
                  </a:lnTo>
                  <a:lnTo>
                    <a:pt x="3" y="24"/>
                  </a:lnTo>
                  <a:lnTo>
                    <a:pt x="2" y="23"/>
                  </a:lnTo>
                  <a:lnTo>
                    <a:pt x="1" y="21"/>
                  </a:lnTo>
                  <a:lnTo>
                    <a:pt x="1"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161"/>
            <p:cNvSpPr>
              <a:spLocks/>
            </p:cNvSpPr>
            <p:nvPr/>
          </p:nvSpPr>
          <p:spPr bwMode="auto">
            <a:xfrm>
              <a:off x="7433" y="3144"/>
              <a:ext cx="30" cy="31"/>
            </a:xfrm>
            <a:custGeom>
              <a:avLst/>
              <a:gdLst/>
              <a:ahLst/>
              <a:cxnLst>
                <a:cxn ang="0">
                  <a:pos x="0" y="14"/>
                </a:cxn>
                <a:cxn ang="0">
                  <a:pos x="1" y="11"/>
                </a:cxn>
                <a:cxn ang="0">
                  <a:pos x="2" y="9"/>
                </a:cxn>
                <a:cxn ang="0">
                  <a:pos x="3" y="6"/>
                </a:cxn>
                <a:cxn ang="0">
                  <a:pos x="5" y="4"/>
                </a:cxn>
                <a:cxn ang="0">
                  <a:pos x="8" y="2"/>
                </a:cxn>
                <a:cxn ang="0">
                  <a:pos x="10" y="1"/>
                </a:cxn>
                <a:cxn ang="0">
                  <a:pos x="14"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3"/>
                </a:cxn>
                <a:cxn ang="0">
                  <a:pos x="27" y="25"/>
                </a:cxn>
                <a:cxn ang="0">
                  <a:pos x="24" y="27"/>
                </a:cxn>
                <a:cxn ang="0">
                  <a:pos x="22" y="29"/>
                </a:cxn>
                <a:cxn ang="0">
                  <a:pos x="20" y="30"/>
                </a:cxn>
                <a:cxn ang="0">
                  <a:pos x="17" y="30"/>
                </a:cxn>
                <a:cxn ang="0">
                  <a:pos x="14" y="30"/>
                </a:cxn>
                <a:cxn ang="0">
                  <a:pos x="10" y="30"/>
                </a:cxn>
                <a:cxn ang="0">
                  <a:pos x="8" y="29"/>
                </a:cxn>
                <a:cxn ang="0">
                  <a:pos x="5" y="27"/>
                </a:cxn>
                <a:cxn ang="0">
                  <a:pos x="3" y="25"/>
                </a:cxn>
                <a:cxn ang="0">
                  <a:pos x="2" y="23"/>
                </a:cxn>
                <a:cxn ang="0">
                  <a:pos x="1" y="20"/>
                </a:cxn>
                <a:cxn ang="0">
                  <a:pos x="0" y="17"/>
                </a:cxn>
              </a:cxnLst>
              <a:rect l="0" t="0" r="r" b="b"/>
              <a:pathLst>
                <a:path w="30" h="31">
                  <a:moveTo>
                    <a:pt x="0" y="16"/>
                  </a:moveTo>
                  <a:lnTo>
                    <a:pt x="0" y="14"/>
                  </a:lnTo>
                  <a:lnTo>
                    <a:pt x="0" y="12"/>
                  </a:lnTo>
                  <a:lnTo>
                    <a:pt x="1" y="11"/>
                  </a:lnTo>
                  <a:lnTo>
                    <a:pt x="1" y="10"/>
                  </a:lnTo>
                  <a:lnTo>
                    <a:pt x="2" y="9"/>
                  </a:lnTo>
                  <a:lnTo>
                    <a:pt x="3" y="7"/>
                  </a:lnTo>
                  <a:lnTo>
                    <a:pt x="3" y="6"/>
                  </a:lnTo>
                  <a:lnTo>
                    <a:pt x="5" y="5"/>
                  </a:lnTo>
                  <a:lnTo>
                    <a:pt x="5" y="4"/>
                  </a:lnTo>
                  <a:lnTo>
                    <a:pt x="6" y="3"/>
                  </a:lnTo>
                  <a:lnTo>
                    <a:pt x="8" y="2"/>
                  </a:lnTo>
                  <a:lnTo>
                    <a:pt x="9" y="2"/>
                  </a:lnTo>
                  <a:lnTo>
                    <a:pt x="10" y="1"/>
                  </a:lnTo>
                  <a:lnTo>
                    <a:pt x="12" y="1"/>
                  </a:lnTo>
                  <a:lnTo>
                    <a:pt x="14" y="0"/>
                  </a:lnTo>
                  <a:lnTo>
                    <a:pt x="15" y="0"/>
                  </a:lnTo>
                  <a:lnTo>
                    <a:pt x="17" y="0"/>
                  </a:lnTo>
                  <a:lnTo>
                    <a:pt x="18" y="1"/>
                  </a:lnTo>
                  <a:lnTo>
                    <a:pt x="20" y="1"/>
                  </a:lnTo>
                  <a:lnTo>
                    <a:pt x="21" y="2"/>
                  </a:lnTo>
                  <a:lnTo>
                    <a:pt x="22" y="2"/>
                  </a:lnTo>
                  <a:lnTo>
                    <a:pt x="24" y="3"/>
                  </a:lnTo>
                  <a:lnTo>
                    <a:pt x="24" y="4"/>
                  </a:lnTo>
                  <a:lnTo>
                    <a:pt x="26" y="5"/>
                  </a:lnTo>
                  <a:lnTo>
                    <a:pt x="27" y="6"/>
                  </a:lnTo>
                  <a:lnTo>
                    <a:pt x="28" y="7"/>
                  </a:lnTo>
                  <a:lnTo>
                    <a:pt x="28" y="9"/>
                  </a:lnTo>
                  <a:lnTo>
                    <a:pt x="29" y="10"/>
                  </a:lnTo>
                  <a:lnTo>
                    <a:pt x="29" y="11"/>
                  </a:lnTo>
                  <a:lnTo>
                    <a:pt x="30" y="12"/>
                  </a:lnTo>
                  <a:lnTo>
                    <a:pt x="30" y="14"/>
                  </a:lnTo>
                  <a:lnTo>
                    <a:pt x="30" y="16"/>
                  </a:lnTo>
                  <a:lnTo>
                    <a:pt x="30" y="17"/>
                  </a:lnTo>
                  <a:lnTo>
                    <a:pt x="30" y="18"/>
                  </a:lnTo>
                  <a:lnTo>
                    <a:pt x="29" y="20"/>
                  </a:lnTo>
                  <a:lnTo>
                    <a:pt x="29" y="21"/>
                  </a:lnTo>
                  <a:lnTo>
                    <a:pt x="28" y="23"/>
                  </a:lnTo>
                  <a:lnTo>
                    <a:pt x="28" y="24"/>
                  </a:lnTo>
                  <a:lnTo>
                    <a:pt x="27" y="25"/>
                  </a:lnTo>
                  <a:lnTo>
                    <a:pt x="26" y="26"/>
                  </a:lnTo>
                  <a:lnTo>
                    <a:pt x="24" y="27"/>
                  </a:lnTo>
                  <a:lnTo>
                    <a:pt x="24" y="28"/>
                  </a:lnTo>
                  <a:lnTo>
                    <a:pt x="22" y="29"/>
                  </a:lnTo>
                  <a:lnTo>
                    <a:pt x="21" y="30"/>
                  </a:lnTo>
                  <a:lnTo>
                    <a:pt x="20" y="30"/>
                  </a:lnTo>
                  <a:lnTo>
                    <a:pt x="18" y="30"/>
                  </a:lnTo>
                  <a:lnTo>
                    <a:pt x="17" y="30"/>
                  </a:lnTo>
                  <a:lnTo>
                    <a:pt x="15" y="31"/>
                  </a:lnTo>
                  <a:lnTo>
                    <a:pt x="14" y="30"/>
                  </a:lnTo>
                  <a:lnTo>
                    <a:pt x="12" y="30"/>
                  </a:lnTo>
                  <a:lnTo>
                    <a:pt x="10" y="30"/>
                  </a:lnTo>
                  <a:lnTo>
                    <a:pt x="9" y="30"/>
                  </a:lnTo>
                  <a:lnTo>
                    <a:pt x="8" y="29"/>
                  </a:lnTo>
                  <a:lnTo>
                    <a:pt x="6" y="28"/>
                  </a:lnTo>
                  <a:lnTo>
                    <a:pt x="5" y="27"/>
                  </a:lnTo>
                  <a:lnTo>
                    <a:pt x="5" y="26"/>
                  </a:lnTo>
                  <a:lnTo>
                    <a:pt x="3" y="25"/>
                  </a:lnTo>
                  <a:lnTo>
                    <a:pt x="3" y="24"/>
                  </a:lnTo>
                  <a:lnTo>
                    <a:pt x="2" y="23"/>
                  </a:lnTo>
                  <a:lnTo>
                    <a:pt x="1" y="21"/>
                  </a:lnTo>
                  <a:lnTo>
                    <a:pt x="1"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162"/>
            <p:cNvSpPr>
              <a:spLocks/>
            </p:cNvSpPr>
            <p:nvPr/>
          </p:nvSpPr>
          <p:spPr bwMode="auto">
            <a:xfrm>
              <a:off x="7433" y="3185"/>
              <a:ext cx="30" cy="30"/>
            </a:xfrm>
            <a:custGeom>
              <a:avLst/>
              <a:gdLst/>
              <a:ahLst/>
              <a:cxnLst>
                <a:cxn ang="0">
                  <a:pos x="0" y="13"/>
                </a:cxn>
                <a:cxn ang="0">
                  <a:pos x="1" y="11"/>
                </a:cxn>
                <a:cxn ang="0">
                  <a:pos x="2" y="8"/>
                </a:cxn>
                <a:cxn ang="0">
                  <a:pos x="3" y="5"/>
                </a:cxn>
                <a:cxn ang="0">
                  <a:pos x="5" y="3"/>
                </a:cxn>
                <a:cxn ang="0">
                  <a:pos x="8" y="1"/>
                </a:cxn>
                <a:cxn ang="0">
                  <a:pos x="10" y="0"/>
                </a:cxn>
                <a:cxn ang="0">
                  <a:pos x="14" y="0"/>
                </a:cxn>
                <a:cxn ang="0">
                  <a:pos x="17" y="0"/>
                </a:cxn>
                <a:cxn ang="0">
                  <a:pos x="20" y="0"/>
                </a:cxn>
                <a:cxn ang="0">
                  <a:pos x="22" y="1"/>
                </a:cxn>
                <a:cxn ang="0">
                  <a:pos x="24" y="3"/>
                </a:cxn>
                <a:cxn ang="0">
                  <a:pos x="27" y="5"/>
                </a:cxn>
                <a:cxn ang="0">
                  <a:pos x="28" y="8"/>
                </a:cxn>
                <a:cxn ang="0">
                  <a:pos x="29" y="11"/>
                </a:cxn>
                <a:cxn ang="0">
                  <a:pos x="30" y="13"/>
                </a:cxn>
                <a:cxn ang="0">
                  <a:pos x="30" y="17"/>
                </a:cxn>
                <a:cxn ang="0">
                  <a:pos x="29" y="19"/>
                </a:cxn>
                <a:cxn ang="0">
                  <a:pos x="28" y="22"/>
                </a:cxn>
                <a:cxn ang="0">
                  <a:pos x="27" y="24"/>
                </a:cxn>
                <a:cxn ang="0">
                  <a:pos x="24" y="26"/>
                </a:cxn>
                <a:cxn ang="0">
                  <a:pos x="22" y="28"/>
                </a:cxn>
                <a:cxn ang="0">
                  <a:pos x="20" y="29"/>
                </a:cxn>
                <a:cxn ang="0">
                  <a:pos x="17" y="30"/>
                </a:cxn>
                <a:cxn ang="0">
                  <a:pos x="14" y="30"/>
                </a:cxn>
                <a:cxn ang="0">
                  <a:pos x="10" y="29"/>
                </a:cxn>
                <a:cxn ang="0">
                  <a:pos x="8" y="28"/>
                </a:cxn>
                <a:cxn ang="0">
                  <a:pos x="5" y="26"/>
                </a:cxn>
                <a:cxn ang="0">
                  <a:pos x="3" y="24"/>
                </a:cxn>
                <a:cxn ang="0">
                  <a:pos x="2" y="22"/>
                </a:cxn>
                <a:cxn ang="0">
                  <a:pos x="1" y="19"/>
                </a:cxn>
                <a:cxn ang="0">
                  <a:pos x="0" y="17"/>
                </a:cxn>
              </a:cxnLst>
              <a:rect l="0" t="0" r="r" b="b"/>
              <a:pathLst>
                <a:path w="30" h="30">
                  <a:moveTo>
                    <a:pt x="0" y="15"/>
                  </a:moveTo>
                  <a:lnTo>
                    <a:pt x="0" y="13"/>
                  </a:lnTo>
                  <a:lnTo>
                    <a:pt x="0" y="12"/>
                  </a:lnTo>
                  <a:lnTo>
                    <a:pt x="1" y="11"/>
                  </a:lnTo>
                  <a:lnTo>
                    <a:pt x="1" y="9"/>
                  </a:lnTo>
                  <a:lnTo>
                    <a:pt x="2" y="8"/>
                  </a:lnTo>
                  <a:lnTo>
                    <a:pt x="3" y="6"/>
                  </a:lnTo>
                  <a:lnTo>
                    <a:pt x="3" y="5"/>
                  </a:lnTo>
                  <a:lnTo>
                    <a:pt x="5" y="4"/>
                  </a:lnTo>
                  <a:lnTo>
                    <a:pt x="5" y="3"/>
                  </a:lnTo>
                  <a:lnTo>
                    <a:pt x="6" y="2"/>
                  </a:lnTo>
                  <a:lnTo>
                    <a:pt x="8" y="1"/>
                  </a:lnTo>
                  <a:lnTo>
                    <a:pt x="9" y="1"/>
                  </a:lnTo>
                  <a:lnTo>
                    <a:pt x="10" y="0"/>
                  </a:lnTo>
                  <a:lnTo>
                    <a:pt x="12" y="0"/>
                  </a:lnTo>
                  <a:lnTo>
                    <a:pt x="14" y="0"/>
                  </a:lnTo>
                  <a:lnTo>
                    <a:pt x="15" y="0"/>
                  </a:lnTo>
                  <a:lnTo>
                    <a:pt x="17" y="0"/>
                  </a:lnTo>
                  <a:lnTo>
                    <a:pt x="18" y="0"/>
                  </a:lnTo>
                  <a:lnTo>
                    <a:pt x="20" y="0"/>
                  </a:lnTo>
                  <a:lnTo>
                    <a:pt x="21" y="1"/>
                  </a:lnTo>
                  <a:lnTo>
                    <a:pt x="22" y="1"/>
                  </a:lnTo>
                  <a:lnTo>
                    <a:pt x="24" y="2"/>
                  </a:lnTo>
                  <a:lnTo>
                    <a:pt x="24" y="3"/>
                  </a:lnTo>
                  <a:lnTo>
                    <a:pt x="26" y="4"/>
                  </a:lnTo>
                  <a:lnTo>
                    <a:pt x="27" y="5"/>
                  </a:lnTo>
                  <a:lnTo>
                    <a:pt x="28" y="6"/>
                  </a:lnTo>
                  <a:lnTo>
                    <a:pt x="28" y="8"/>
                  </a:lnTo>
                  <a:lnTo>
                    <a:pt x="29" y="9"/>
                  </a:lnTo>
                  <a:lnTo>
                    <a:pt x="29" y="11"/>
                  </a:lnTo>
                  <a:lnTo>
                    <a:pt x="30" y="12"/>
                  </a:lnTo>
                  <a:lnTo>
                    <a:pt x="30" y="13"/>
                  </a:lnTo>
                  <a:lnTo>
                    <a:pt x="30" y="15"/>
                  </a:lnTo>
                  <a:lnTo>
                    <a:pt x="30" y="17"/>
                  </a:lnTo>
                  <a:lnTo>
                    <a:pt x="30" y="18"/>
                  </a:lnTo>
                  <a:lnTo>
                    <a:pt x="29" y="19"/>
                  </a:lnTo>
                  <a:lnTo>
                    <a:pt x="29" y="21"/>
                  </a:lnTo>
                  <a:lnTo>
                    <a:pt x="28" y="22"/>
                  </a:lnTo>
                  <a:lnTo>
                    <a:pt x="28" y="23"/>
                  </a:lnTo>
                  <a:lnTo>
                    <a:pt x="27" y="24"/>
                  </a:lnTo>
                  <a:lnTo>
                    <a:pt x="26" y="25"/>
                  </a:lnTo>
                  <a:lnTo>
                    <a:pt x="24" y="26"/>
                  </a:lnTo>
                  <a:lnTo>
                    <a:pt x="24" y="27"/>
                  </a:lnTo>
                  <a:lnTo>
                    <a:pt x="22" y="28"/>
                  </a:lnTo>
                  <a:lnTo>
                    <a:pt x="21" y="29"/>
                  </a:lnTo>
                  <a:lnTo>
                    <a:pt x="20" y="29"/>
                  </a:lnTo>
                  <a:lnTo>
                    <a:pt x="18" y="30"/>
                  </a:lnTo>
                  <a:lnTo>
                    <a:pt x="17" y="30"/>
                  </a:lnTo>
                  <a:lnTo>
                    <a:pt x="15" y="30"/>
                  </a:lnTo>
                  <a:lnTo>
                    <a:pt x="14" y="30"/>
                  </a:lnTo>
                  <a:lnTo>
                    <a:pt x="12" y="30"/>
                  </a:lnTo>
                  <a:lnTo>
                    <a:pt x="10" y="29"/>
                  </a:lnTo>
                  <a:lnTo>
                    <a:pt x="9" y="29"/>
                  </a:lnTo>
                  <a:lnTo>
                    <a:pt x="8" y="28"/>
                  </a:lnTo>
                  <a:lnTo>
                    <a:pt x="6" y="27"/>
                  </a:lnTo>
                  <a:lnTo>
                    <a:pt x="5" y="26"/>
                  </a:lnTo>
                  <a:lnTo>
                    <a:pt x="5" y="25"/>
                  </a:lnTo>
                  <a:lnTo>
                    <a:pt x="3" y="24"/>
                  </a:lnTo>
                  <a:lnTo>
                    <a:pt x="3" y="23"/>
                  </a:lnTo>
                  <a:lnTo>
                    <a:pt x="2" y="22"/>
                  </a:lnTo>
                  <a:lnTo>
                    <a:pt x="1" y="21"/>
                  </a:lnTo>
                  <a:lnTo>
                    <a:pt x="1" y="19"/>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163"/>
            <p:cNvSpPr>
              <a:spLocks/>
            </p:cNvSpPr>
            <p:nvPr/>
          </p:nvSpPr>
          <p:spPr bwMode="auto">
            <a:xfrm>
              <a:off x="7433" y="3185"/>
              <a:ext cx="30" cy="30"/>
            </a:xfrm>
            <a:custGeom>
              <a:avLst/>
              <a:gdLst/>
              <a:ahLst/>
              <a:cxnLst>
                <a:cxn ang="0">
                  <a:pos x="0" y="13"/>
                </a:cxn>
                <a:cxn ang="0">
                  <a:pos x="1" y="11"/>
                </a:cxn>
                <a:cxn ang="0">
                  <a:pos x="2" y="8"/>
                </a:cxn>
                <a:cxn ang="0">
                  <a:pos x="3" y="5"/>
                </a:cxn>
                <a:cxn ang="0">
                  <a:pos x="5" y="3"/>
                </a:cxn>
                <a:cxn ang="0">
                  <a:pos x="8" y="1"/>
                </a:cxn>
                <a:cxn ang="0">
                  <a:pos x="10" y="0"/>
                </a:cxn>
                <a:cxn ang="0">
                  <a:pos x="14" y="0"/>
                </a:cxn>
                <a:cxn ang="0">
                  <a:pos x="17" y="0"/>
                </a:cxn>
                <a:cxn ang="0">
                  <a:pos x="20" y="0"/>
                </a:cxn>
                <a:cxn ang="0">
                  <a:pos x="22" y="1"/>
                </a:cxn>
                <a:cxn ang="0">
                  <a:pos x="24" y="3"/>
                </a:cxn>
                <a:cxn ang="0">
                  <a:pos x="27" y="5"/>
                </a:cxn>
                <a:cxn ang="0">
                  <a:pos x="28" y="8"/>
                </a:cxn>
                <a:cxn ang="0">
                  <a:pos x="29" y="11"/>
                </a:cxn>
                <a:cxn ang="0">
                  <a:pos x="30" y="13"/>
                </a:cxn>
                <a:cxn ang="0">
                  <a:pos x="30" y="17"/>
                </a:cxn>
                <a:cxn ang="0">
                  <a:pos x="29" y="19"/>
                </a:cxn>
                <a:cxn ang="0">
                  <a:pos x="28" y="22"/>
                </a:cxn>
                <a:cxn ang="0">
                  <a:pos x="27" y="24"/>
                </a:cxn>
                <a:cxn ang="0">
                  <a:pos x="24" y="26"/>
                </a:cxn>
                <a:cxn ang="0">
                  <a:pos x="22" y="28"/>
                </a:cxn>
                <a:cxn ang="0">
                  <a:pos x="20" y="29"/>
                </a:cxn>
                <a:cxn ang="0">
                  <a:pos x="17" y="30"/>
                </a:cxn>
                <a:cxn ang="0">
                  <a:pos x="14" y="30"/>
                </a:cxn>
                <a:cxn ang="0">
                  <a:pos x="10" y="29"/>
                </a:cxn>
                <a:cxn ang="0">
                  <a:pos x="8" y="28"/>
                </a:cxn>
                <a:cxn ang="0">
                  <a:pos x="5" y="26"/>
                </a:cxn>
                <a:cxn ang="0">
                  <a:pos x="3" y="24"/>
                </a:cxn>
                <a:cxn ang="0">
                  <a:pos x="2" y="22"/>
                </a:cxn>
                <a:cxn ang="0">
                  <a:pos x="1" y="19"/>
                </a:cxn>
                <a:cxn ang="0">
                  <a:pos x="0" y="17"/>
                </a:cxn>
              </a:cxnLst>
              <a:rect l="0" t="0" r="r" b="b"/>
              <a:pathLst>
                <a:path w="30" h="30">
                  <a:moveTo>
                    <a:pt x="0" y="15"/>
                  </a:moveTo>
                  <a:lnTo>
                    <a:pt x="0" y="13"/>
                  </a:lnTo>
                  <a:lnTo>
                    <a:pt x="0" y="12"/>
                  </a:lnTo>
                  <a:lnTo>
                    <a:pt x="1" y="11"/>
                  </a:lnTo>
                  <a:lnTo>
                    <a:pt x="1" y="9"/>
                  </a:lnTo>
                  <a:lnTo>
                    <a:pt x="2" y="8"/>
                  </a:lnTo>
                  <a:lnTo>
                    <a:pt x="3" y="6"/>
                  </a:lnTo>
                  <a:lnTo>
                    <a:pt x="3" y="5"/>
                  </a:lnTo>
                  <a:lnTo>
                    <a:pt x="5" y="4"/>
                  </a:lnTo>
                  <a:lnTo>
                    <a:pt x="5" y="3"/>
                  </a:lnTo>
                  <a:lnTo>
                    <a:pt x="6" y="2"/>
                  </a:lnTo>
                  <a:lnTo>
                    <a:pt x="8" y="1"/>
                  </a:lnTo>
                  <a:lnTo>
                    <a:pt x="9" y="1"/>
                  </a:lnTo>
                  <a:lnTo>
                    <a:pt x="10" y="0"/>
                  </a:lnTo>
                  <a:lnTo>
                    <a:pt x="12" y="0"/>
                  </a:lnTo>
                  <a:lnTo>
                    <a:pt x="14" y="0"/>
                  </a:lnTo>
                  <a:lnTo>
                    <a:pt x="15" y="0"/>
                  </a:lnTo>
                  <a:lnTo>
                    <a:pt x="17" y="0"/>
                  </a:lnTo>
                  <a:lnTo>
                    <a:pt x="18" y="0"/>
                  </a:lnTo>
                  <a:lnTo>
                    <a:pt x="20" y="0"/>
                  </a:lnTo>
                  <a:lnTo>
                    <a:pt x="21" y="1"/>
                  </a:lnTo>
                  <a:lnTo>
                    <a:pt x="22" y="1"/>
                  </a:lnTo>
                  <a:lnTo>
                    <a:pt x="24" y="2"/>
                  </a:lnTo>
                  <a:lnTo>
                    <a:pt x="24" y="3"/>
                  </a:lnTo>
                  <a:lnTo>
                    <a:pt x="26" y="4"/>
                  </a:lnTo>
                  <a:lnTo>
                    <a:pt x="27" y="5"/>
                  </a:lnTo>
                  <a:lnTo>
                    <a:pt x="28" y="6"/>
                  </a:lnTo>
                  <a:lnTo>
                    <a:pt x="28" y="8"/>
                  </a:lnTo>
                  <a:lnTo>
                    <a:pt x="29" y="9"/>
                  </a:lnTo>
                  <a:lnTo>
                    <a:pt x="29" y="11"/>
                  </a:lnTo>
                  <a:lnTo>
                    <a:pt x="30" y="12"/>
                  </a:lnTo>
                  <a:lnTo>
                    <a:pt x="30" y="13"/>
                  </a:lnTo>
                  <a:lnTo>
                    <a:pt x="30" y="15"/>
                  </a:lnTo>
                  <a:lnTo>
                    <a:pt x="30" y="17"/>
                  </a:lnTo>
                  <a:lnTo>
                    <a:pt x="30" y="18"/>
                  </a:lnTo>
                  <a:lnTo>
                    <a:pt x="29" y="19"/>
                  </a:lnTo>
                  <a:lnTo>
                    <a:pt x="29" y="21"/>
                  </a:lnTo>
                  <a:lnTo>
                    <a:pt x="28" y="22"/>
                  </a:lnTo>
                  <a:lnTo>
                    <a:pt x="28" y="23"/>
                  </a:lnTo>
                  <a:lnTo>
                    <a:pt x="27" y="24"/>
                  </a:lnTo>
                  <a:lnTo>
                    <a:pt x="26" y="25"/>
                  </a:lnTo>
                  <a:lnTo>
                    <a:pt x="24" y="26"/>
                  </a:lnTo>
                  <a:lnTo>
                    <a:pt x="24" y="27"/>
                  </a:lnTo>
                  <a:lnTo>
                    <a:pt x="22" y="28"/>
                  </a:lnTo>
                  <a:lnTo>
                    <a:pt x="21" y="29"/>
                  </a:lnTo>
                  <a:lnTo>
                    <a:pt x="20" y="29"/>
                  </a:lnTo>
                  <a:lnTo>
                    <a:pt x="18" y="30"/>
                  </a:lnTo>
                  <a:lnTo>
                    <a:pt x="17" y="30"/>
                  </a:lnTo>
                  <a:lnTo>
                    <a:pt x="15" y="30"/>
                  </a:lnTo>
                  <a:lnTo>
                    <a:pt x="14" y="30"/>
                  </a:lnTo>
                  <a:lnTo>
                    <a:pt x="12" y="30"/>
                  </a:lnTo>
                  <a:lnTo>
                    <a:pt x="10" y="29"/>
                  </a:lnTo>
                  <a:lnTo>
                    <a:pt x="9" y="29"/>
                  </a:lnTo>
                  <a:lnTo>
                    <a:pt x="8" y="28"/>
                  </a:lnTo>
                  <a:lnTo>
                    <a:pt x="6" y="27"/>
                  </a:lnTo>
                  <a:lnTo>
                    <a:pt x="5" y="26"/>
                  </a:lnTo>
                  <a:lnTo>
                    <a:pt x="5" y="25"/>
                  </a:lnTo>
                  <a:lnTo>
                    <a:pt x="3" y="24"/>
                  </a:lnTo>
                  <a:lnTo>
                    <a:pt x="3" y="23"/>
                  </a:lnTo>
                  <a:lnTo>
                    <a:pt x="2" y="22"/>
                  </a:lnTo>
                  <a:lnTo>
                    <a:pt x="1" y="21"/>
                  </a:lnTo>
                  <a:lnTo>
                    <a:pt x="1" y="19"/>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6" name="Group 173"/>
            <p:cNvGrpSpPr>
              <a:grpSpLocks/>
            </p:cNvGrpSpPr>
            <p:nvPr/>
          </p:nvGrpSpPr>
          <p:grpSpPr bwMode="auto">
            <a:xfrm>
              <a:off x="7402" y="1346"/>
              <a:ext cx="80" cy="159"/>
              <a:chOff x="7402" y="1346"/>
              <a:chExt cx="80" cy="159"/>
            </a:xfrm>
          </p:grpSpPr>
          <p:sp>
            <p:nvSpPr>
              <p:cNvPr id="625" name="Rectangle 164"/>
              <p:cNvSpPr>
                <a:spLocks noChangeArrowheads="1"/>
              </p:cNvSpPr>
              <p:nvPr/>
            </p:nvSpPr>
            <p:spPr bwMode="auto">
              <a:xfrm>
                <a:off x="7402" y="1346"/>
                <a:ext cx="80"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6" name="Rectangle 165"/>
              <p:cNvSpPr>
                <a:spLocks noChangeArrowheads="1"/>
              </p:cNvSpPr>
              <p:nvPr/>
            </p:nvSpPr>
            <p:spPr bwMode="auto">
              <a:xfrm>
                <a:off x="7402" y="1346"/>
                <a:ext cx="80"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7" name="Rectangle 166"/>
              <p:cNvSpPr>
                <a:spLocks noChangeArrowheads="1"/>
              </p:cNvSpPr>
              <p:nvPr/>
            </p:nvSpPr>
            <p:spPr bwMode="auto">
              <a:xfrm>
                <a:off x="7413" y="1356"/>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8" name="Freeform 167"/>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9" name="Freeform 168"/>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0" name="Freeform 169"/>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1" name="Freeform 170"/>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2" name="Freeform 171"/>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3" name="Freeform 172"/>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6" name="Rectangle 174"/>
            <p:cNvSpPr>
              <a:spLocks noChangeArrowheads="1"/>
            </p:cNvSpPr>
            <p:nvPr/>
          </p:nvSpPr>
          <p:spPr bwMode="auto">
            <a:xfrm>
              <a:off x="4376" y="3119"/>
              <a:ext cx="81" cy="161"/>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Rectangle 175"/>
            <p:cNvSpPr>
              <a:spLocks noChangeArrowheads="1"/>
            </p:cNvSpPr>
            <p:nvPr/>
          </p:nvSpPr>
          <p:spPr bwMode="auto">
            <a:xfrm>
              <a:off x="4376" y="3119"/>
              <a:ext cx="81" cy="161"/>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176"/>
            <p:cNvSpPr>
              <a:spLocks noChangeArrowheads="1"/>
            </p:cNvSpPr>
            <p:nvPr/>
          </p:nvSpPr>
          <p:spPr bwMode="auto">
            <a:xfrm>
              <a:off x="4386" y="3130"/>
              <a:ext cx="61"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77"/>
            <p:cNvSpPr>
              <a:spLocks/>
            </p:cNvSpPr>
            <p:nvPr/>
          </p:nvSpPr>
          <p:spPr bwMode="auto">
            <a:xfrm>
              <a:off x="4402" y="3225"/>
              <a:ext cx="30" cy="30"/>
            </a:xfrm>
            <a:custGeom>
              <a:avLst/>
              <a:gdLst/>
              <a:ahLst/>
              <a:cxnLst>
                <a:cxn ang="0">
                  <a:pos x="0" y="14"/>
                </a:cxn>
                <a:cxn ang="0">
                  <a:pos x="0" y="10"/>
                </a:cxn>
                <a:cxn ang="0">
                  <a:pos x="2" y="8"/>
                </a:cxn>
                <a:cxn ang="0">
                  <a:pos x="3" y="5"/>
                </a:cxn>
                <a:cxn ang="0">
                  <a:pos x="5" y="3"/>
                </a:cxn>
                <a:cxn ang="0">
                  <a:pos x="8" y="2"/>
                </a:cxn>
                <a:cxn ang="0">
                  <a:pos x="10" y="0"/>
                </a:cxn>
                <a:cxn ang="0">
                  <a:pos x="13" y="0"/>
                </a:cxn>
                <a:cxn ang="0">
                  <a:pos x="17" y="0"/>
                </a:cxn>
                <a:cxn ang="0">
                  <a:pos x="20" y="0"/>
                </a:cxn>
                <a:cxn ang="0">
                  <a:pos x="22" y="2"/>
                </a:cxn>
                <a:cxn ang="0">
                  <a:pos x="24" y="3"/>
                </a:cxn>
                <a:cxn ang="0">
                  <a:pos x="27" y="5"/>
                </a:cxn>
                <a:cxn ang="0">
                  <a:pos x="28" y="8"/>
                </a:cxn>
                <a:cxn ang="0">
                  <a:pos x="29" y="10"/>
                </a:cxn>
                <a:cxn ang="0">
                  <a:pos x="30" y="14"/>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5"/>
                  </a:moveTo>
                  <a:lnTo>
                    <a:pt x="0" y="14"/>
                  </a:lnTo>
                  <a:lnTo>
                    <a:pt x="0" y="12"/>
                  </a:lnTo>
                  <a:lnTo>
                    <a:pt x="0" y="10"/>
                  </a:lnTo>
                  <a:lnTo>
                    <a:pt x="1" y="9"/>
                  </a:lnTo>
                  <a:lnTo>
                    <a:pt x="2" y="8"/>
                  </a:lnTo>
                  <a:lnTo>
                    <a:pt x="3" y="7"/>
                  </a:lnTo>
                  <a:lnTo>
                    <a:pt x="3" y="5"/>
                  </a:lnTo>
                  <a:lnTo>
                    <a:pt x="4" y="4"/>
                  </a:lnTo>
                  <a:lnTo>
                    <a:pt x="5" y="3"/>
                  </a:lnTo>
                  <a:lnTo>
                    <a:pt x="6" y="2"/>
                  </a:lnTo>
                  <a:lnTo>
                    <a:pt x="8" y="2"/>
                  </a:lnTo>
                  <a:lnTo>
                    <a:pt x="9" y="1"/>
                  </a:lnTo>
                  <a:lnTo>
                    <a:pt x="10" y="0"/>
                  </a:lnTo>
                  <a:lnTo>
                    <a:pt x="12" y="0"/>
                  </a:lnTo>
                  <a:lnTo>
                    <a:pt x="13" y="0"/>
                  </a:lnTo>
                  <a:lnTo>
                    <a:pt x="15" y="0"/>
                  </a:lnTo>
                  <a:lnTo>
                    <a:pt x="17" y="0"/>
                  </a:lnTo>
                  <a:lnTo>
                    <a:pt x="18" y="0"/>
                  </a:lnTo>
                  <a:lnTo>
                    <a:pt x="20" y="0"/>
                  </a:lnTo>
                  <a:lnTo>
                    <a:pt x="21" y="1"/>
                  </a:lnTo>
                  <a:lnTo>
                    <a:pt x="22" y="2"/>
                  </a:lnTo>
                  <a:lnTo>
                    <a:pt x="23" y="2"/>
                  </a:lnTo>
                  <a:lnTo>
                    <a:pt x="24" y="3"/>
                  </a:lnTo>
                  <a:lnTo>
                    <a:pt x="26" y="4"/>
                  </a:lnTo>
                  <a:lnTo>
                    <a:pt x="27" y="5"/>
                  </a:lnTo>
                  <a:lnTo>
                    <a:pt x="27" y="7"/>
                  </a:lnTo>
                  <a:lnTo>
                    <a:pt x="28" y="8"/>
                  </a:lnTo>
                  <a:lnTo>
                    <a:pt x="29" y="9"/>
                  </a:lnTo>
                  <a:lnTo>
                    <a:pt x="29" y="10"/>
                  </a:lnTo>
                  <a:lnTo>
                    <a:pt x="30" y="12"/>
                  </a:lnTo>
                  <a:lnTo>
                    <a:pt x="30" y="14"/>
                  </a:lnTo>
                  <a:lnTo>
                    <a:pt x="30" y="15"/>
                  </a:lnTo>
                  <a:lnTo>
                    <a:pt x="30" y="16"/>
                  </a:lnTo>
                  <a:lnTo>
                    <a:pt x="30" y="18"/>
                  </a:lnTo>
                  <a:lnTo>
                    <a:pt x="29" y="19"/>
                  </a:lnTo>
                  <a:lnTo>
                    <a:pt x="29" y="21"/>
                  </a:lnTo>
                  <a:lnTo>
                    <a:pt x="28" y="22"/>
                  </a:lnTo>
                  <a:lnTo>
                    <a:pt x="27" y="24"/>
                  </a:lnTo>
                  <a:lnTo>
                    <a:pt x="27" y="24"/>
                  </a:lnTo>
                  <a:lnTo>
                    <a:pt x="26" y="26"/>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6"/>
                  </a:lnTo>
                  <a:lnTo>
                    <a:pt x="3" y="24"/>
                  </a:lnTo>
                  <a:lnTo>
                    <a:pt x="3" y="24"/>
                  </a:lnTo>
                  <a:lnTo>
                    <a:pt x="2" y="22"/>
                  </a:lnTo>
                  <a:lnTo>
                    <a:pt x="1" y="21"/>
                  </a:lnTo>
                  <a:lnTo>
                    <a:pt x="0"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178"/>
            <p:cNvSpPr>
              <a:spLocks/>
            </p:cNvSpPr>
            <p:nvPr/>
          </p:nvSpPr>
          <p:spPr bwMode="auto">
            <a:xfrm>
              <a:off x="4402" y="3225"/>
              <a:ext cx="30" cy="30"/>
            </a:xfrm>
            <a:custGeom>
              <a:avLst/>
              <a:gdLst/>
              <a:ahLst/>
              <a:cxnLst>
                <a:cxn ang="0">
                  <a:pos x="0" y="14"/>
                </a:cxn>
                <a:cxn ang="0">
                  <a:pos x="0" y="10"/>
                </a:cxn>
                <a:cxn ang="0">
                  <a:pos x="2" y="8"/>
                </a:cxn>
                <a:cxn ang="0">
                  <a:pos x="3" y="5"/>
                </a:cxn>
                <a:cxn ang="0">
                  <a:pos x="5" y="3"/>
                </a:cxn>
                <a:cxn ang="0">
                  <a:pos x="8" y="2"/>
                </a:cxn>
                <a:cxn ang="0">
                  <a:pos x="10" y="0"/>
                </a:cxn>
                <a:cxn ang="0">
                  <a:pos x="13" y="0"/>
                </a:cxn>
                <a:cxn ang="0">
                  <a:pos x="17" y="0"/>
                </a:cxn>
                <a:cxn ang="0">
                  <a:pos x="20" y="0"/>
                </a:cxn>
                <a:cxn ang="0">
                  <a:pos x="22" y="2"/>
                </a:cxn>
                <a:cxn ang="0">
                  <a:pos x="24" y="3"/>
                </a:cxn>
                <a:cxn ang="0">
                  <a:pos x="27" y="5"/>
                </a:cxn>
                <a:cxn ang="0">
                  <a:pos x="28" y="8"/>
                </a:cxn>
                <a:cxn ang="0">
                  <a:pos x="29" y="10"/>
                </a:cxn>
                <a:cxn ang="0">
                  <a:pos x="30" y="14"/>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5"/>
                  </a:moveTo>
                  <a:lnTo>
                    <a:pt x="0" y="14"/>
                  </a:lnTo>
                  <a:lnTo>
                    <a:pt x="0" y="12"/>
                  </a:lnTo>
                  <a:lnTo>
                    <a:pt x="0" y="10"/>
                  </a:lnTo>
                  <a:lnTo>
                    <a:pt x="1" y="9"/>
                  </a:lnTo>
                  <a:lnTo>
                    <a:pt x="2" y="8"/>
                  </a:lnTo>
                  <a:lnTo>
                    <a:pt x="3" y="7"/>
                  </a:lnTo>
                  <a:lnTo>
                    <a:pt x="3" y="5"/>
                  </a:lnTo>
                  <a:lnTo>
                    <a:pt x="4" y="4"/>
                  </a:lnTo>
                  <a:lnTo>
                    <a:pt x="5" y="3"/>
                  </a:lnTo>
                  <a:lnTo>
                    <a:pt x="6" y="2"/>
                  </a:lnTo>
                  <a:lnTo>
                    <a:pt x="8" y="2"/>
                  </a:lnTo>
                  <a:lnTo>
                    <a:pt x="9" y="1"/>
                  </a:lnTo>
                  <a:lnTo>
                    <a:pt x="10" y="0"/>
                  </a:lnTo>
                  <a:lnTo>
                    <a:pt x="12" y="0"/>
                  </a:lnTo>
                  <a:lnTo>
                    <a:pt x="13" y="0"/>
                  </a:lnTo>
                  <a:lnTo>
                    <a:pt x="15" y="0"/>
                  </a:lnTo>
                  <a:lnTo>
                    <a:pt x="17" y="0"/>
                  </a:lnTo>
                  <a:lnTo>
                    <a:pt x="18" y="0"/>
                  </a:lnTo>
                  <a:lnTo>
                    <a:pt x="20" y="0"/>
                  </a:lnTo>
                  <a:lnTo>
                    <a:pt x="21" y="1"/>
                  </a:lnTo>
                  <a:lnTo>
                    <a:pt x="22" y="2"/>
                  </a:lnTo>
                  <a:lnTo>
                    <a:pt x="23" y="2"/>
                  </a:lnTo>
                  <a:lnTo>
                    <a:pt x="24" y="3"/>
                  </a:lnTo>
                  <a:lnTo>
                    <a:pt x="26" y="4"/>
                  </a:lnTo>
                  <a:lnTo>
                    <a:pt x="27" y="5"/>
                  </a:lnTo>
                  <a:lnTo>
                    <a:pt x="27" y="7"/>
                  </a:lnTo>
                  <a:lnTo>
                    <a:pt x="28" y="8"/>
                  </a:lnTo>
                  <a:lnTo>
                    <a:pt x="29" y="9"/>
                  </a:lnTo>
                  <a:lnTo>
                    <a:pt x="29" y="10"/>
                  </a:lnTo>
                  <a:lnTo>
                    <a:pt x="30" y="12"/>
                  </a:lnTo>
                  <a:lnTo>
                    <a:pt x="30" y="14"/>
                  </a:lnTo>
                  <a:lnTo>
                    <a:pt x="30" y="15"/>
                  </a:lnTo>
                  <a:lnTo>
                    <a:pt x="30" y="16"/>
                  </a:lnTo>
                  <a:lnTo>
                    <a:pt x="30" y="18"/>
                  </a:lnTo>
                  <a:lnTo>
                    <a:pt x="29" y="19"/>
                  </a:lnTo>
                  <a:lnTo>
                    <a:pt x="29" y="21"/>
                  </a:lnTo>
                  <a:lnTo>
                    <a:pt x="28" y="22"/>
                  </a:lnTo>
                  <a:lnTo>
                    <a:pt x="27" y="24"/>
                  </a:lnTo>
                  <a:lnTo>
                    <a:pt x="27" y="24"/>
                  </a:lnTo>
                  <a:lnTo>
                    <a:pt x="26" y="26"/>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6"/>
                  </a:lnTo>
                  <a:lnTo>
                    <a:pt x="3" y="24"/>
                  </a:lnTo>
                  <a:lnTo>
                    <a:pt x="3" y="24"/>
                  </a:lnTo>
                  <a:lnTo>
                    <a:pt x="2" y="22"/>
                  </a:lnTo>
                  <a:lnTo>
                    <a:pt x="1" y="21"/>
                  </a:lnTo>
                  <a:lnTo>
                    <a:pt x="0"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179"/>
            <p:cNvSpPr>
              <a:spLocks/>
            </p:cNvSpPr>
            <p:nvPr/>
          </p:nvSpPr>
          <p:spPr bwMode="auto">
            <a:xfrm>
              <a:off x="4402" y="3144"/>
              <a:ext cx="30" cy="31"/>
            </a:xfrm>
            <a:custGeom>
              <a:avLst/>
              <a:gdLst/>
              <a:ahLst/>
              <a:cxnLst>
                <a:cxn ang="0">
                  <a:pos x="0" y="14"/>
                </a:cxn>
                <a:cxn ang="0">
                  <a:pos x="0" y="11"/>
                </a:cxn>
                <a:cxn ang="0">
                  <a:pos x="2" y="9"/>
                </a:cxn>
                <a:cxn ang="0">
                  <a:pos x="3" y="6"/>
                </a:cxn>
                <a:cxn ang="0">
                  <a:pos x="5" y="4"/>
                </a:cxn>
                <a:cxn ang="0">
                  <a:pos x="8" y="2"/>
                </a:cxn>
                <a:cxn ang="0">
                  <a:pos x="10" y="1"/>
                </a:cxn>
                <a:cxn ang="0">
                  <a:pos x="13"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2"/>
                </a:cxn>
                <a:cxn ang="0">
                  <a:pos x="27" y="25"/>
                </a:cxn>
                <a:cxn ang="0">
                  <a:pos x="24" y="27"/>
                </a:cxn>
                <a:cxn ang="0">
                  <a:pos x="22" y="29"/>
                </a:cxn>
                <a:cxn ang="0">
                  <a:pos x="20" y="30"/>
                </a:cxn>
                <a:cxn ang="0">
                  <a:pos x="17" y="30"/>
                </a:cxn>
                <a:cxn ang="0">
                  <a:pos x="13" y="30"/>
                </a:cxn>
                <a:cxn ang="0">
                  <a:pos x="10" y="30"/>
                </a:cxn>
                <a:cxn ang="0">
                  <a:pos x="8" y="29"/>
                </a:cxn>
                <a:cxn ang="0">
                  <a:pos x="5" y="27"/>
                </a:cxn>
                <a:cxn ang="0">
                  <a:pos x="3" y="25"/>
                </a:cxn>
                <a:cxn ang="0">
                  <a:pos x="2" y="22"/>
                </a:cxn>
                <a:cxn ang="0">
                  <a:pos x="0" y="20"/>
                </a:cxn>
                <a:cxn ang="0">
                  <a:pos x="0" y="17"/>
                </a:cxn>
              </a:cxnLst>
              <a:rect l="0" t="0" r="r" b="b"/>
              <a:pathLst>
                <a:path w="30" h="31">
                  <a:moveTo>
                    <a:pt x="0" y="16"/>
                  </a:moveTo>
                  <a:lnTo>
                    <a:pt x="0" y="14"/>
                  </a:lnTo>
                  <a:lnTo>
                    <a:pt x="0" y="12"/>
                  </a:lnTo>
                  <a:lnTo>
                    <a:pt x="0" y="11"/>
                  </a:lnTo>
                  <a:lnTo>
                    <a:pt x="1" y="10"/>
                  </a:lnTo>
                  <a:lnTo>
                    <a:pt x="2" y="9"/>
                  </a:lnTo>
                  <a:lnTo>
                    <a:pt x="3" y="7"/>
                  </a:lnTo>
                  <a:lnTo>
                    <a:pt x="3" y="6"/>
                  </a:lnTo>
                  <a:lnTo>
                    <a:pt x="4" y="5"/>
                  </a:lnTo>
                  <a:lnTo>
                    <a:pt x="5" y="4"/>
                  </a:lnTo>
                  <a:lnTo>
                    <a:pt x="6" y="3"/>
                  </a:lnTo>
                  <a:lnTo>
                    <a:pt x="8" y="2"/>
                  </a:lnTo>
                  <a:lnTo>
                    <a:pt x="9" y="2"/>
                  </a:lnTo>
                  <a:lnTo>
                    <a:pt x="10" y="1"/>
                  </a:lnTo>
                  <a:lnTo>
                    <a:pt x="12" y="1"/>
                  </a:lnTo>
                  <a:lnTo>
                    <a:pt x="13" y="0"/>
                  </a:lnTo>
                  <a:lnTo>
                    <a:pt x="15" y="0"/>
                  </a:lnTo>
                  <a:lnTo>
                    <a:pt x="17" y="0"/>
                  </a:lnTo>
                  <a:lnTo>
                    <a:pt x="18" y="1"/>
                  </a:lnTo>
                  <a:lnTo>
                    <a:pt x="20" y="1"/>
                  </a:lnTo>
                  <a:lnTo>
                    <a:pt x="21" y="2"/>
                  </a:lnTo>
                  <a:lnTo>
                    <a:pt x="22" y="2"/>
                  </a:lnTo>
                  <a:lnTo>
                    <a:pt x="23" y="3"/>
                  </a:lnTo>
                  <a:lnTo>
                    <a:pt x="24" y="4"/>
                  </a:lnTo>
                  <a:lnTo>
                    <a:pt x="26" y="5"/>
                  </a:lnTo>
                  <a:lnTo>
                    <a:pt x="27" y="6"/>
                  </a:lnTo>
                  <a:lnTo>
                    <a:pt x="27" y="7"/>
                  </a:lnTo>
                  <a:lnTo>
                    <a:pt x="28" y="9"/>
                  </a:lnTo>
                  <a:lnTo>
                    <a:pt x="29" y="10"/>
                  </a:lnTo>
                  <a:lnTo>
                    <a:pt x="29" y="11"/>
                  </a:lnTo>
                  <a:lnTo>
                    <a:pt x="30" y="12"/>
                  </a:lnTo>
                  <a:lnTo>
                    <a:pt x="30" y="14"/>
                  </a:lnTo>
                  <a:lnTo>
                    <a:pt x="30" y="16"/>
                  </a:lnTo>
                  <a:lnTo>
                    <a:pt x="30" y="17"/>
                  </a:lnTo>
                  <a:lnTo>
                    <a:pt x="30" y="18"/>
                  </a:lnTo>
                  <a:lnTo>
                    <a:pt x="29" y="20"/>
                  </a:lnTo>
                  <a:lnTo>
                    <a:pt x="29" y="21"/>
                  </a:lnTo>
                  <a:lnTo>
                    <a:pt x="28" y="22"/>
                  </a:lnTo>
                  <a:lnTo>
                    <a:pt x="27" y="24"/>
                  </a:lnTo>
                  <a:lnTo>
                    <a:pt x="27" y="25"/>
                  </a:lnTo>
                  <a:lnTo>
                    <a:pt x="26" y="26"/>
                  </a:lnTo>
                  <a:lnTo>
                    <a:pt x="24" y="27"/>
                  </a:lnTo>
                  <a:lnTo>
                    <a:pt x="23" y="28"/>
                  </a:lnTo>
                  <a:lnTo>
                    <a:pt x="22" y="29"/>
                  </a:lnTo>
                  <a:lnTo>
                    <a:pt x="21" y="29"/>
                  </a:lnTo>
                  <a:lnTo>
                    <a:pt x="20" y="30"/>
                  </a:lnTo>
                  <a:lnTo>
                    <a:pt x="18" y="30"/>
                  </a:lnTo>
                  <a:lnTo>
                    <a:pt x="17" y="30"/>
                  </a:lnTo>
                  <a:lnTo>
                    <a:pt x="15" y="31"/>
                  </a:lnTo>
                  <a:lnTo>
                    <a:pt x="13" y="30"/>
                  </a:lnTo>
                  <a:lnTo>
                    <a:pt x="12" y="30"/>
                  </a:lnTo>
                  <a:lnTo>
                    <a:pt x="10" y="30"/>
                  </a:lnTo>
                  <a:lnTo>
                    <a:pt x="9" y="29"/>
                  </a:lnTo>
                  <a:lnTo>
                    <a:pt x="8" y="29"/>
                  </a:lnTo>
                  <a:lnTo>
                    <a:pt x="6" y="28"/>
                  </a:lnTo>
                  <a:lnTo>
                    <a:pt x="5" y="27"/>
                  </a:lnTo>
                  <a:lnTo>
                    <a:pt x="4" y="26"/>
                  </a:lnTo>
                  <a:lnTo>
                    <a:pt x="3" y="25"/>
                  </a:lnTo>
                  <a:lnTo>
                    <a:pt x="3" y="24"/>
                  </a:lnTo>
                  <a:lnTo>
                    <a:pt x="2" y="22"/>
                  </a:lnTo>
                  <a:lnTo>
                    <a:pt x="1" y="21"/>
                  </a:lnTo>
                  <a:lnTo>
                    <a:pt x="0"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180"/>
            <p:cNvSpPr>
              <a:spLocks/>
            </p:cNvSpPr>
            <p:nvPr/>
          </p:nvSpPr>
          <p:spPr bwMode="auto">
            <a:xfrm>
              <a:off x="4402" y="3144"/>
              <a:ext cx="30" cy="31"/>
            </a:xfrm>
            <a:custGeom>
              <a:avLst/>
              <a:gdLst/>
              <a:ahLst/>
              <a:cxnLst>
                <a:cxn ang="0">
                  <a:pos x="0" y="14"/>
                </a:cxn>
                <a:cxn ang="0">
                  <a:pos x="0" y="11"/>
                </a:cxn>
                <a:cxn ang="0">
                  <a:pos x="2" y="9"/>
                </a:cxn>
                <a:cxn ang="0">
                  <a:pos x="3" y="6"/>
                </a:cxn>
                <a:cxn ang="0">
                  <a:pos x="5" y="4"/>
                </a:cxn>
                <a:cxn ang="0">
                  <a:pos x="8" y="2"/>
                </a:cxn>
                <a:cxn ang="0">
                  <a:pos x="10" y="1"/>
                </a:cxn>
                <a:cxn ang="0">
                  <a:pos x="13"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2"/>
                </a:cxn>
                <a:cxn ang="0">
                  <a:pos x="27" y="25"/>
                </a:cxn>
                <a:cxn ang="0">
                  <a:pos x="24" y="27"/>
                </a:cxn>
                <a:cxn ang="0">
                  <a:pos x="22" y="29"/>
                </a:cxn>
                <a:cxn ang="0">
                  <a:pos x="20" y="30"/>
                </a:cxn>
                <a:cxn ang="0">
                  <a:pos x="17" y="30"/>
                </a:cxn>
                <a:cxn ang="0">
                  <a:pos x="13" y="30"/>
                </a:cxn>
                <a:cxn ang="0">
                  <a:pos x="10" y="30"/>
                </a:cxn>
                <a:cxn ang="0">
                  <a:pos x="8" y="29"/>
                </a:cxn>
                <a:cxn ang="0">
                  <a:pos x="5" y="27"/>
                </a:cxn>
                <a:cxn ang="0">
                  <a:pos x="3" y="25"/>
                </a:cxn>
                <a:cxn ang="0">
                  <a:pos x="2" y="22"/>
                </a:cxn>
                <a:cxn ang="0">
                  <a:pos x="0" y="20"/>
                </a:cxn>
                <a:cxn ang="0">
                  <a:pos x="0" y="17"/>
                </a:cxn>
              </a:cxnLst>
              <a:rect l="0" t="0" r="r" b="b"/>
              <a:pathLst>
                <a:path w="30" h="31">
                  <a:moveTo>
                    <a:pt x="0" y="16"/>
                  </a:moveTo>
                  <a:lnTo>
                    <a:pt x="0" y="14"/>
                  </a:lnTo>
                  <a:lnTo>
                    <a:pt x="0" y="12"/>
                  </a:lnTo>
                  <a:lnTo>
                    <a:pt x="0" y="11"/>
                  </a:lnTo>
                  <a:lnTo>
                    <a:pt x="1" y="10"/>
                  </a:lnTo>
                  <a:lnTo>
                    <a:pt x="2" y="9"/>
                  </a:lnTo>
                  <a:lnTo>
                    <a:pt x="3" y="7"/>
                  </a:lnTo>
                  <a:lnTo>
                    <a:pt x="3" y="6"/>
                  </a:lnTo>
                  <a:lnTo>
                    <a:pt x="4" y="5"/>
                  </a:lnTo>
                  <a:lnTo>
                    <a:pt x="5" y="4"/>
                  </a:lnTo>
                  <a:lnTo>
                    <a:pt x="6" y="3"/>
                  </a:lnTo>
                  <a:lnTo>
                    <a:pt x="8" y="2"/>
                  </a:lnTo>
                  <a:lnTo>
                    <a:pt x="9" y="2"/>
                  </a:lnTo>
                  <a:lnTo>
                    <a:pt x="10" y="1"/>
                  </a:lnTo>
                  <a:lnTo>
                    <a:pt x="12" y="1"/>
                  </a:lnTo>
                  <a:lnTo>
                    <a:pt x="13" y="0"/>
                  </a:lnTo>
                  <a:lnTo>
                    <a:pt x="15" y="0"/>
                  </a:lnTo>
                  <a:lnTo>
                    <a:pt x="17" y="0"/>
                  </a:lnTo>
                  <a:lnTo>
                    <a:pt x="18" y="1"/>
                  </a:lnTo>
                  <a:lnTo>
                    <a:pt x="20" y="1"/>
                  </a:lnTo>
                  <a:lnTo>
                    <a:pt x="21" y="2"/>
                  </a:lnTo>
                  <a:lnTo>
                    <a:pt x="22" y="2"/>
                  </a:lnTo>
                  <a:lnTo>
                    <a:pt x="23" y="3"/>
                  </a:lnTo>
                  <a:lnTo>
                    <a:pt x="24" y="4"/>
                  </a:lnTo>
                  <a:lnTo>
                    <a:pt x="26" y="5"/>
                  </a:lnTo>
                  <a:lnTo>
                    <a:pt x="27" y="6"/>
                  </a:lnTo>
                  <a:lnTo>
                    <a:pt x="27" y="7"/>
                  </a:lnTo>
                  <a:lnTo>
                    <a:pt x="28" y="9"/>
                  </a:lnTo>
                  <a:lnTo>
                    <a:pt x="29" y="10"/>
                  </a:lnTo>
                  <a:lnTo>
                    <a:pt x="29" y="11"/>
                  </a:lnTo>
                  <a:lnTo>
                    <a:pt x="30" y="12"/>
                  </a:lnTo>
                  <a:lnTo>
                    <a:pt x="30" y="14"/>
                  </a:lnTo>
                  <a:lnTo>
                    <a:pt x="30" y="16"/>
                  </a:lnTo>
                  <a:lnTo>
                    <a:pt x="30" y="17"/>
                  </a:lnTo>
                  <a:lnTo>
                    <a:pt x="30" y="18"/>
                  </a:lnTo>
                  <a:lnTo>
                    <a:pt x="29" y="20"/>
                  </a:lnTo>
                  <a:lnTo>
                    <a:pt x="29" y="21"/>
                  </a:lnTo>
                  <a:lnTo>
                    <a:pt x="28" y="22"/>
                  </a:lnTo>
                  <a:lnTo>
                    <a:pt x="27" y="24"/>
                  </a:lnTo>
                  <a:lnTo>
                    <a:pt x="27" y="25"/>
                  </a:lnTo>
                  <a:lnTo>
                    <a:pt x="26" y="26"/>
                  </a:lnTo>
                  <a:lnTo>
                    <a:pt x="24" y="27"/>
                  </a:lnTo>
                  <a:lnTo>
                    <a:pt x="23" y="28"/>
                  </a:lnTo>
                  <a:lnTo>
                    <a:pt x="22" y="29"/>
                  </a:lnTo>
                  <a:lnTo>
                    <a:pt x="21" y="29"/>
                  </a:lnTo>
                  <a:lnTo>
                    <a:pt x="20" y="30"/>
                  </a:lnTo>
                  <a:lnTo>
                    <a:pt x="18" y="30"/>
                  </a:lnTo>
                  <a:lnTo>
                    <a:pt x="17" y="30"/>
                  </a:lnTo>
                  <a:lnTo>
                    <a:pt x="15" y="31"/>
                  </a:lnTo>
                  <a:lnTo>
                    <a:pt x="13" y="30"/>
                  </a:lnTo>
                  <a:lnTo>
                    <a:pt x="12" y="30"/>
                  </a:lnTo>
                  <a:lnTo>
                    <a:pt x="10" y="30"/>
                  </a:lnTo>
                  <a:lnTo>
                    <a:pt x="9" y="29"/>
                  </a:lnTo>
                  <a:lnTo>
                    <a:pt x="8" y="29"/>
                  </a:lnTo>
                  <a:lnTo>
                    <a:pt x="6" y="28"/>
                  </a:lnTo>
                  <a:lnTo>
                    <a:pt x="5" y="27"/>
                  </a:lnTo>
                  <a:lnTo>
                    <a:pt x="4" y="26"/>
                  </a:lnTo>
                  <a:lnTo>
                    <a:pt x="3" y="25"/>
                  </a:lnTo>
                  <a:lnTo>
                    <a:pt x="3" y="24"/>
                  </a:lnTo>
                  <a:lnTo>
                    <a:pt x="2" y="22"/>
                  </a:lnTo>
                  <a:lnTo>
                    <a:pt x="1" y="21"/>
                  </a:lnTo>
                  <a:lnTo>
                    <a:pt x="0"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181"/>
            <p:cNvSpPr>
              <a:spLocks/>
            </p:cNvSpPr>
            <p:nvPr/>
          </p:nvSpPr>
          <p:spPr bwMode="auto">
            <a:xfrm>
              <a:off x="4402" y="3185"/>
              <a:ext cx="30" cy="30"/>
            </a:xfrm>
            <a:custGeom>
              <a:avLst/>
              <a:gdLst/>
              <a:ahLst/>
              <a:cxnLst>
                <a:cxn ang="0">
                  <a:pos x="0" y="13"/>
                </a:cxn>
                <a:cxn ang="0">
                  <a:pos x="0" y="10"/>
                </a:cxn>
                <a:cxn ang="0">
                  <a:pos x="2" y="7"/>
                </a:cxn>
                <a:cxn ang="0">
                  <a:pos x="3" y="5"/>
                </a:cxn>
                <a:cxn ang="0">
                  <a:pos x="5" y="3"/>
                </a:cxn>
                <a:cxn ang="0">
                  <a:pos x="8" y="1"/>
                </a:cxn>
                <a:cxn ang="0">
                  <a:pos x="10" y="0"/>
                </a:cxn>
                <a:cxn ang="0">
                  <a:pos x="13" y="0"/>
                </a:cxn>
                <a:cxn ang="0">
                  <a:pos x="17" y="0"/>
                </a:cxn>
                <a:cxn ang="0">
                  <a:pos x="20" y="0"/>
                </a:cxn>
                <a:cxn ang="0">
                  <a:pos x="22" y="1"/>
                </a:cxn>
                <a:cxn ang="0">
                  <a:pos x="24" y="3"/>
                </a:cxn>
                <a:cxn ang="0">
                  <a:pos x="27" y="5"/>
                </a:cxn>
                <a:cxn ang="0">
                  <a:pos x="28" y="7"/>
                </a:cxn>
                <a:cxn ang="0">
                  <a:pos x="29" y="10"/>
                </a:cxn>
                <a:cxn ang="0">
                  <a:pos x="30" y="13"/>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4"/>
                  </a:moveTo>
                  <a:lnTo>
                    <a:pt x="0" y="13"/>
                  </a:lnTo>
                  <a:lnTo>
                    <a:pt x="0" y="12"/>
                  </a:lnTo>
                  <a:lnTo>
                    <a:pt x="0" y="10"/>
                  </a:lnTo>
                  <a:lnTo>
                    <a:pt x="1" y="9"/>
                  </a:lnTo>
                  <a:lnTo>
                    <a:pt x="2" y="7"/>
                  </a:lnTo>
                  <a:lnTo>
                    <a:pt x="3" y="6"/>
                  </a:lnTo>
                  <a:lnTo>
                    <a:pt x="3" y="5"/>
                  </a:lnTo>
                  <a:lnTo>
                    <a:pt x="4" y="4"/>
                  </a:lnTo>
                  <a:lnTo>
                    <a:pt x="5" y="3"/>
                  </a:lnTo>
                  <a:lnTo>
                    <a:pt x="6" y="2"/>
                  </a:lnTo>
                  <a:lnTo>
                    <a:pt x="8" y="1"/>
                  </a:lnTo>
                  <a:lnTo>
                    <a:pt x="9" y="1"/>
                  </a:lnTo>
                  <a:lnTo>
                    <a:pt x="10" y="0"/>
                  </a:lnTo>
                  <a:lnTo>
                    <a:pt x="12" y="0"/>
                  </a:lnTo>
                  <a:lnTo>
                    <a:pt x="13" y="0"/>
                  </a:lnTo>
                  <a:lnTo>
                    <a:pt x="15" y="0"/>
                  </a:lnTo>
                  <a:lnTo>
                    <a:pt x="17" y="0"/>
                  </a:lnTo>
                  <a:lnTo>
                    <a:pt x="18" y="0"/>
                  </a:lnTo>
                  <a:lnTo>
                    <a:pt x="20" y="0"/>
                  </a:lnTo>
                  <a:lnTo>
                    <a:pt x="21" y="1"/>
                  </a:lnTo>
                  <a:lnTo>
                    <a:pt x="22" y="1"/>
                  </a:lnTo>
                  <a:lnTo>
                    <a:pt x="23" y="2"/>
                  </a:lnTo>
                  <a:lnTo>
                    <a:pt x="24" y="3"/>
                  </a:lnTo>
                  <a:lnTo>
                    <a:pt x="26" y="4"/>
                  </a:lnTo>
                  <a:lnTo>
                    <a:pt x="27" y="5"/>
                  </a:lnTo>
                  <a:lnTo>
                    <a:pt x="27" y="6"/>
                  </a:lnTo>
                  <a:lnTo>
                    <a:pt x="28" y="7"/>
                  </a:lnTo>
                  <a:lnTo>
                    <a:pt x="29" y="9"/>
                  </a:lnTo>
                  <a:lnTo>
                    <a:pt x="29" y="10"/>
                  </a:lnTo>
                  <a:lnTo>
                    <a:pt x="30" y="12"/>
                  </a:lnTo>
                  <a:lnTo>
                    <a:pt x="30" y="13"/>
                  </a:lnTo>
                  <a:lnTo>
                    <a:pt x="30" y="14"/>
                  </a:lnTo>
                  <a:lnTo>
                    <a:pt x="30" y="16"/>
                  </a:lnTo>
                  <a:lnTo>
                    <a:pt x="30" y="18"/>
                  </a:lnTo>
                  <a:lnTo>
                    <a:pt x="29" y="19"/>
                  </a:lnTo>
                  <a:lnTo>
                    <a:pt x="29" y="20"/>
                  </a:lnTo>
                  <a:lnTo>
                    <a:pt x="28" y="22"/>
                  </a:lnTo>
                  <a:lnTo>
                    <a:pt x="27" y="23"/>
                  </a:lnTo>
                  <a:lnTo>
                    <a:pt x="27" y="24"/>
                  </a:lnTo>
                  <a:lnTo>
                    <a:pt x="26" y="25"/>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5"/>
                  </a:lnTo>
                  <a:lnTo>
                    <a:pt x="3" y="24"/>
                  </a:lnTo>
                  <a:lnTo>
                    <a:pt x="3" y="23"/>
                  </a:lnTo>
                  <a:lnTo>
                    <a:pt x="2" y="22"/>
                  </a:lnTo>
                  <a:lnTo>
                    <a:pt x="1" y="20"/>
                  </a:lnTo>
                  <a:lnTo>
                    <a:pt x="0" y="19"/>
                  </a:lnTo>
                  <a:lnTo>
                    <a:pt x="0" y="18"/>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182"/>
            <p:cNvSpPr>
              <a:spLocks/>
            </p:cNvSpPr>
            <p:nvPr/>
          </p:nvSpPr>
          <p:spPr bwMode="auto">
            <a:xfrm>
              <a:off x="4402" y="3185"/>
              <a:ext cx="30" cy="30"/>
            </a:xfrm>
            <a:custGeom>
              <a:avLst/>
              <a:gdLst/>
              <a:ahLst/>
              <a:cxnLst>
                <a:cxn ang="0">
                  <a:pos x="0" y="13"/>
                </a:cxn>
                <a:cxn ang="0">
                  <a:pos x="0" y="10"/>
                </a:cxn>
                <a:cxn ang="0">
                  <a:pos x="2" y="7"/>
                </a:cxn>
                <a:cxn ang="0">
                  <a:pos x="3" y="5"/>
                </a:cxn>
                <a:cxn ang="0">
                  <a:pos x="5" y="3"/>
                </a:cxn>
                <a:cxn ang="0">
                  <a:pos x="8" y="1"/>
                </a:cxn>
                <a:cxn ang="0">
                  <a:pos x="10" y="0"/>
                </a:cxn>
                <a:cxn ang="0">
                  <a:pos x="13" y="0"/>
                </a:cxn>
                <a:cxn ang="0">
                  <a:pos x="17" y="0"/>
                </a:cxn>
                <a:cxn ang="0">
                  <a:pos x="20" y="0"/>
                </a:cxn>
                <a:cxn ang="0">
                  <a:pos x="22" y="1"/>
                </a:cxn>
                <a:cxn ang="0">
                  <a:pos x="24" y="3"/>
                </a:cxn>
                <a:cxn ang="0">
                  <a:pos x="27" y="5"/>
                </a:cxn>
                <a:cxn ang="0">
                  <a:pos x="28" y="7"/>
                </a:cxn>
                <a:cxn ang="0">
                  <a:pos x="29" y="10"/>
                </a:cxn>
                <a:cxn ang="0">
                  <a:pos x="30" y="13"/>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4"/>
                  </a:moveTo>
                  <a:lnTo>
                    <a:pt x="0" y="13"/>
                  </a:lnTo>
                  <a:lnTo>
                    <a:pt x="0" y="12"/>
                  </a:lnTo>
                  <a:lnTo>
                    <a:pt x="0" y="10"/>
                  </a:lnTo>
                  <a:lnTo>
                    <a:pt x="1" y="9"/>
                  </a:lnTo>
                  <a:lnTo>
                    <a:pt x="2" y="7"/>
                  </a:lnTo>
                  <a:lnTo>
                    <a:pt x="3" y="6"/>
                  </a:lnTo>
                  <a:lnTo>
                    <a:pt x="3" y="5"/>
                  </a:lnTo>
                  <a:lnTo>
                    <a:pt x="4" y="4"/>
                  </a:lnTo>
                  <a:lnTo>
                    <a:pt x="5" y="3"/>
                  </a:lnTo>
                  <a:lnTo>
                    <a:pt x="6" y="2"/>
                  </a:lnTo>
                  <a:lnTo>
                    <a:pt x="8" y="1"/>
                  </a:lnTo>
                  <a:lnTo>
                    <a:pt x="9" y="1"/>
                  </a:lnTo>
                  <a:lnTo>
                    <a:pt x="10" y="0"/>
                  </a:lnTo>
                  <a:lnTo>
                    <a:pt x="12" y="0"/>
                  </a:lnTo>
                  <a:lnTo>
                    <a:pt x="13" y="0"/>
                  </a:lnTo>
                  <a:lnTo>
                    <a:pt x="15" y="0"/>
                  </a:lnTo>
                  <a:lnTo>
                    <a:pt x="17" y="0"/>
                  </a:lnTo>
                  <a:lnTo>
                    <a:pt x="18" y="0"/>
                  </a:lnTo>
                  <a:lnTo>
                    <a:pt x="20" y="0"/>
                  </a:lnTo>
                  <a:lnTo>
                    <a:pt x="21" y="1"/>
                  </a:lnTo>
                  <a:lnTo>
                    <a:pt x="22" y="1"/>
                  </a:lnTo>
                  <a:lnTo>
                    <a:pt x="23" y="2"/>
                  </a:lnTo>
                  <a:lnTo>
                    <a:pt x="24" y="3"/>
                  </a:lnTo>
                  <a:lnTo>
                    <a:pt x="26" y="4"/>
                  </a:lnTo>
                  <a:lnTo>
                    <a:pt x="27" y="5"/>
                  </a:lnTo>
                  <a:lnTo>
                    <a:pt x="27" y="6"/>
                  </a:lnTo>
                  <a:lnTo>
                    <a:pt x="28" y="7"/>
                  </a:lnTo>
                  <a:lnTo>
                    <a:pt x="29" y="9"/>
                  </a:lnTo>
                  <a:lnTo>
                    <a:pt x="29" y="10"/>
                  </a:lnTo>
                  <a:lnTo>
                    <a:pt x="30" y="12"/>
                  </a:lnTo>
                  <a:lnTo>
                    <a:pt x="30" y="13"/>
                  </a:lnTo>
                  <a:lnTo>
                    <a:pt x="30" y="14"/>
                  </a:lnTo>
                  <a:lnTo>
                    <a:pt x="30" y="16"/>
                  </a:lnTo>
                  <a:lnTo>
                    <a:pt x="30" y="18"/>
                  </a:lnTo>
                  <a:lnTo>
                    <a:pt x="29" y="19"/>
                  </a:lnTo>
                  <a:lnTo>
                    <a:pt x="29" y="20"/>
                  </a:lnTo>
                  <a:lnTo>
                    <a:pt x="28" y="22"/>
                  </a:lnTo>
                  <a:lnTo>
                    <a:pt x="27" y="23"/>
                  </a:lnTo>
                  <a:lnTo>
                    <a:pt x="27" y="24"/>
                  </a:lnTo>
                  <a:lnTo>
                    <a:pt x="26" y="25"/>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5"/>
                  </a:lnTo>
                  <a:lnTo>
                    <a:pt x="3" y="24"/>
                  </a:lnTo>
                  <a:lnTo>
                    <a:pt x="3" y="23"/>
                  </a:lnTo>
                  <a:lnTo>
                    <a:pt x="2" y="22"/>
                  </a:lnTo>
                  <a:lnTo>
                    <a:pt x="1" y="20"/>
                  </a:lnTo>
                  <a:lnTo>
                    <a:pt x="0"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7" name="Group 205"/>
            <p:cNvGrpSpPr>
              <a:grpSpLocks/>
            </p:cNvGrpSpPr>
            <p:nvPr/>
          </p:nvGrpSpPr>
          <p:grpSpPr bwMode="auto">
            <a:xfrm>
              <a:off x="4251" y="2055"/>
              <a:ext cx="574" cy="499"/>
              <a:chOff x="4251" y="2055"/>
              <a:chExt cx="574" cy="499"/>
            </a:xfrm>
          </p:grpSpPr>
          <p:sp>
            <p:nvSpPr>
              <p:cNvPr id="603" name="Freeform 183"/>
              <p:cNvSpPr>
                <a:spLocks/>
              </p:cNvSpPr>
              <p:nvPr/>
            </p:nvSpPr>
            <p:spPr bwMode="auto">
              <a:xfrm>
                <a:off x="4571" y="2329"/>
                <a:ext cx="75" cy="75"/>
              </a:xfrm>
              <a:custGeom>
                <a:avLst/>
                <a:gdLst/>
                <a:ahLst/>
                <a:cxnLst>
                  <a:cxn ang="0">
                    <a:pos x="0" y="34"/>
                  </a:cxn>
                  <a:cxn ang="0">
                    <a:pos x="2" y="27"/>
                  </a:cxn>
                  <a:cxn ang="0">
                    <a:pos x="5" y="20"/>
                  </a:cxn>
                  <a:cxn ang="0">
                    <a:pos x="9" y="14"/>
                  </a:cxn>
                  <a:cxn ang="0">
                    <a:pos x="14" y="9"/>
                  </a:cxn>
                  <a:cxn ang="0">
                    <a:pos x="20" y="5"/>
                  </a:cxn>
                  <a:cxn ang="0">
                    <a:pos x="27" y="2"/>
                  </a:cxn>
                  <a:cxn ang="0">
                    <a:pos x="34" y="0"/>
                  </a:cxn>
                  <a:cxn ang="0">
                    <a:pos x="41" y="0"/>
                  </a:cxn>
                  <a:cxn ang="0">
                    <a:pos x="49" y="2"/>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9" y="73"/>
                  </a:cxn>
                  <a:cxn ang="0">
                    <a:pos x="41"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3" y="23"/>
                    </a:lnTo>
                    <a:lnTo>
                      <a:pt x="5" y="20"/>
                    </a:lnTo>
                    <a:lnTo>
                      <a:pt x="6" y="17"/>
                    </a:lnTo>
                    <a:lnTo>
                      <a:pt x="9" y="14"/>
                    </a:lnTo>
                    <a:lnTo>
                      <a:pt x="11" y="11"/>
                    </a:lnTo>
                    <a:lnTo>
                      <a:pt x="14" y="9"/>
                    </a:lnTo>
                    <a:lnTo>
                      <a:pt x="17" y="7"/>
                    </a:lnTo>
                    <a:lnTo>
                      <a:pt x="20" y="5"/>
                    </a:lnTo>
                    <a:lnTo>
                      <a:pt x="23" y="4"/>
                    </a:lnTo>
                    <a:lnTo>
                      <a:pt x="27" y="2"/>
                    </a:lnTo>
                    <a:lnTo>
                      <a:pt x="30" y="1"/>
                    </a:lnTo>
                    <a:lnTo>
                      <a:pt x="34" y="0"/>
                    </a:lnTo>
                    <a:lnTo>
                      <a:pt x="37" y="0"/>
                    </a:lnTo>
                    <a:lnTo>
                      <a:pt x="41" y="0"/>
                    </a:lnTo>
                    <a:lnTo>
                      <a:pt x="45" y="1"/>
                    </a:lnTo>
                    <a:lnTo>
                      <a:pt x="49" y="2"/>
                    </a:lnTo>
                    <a:lnTo>
                      <a:pt x="52" y="4"/>
                    </a:lnTo>
                    <a:lnTo>
                      <a:pt x="55" y="5"/>
                    </a:lnTo>
                    <a:lnTo>
                      <a:pt x="58" y="7"/>
                    </a:lnTo>
                    <a:lnTo>
                      <a:pt x="61" y="9"/>
                    </a:lnTo>
                    <a:lnTo>
                      <a:pt x="64" y="11"/>
                    </a:lnTo>
                    <a:lnTo>
                      <a:pt x="66"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5"/>
                    </a:lnTo>
                    <a:lnTo>
                      <a:pt x="37" y="75"/>
                    </a:lnTo>
                    <a:lnTo>
                      <a:pt x="34" y="75"/>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4" name="Freeform 184"/>
              <p:cNvSpPr>
                <a:spLocks/>
              </p:cNvSpPr>
              <p:nvPr/>
            </p:nvSpPr>
            <p:spPr bwMode="auto">
              <a:xfrm>
                <a:off x="4571" y="2205"/>
                <a:ext cx="75" cy="75"/>
              </a:xfrm>
              <a:custGeom>
                <a:avLst/>
                <a:gdLst/>
                <a:ahLst/>
                <a:cxnLst>
                  <a:cxn ang="0">
                    <a:pos x="0" y="34"/>
                  </a:cxn>
                  <a:cxn ang="0">
                    <a:pos x="2" y="26"/>
                  </a:cxn>
                  <a:cxn ang="0">
                    <a:pos x="5" y="20"/>
                  </a:cxn>
                  <a:cxn ang="0">
                    <a:pos x="9" y="14"/>
                  </a:cxn>
                  <a:cxn ang="0">
                    <a:pos x="14" y="8"/>
                  </a:cxn>
                  <a:cxn ang="0">
                    <a:pos x="20" y="5"/>
                  </a:cxn>
                  <a:cxn ang="0">
                    <a:pos x="27" y="2"/>
                  </a:cxn>
                  <a:cxn ang="0">
                    <a:pos x="34" y="0"/>
                  </a:cxn>
                  <a:cxn ang="0">
                    <a:pos x="41" y="0"/>
                  </a:cxn>
                  <a:cxn ang="0">
                    <a:pos x="49" y="2"/>
                  </a:cxn>
                  <a:cxn ang="0">
                    <a:pos x="55" y="5"/>
                  </a:cxn>
                  <a:cxn ang="0">
                    <a:pos x="61" y="8"/>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9" y="73"/>
                  </a:cxn>
                  <a:cxn ang="0">
                    <a:pos x="41" y="74"/>
                  </a:cxn>
                  <a:cxn ang="0">
                    <a:pos x="34" y="74"/>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3" y="23"/>
                    </a:lnTo>
                    <a:lnTo>
                      <a:pt x="5" y="20"/>
                    </a:lnTo>
                    <a:lnTo>
                      <a:pt x="6" y="17"/>
                    </a:lnTo>
                    <a:lnTo>
                      <a:pt x="9" y="14"/>
                    </a:lnTo>
                    <a:lnTo>
                      <a:pt x="11" y="11"/>
                    </a:lnTo>
                    <a:lnTo>
                      <a:pt x="14" y="8"/>
                    </a:lnTo>
                    <a:lnTo>
                      <a:pt x="17" y="6"/>
                    </a:lnTo>
                    <a:lnTo>
                      <a:pt x="20" y="5"/>
                    </a:lnTo>
                    <a:lnTo>
                      <a:pt x="23" y="3"/>
                    </a:lnTo>
                    <a:lnTo>
                      <a:pt x="27" y="2"/>
                    </a:lnTo>
                    <a:lnTo>
                      <a:pt x="30" y="1"/>
                    </a:lnTo>
                    <a:lnTo>
                      <a:pt x="34" y="0"/>
                    </a:lnTo>
                    <a:lnTo>
                      <a:pt x="37" y="0"/>
                    </a:lnTo>
                    <a:lnTo>
                      <a:pt x="41" y="0"/>
                    </a:lnTo>
                    <a:lnTo>
                      <a:pt x="45" y="1"/>
                    </a:lnTo>
                    <a:lnTo>
                      <a:pt x="49" y="2"/>
                    </a:lnTo>
                    <a:lnTo>
                      <a:pt x="52" y="3"/>
                    </a:lnTo>
                    <a:lnTo>
                      <a:pt x="55" y="5"/>
                    </a:lnTo>
                    <a:lnTo>
                      <a:pt x="58" y="6"/>
                    </a:lnTo>
                    <a:lnTo>
                      <a:pt x="61" y="8"/>
                    </a:lnTo>
                    <a:lnTo>
                      <a:pt x="64" y="11"/>
                    </a:lnTo>
                    <a:lnTo>
                      <a:pt x="66"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4"/>
                    </a:lnTo>
                    <a:lnTo>
                      <a:pt x="37" y="75"/>
                    </a:lnTo>
                    <a:lnTo>
                      <a:pt x="34" y="74"/>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5" name="Freeform 185"/>
              <p:cNvSpPr>
                <a:spLocks/>
              </p:cNvSpPr>
              <p:nvPr/>
            </p:nvSpPr>
            <p:spPr bwMode="auto">
              <a:xfrm>
                <a:off x="4446" y="2205"/>
                <a:ext cx="76" cy="75"/>
              </a:xfrm>
              <a:custGeom>
                <a:avLst/>
                <a:gdLst/>
                <a:ahLst/>
                <a:cxnLst>
                  <a:cxn ang="0">
                    <a:pos x="0" y="34"/>
                  </a:cxn>
                  <a:cxn ang="0">
                    <a:pos x="2" y="26"/>
                  </a:cxn>
                  <a:cxn ang="0">
                    <a:pos x="4" y="20"/>
                  </a:cxn>
                  <a:cxn ang="0">
                    <a:pos x="9" y="14"/>
                  </a:cxn>
                  <a:cxn ang="0">
                    <a:pos x="14" y="8"/>
                  </a:cxn>
                  <a:cxn ang="0">
                    <a:pos x="20" y="5"/>
                  </a:cxn>
                  <a:cxn ang="0">
                    <a:pos x="26" y="2"/>
                  </a:cxn>
                  <a:cxn ang="0">
                    <a:pos x="34" y="0"/>
                  </a:cxn>
                  <a:cxn ang="0">
                    <a:pos x="42" y="0"/>
                  </a:cxn>
                  <a:cxn ang="0">
                    <a:pos x="49" y="2"/>
                  </a:cxn>
                  <a:cxn ang="0">
                    <a:pos x="56" y="5"/>
                  </a:cxn>
                  <a:cxn ang="0">
                    <a:pos x="62" y="8"/>
                  </a:cxn>
                  <a:cxn ang="0">
                    <a:pos x="67" y="14"/>
                  </a:cxn>
                  <a:cxn ang="0">
                    <a:pos x="71" y="20"/>
                  </a:cxn>
                  <a:cxn ang="0">
                    <a:pos x="74" y="26"/>
                  </a:cxn>
                  <a:cxn ang="0">
                    <a:pos x="76" y="34"/>
                  </a:cxn>
                  <a:cxn ang="0">
                    <a:pos x="76" y="41"/>
                  </a:cxn>
                  <a:cxn ang="0">
                    <a:pos x="74" y="49"/>
                  </a:cxn>
                  <a:cxn ang="0">
                    <a:pos x="71" y="55"/>
                  </a:cxn>
                  <a:cxn ang="0">
                    <a:pos x="67" y="61"/>
                  </a:cxn>
                  <a:cxn ang="0">
                    <a:pos x="62" y="66"/>
                  </a:cxn>
                  <a:cxn ang="0">
                    <a:pos x="56" y="70"/>
                  </a:cxn>
                  <a:cxn ang="0">
                    <a:pos x="49" y="73"/>
                  </a:cxn>
                  <a:cxn ang="0">
                    <a:pos x="42" y="74"/>
                  </a:cxn>
                  <a:cxn ang="0">
                    <a:pos x="34" y="74"/>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6"/>
                    </a:lnTo>
                    <a:lnTo>
                      <a:pt x="3" y="23"/>
                    </a:lnTo>
                    <a:lnTo>
                      <a:pt x="4" y="20"/>
                    </a:lnTo>
                    <a:lnTo>
                      <a:pt x="6" y="17"/>
                    </a:lnTo>
                    <a:lnTo>
                      <a:pt x="9" y="14"/>
                    </a:lnTo>
                    <a:lnTo>
                      <a:pt x="11" y="11"/>
                    </a:lnTo>
                    <a:lnTo>
                      <a:pt x="14" y="8"/>
                    </a:lnTo>
                    <a:lnTo>
                      <a:pt x="17" y="6"/>
                    </a:lnTo>
                    <a:lnTo>
                      <a:pt x="20" y="5"/>
                    </a:lnTo>
                    <a:lnTo>
                      <a:pt x="23" y="3"/>
                    </a:lnTo>
                    <a:lnTo>
                      <a:pt x="26" y="2"/>
                    </a:lnTo>
                    <a:lnTo>
                      <a:pt x="30" y="1"/>
                    </a:lnTo>
                    <a:lnTo>
                      <a:pt x="34" y="0"/>
                    </a:lnTo>
                    <a:lnTo>
                      <a:pt x="38" y="0"/>
                    </a:lnTo>
                    <a:lnTo>
                      <a:pt x="42" y="0"/>
                    </a:lnTo>
                    <a:lnTo>
                      <a:pt x="45" y="1"/>
                    </a:lnTo>
                    <a:lnTo>
                      <a:pt x="49" y="2"/>
                    </a:lnTo>
                    <a:lnTo>
                      <a:pt x="52" y="3"/>
                    </a:lnTo>
                    <a:lnTo>
                      <a:pt x="56" y="5"/>
                    </a:lnTo>
                    <a:lnTo>
                      <a:pt x="59" y="6"/>
                    </a:lnTo>
                    <a:lnTo>
                      <a:pt x="62" y="8"/>
                    </a:lnTo>
                    <a:lnTo>
                      <a:pt x="65" y="11"/>
                    </a:lnTo>
                    <a:lnTo>
                      <a:pt x="67" y="14"/>
                    </a:lnTo>
                    <a:lnTo>
                      <a:pt x="69" y="17"/>
                    </a:lnTo>
                    <a:lnTo>
                      <a:pt x="71" y="20"/>
                    </a:lnTo>
                    <a:lnTo>
                      <a:pt x="73" y="23"/>
                    </a:lnTo>
                    <a:lnTo>
                      <a:pt x="74" y="26"/>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4"/>
                    </a:lnTo>
                    <a:lnTo>
                      <a:pt x="38" y="75"/>
                    </a:lnTo>
                    <a:lnTo>
                      <a:pt x="34" y="74"/>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6" name="Freeform 186"/>
              <p:cNvSpPr>
                <a:spLocks/>
              </p:cNvSpPr>
              <p:nvPr/>
            </p:nvSpPr>
            <p:spPr bwMode="auto">
              <a:xfrm>
                <a:off x="4446" y="2329"/>
                <a:ext cx="76" cy="75"/>
              </a:xfrm>
              <a:custGeom>
                <a:avLst/>
                <a:gdLst/>
                <a:ahLst/>
                <a:cxnLst>
                  <a:cxn ang="0">
                    <a:pos x="0" y="34"/>
                  </a:cxn>
                  <a:cxn ang="0">
                    <a:pos x="2" y="27"/>
                  </a:cxn>
                  <a:cxn ang="0">
                    <a:pos x="4" y="20"/>
                  </a:cxn>
                  <a:cxn ang="0">
                    <a:pos x="9" y="14"/>
                  </a:cxn>
                  <a:cxn ang="0">
                    <a:pos x="14" y="9"/>
                  </a:cxn>
                  <a:cxn ang="0">
                    <a:pos x="20" y="5"/>
                  </a:cxn>
                  <a:cxn ang="0">
                    <a:pos x="26" y="2"/>
                  </a:cxn>
                  <a:cxn ang="0">
                    <a:pos x="34" y="0"/>
                  </a:cxn>
                  <a:cxn ang="0">
                    <a:pos x="42" y="0"/>
                  </a:cxn>
                  <a:cxn ang="0">
                    <a:pos x="49" y="2"/>
                  </a:cxn>
                  <a:cxn ang="0">
                    <a:pos x="56" y="5"/>
                  </a:cxn>
                  <a:cxn ang="0">
                    <a:pos x="62" y="9"/>
                  </a:cxn>
                  <a:cxn ang="0">
                    <a:pos x="67" y="14"/>
                  </a:cxn>
                  <a:cxn ang="0">
                    <a:pos x="71" y="20"/>
                  </a:cxn>
                  <a:cxn ang="0">
                    <a:pos x="74" y="27"/>
                  </a:cxn>
                  <a:cxn ang="0">
                    <a:pos x="76" y="34"/>
                  </a:cxn>
                  <a:cxn ang="0">
                    <a:pos x="76" y="41"/>
                  </a:cxn>
                  <a:cxn ang="0">
                    <a:pos x="74" y="49"/>
                  </a:cxn>
                  <a:cxn ang="0">
                    <a:pos x="71" y="55"/>
                  </a:cxn>
                  <a:cxn ang="0">
                    <a:pos x="67" y="61"/>
                  </a:cxn>
                  <a:cxn ang="0">
                    <a:pos x="62" y="66"/>
                  </a:cxn>
                  <a:cxn ang="0">
                    <a:pos x="56" y="70"/>
                  </a:cxn>
                  <a:cxn ang="0">
                    <a:pos x="49" y="73"/>
                  </a:cxn>
                  <a:cxn ang="0">
                    <a:pos x="42" y="75"/>
                  </a:cxn>
                  <a:cxn ang="0">
                    <a:pos x="34" y="75"/>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7"/>
                    </a:lnTo>
                    <a:lnTo>
                      <a:pt x="3" y="23"/>
                    </a:lnTo>
                    <a:lnTo>
                      <a:pt x="4" y="20"/>
                    </a:lnTo>
                    <a:lnTo>
                      <a:pt x="6" y="17"/>
                    </a:lnTo>
                    <a:lnTo>
                      <a:pt x="9" y="14"/>
                    </a:lnTo>
                    <a:lnTo>
                      <a:pt x="11" y="11"/>
                    </a:lnTo>
                    <a:lnTo>
                      <a:pt x="14" y="9"/>
                    </a:lnTo>
                    <a:lnTo>
                      <a:pt x="17" y="7"/>
                    </a:lnTo>
                    <a:lnTo>
                      <a:pt x="20" y="5"/>
                    </a:lnTo>
                    <a:lnTo>
                      <a:pt x="23" y="4"/>
                    </a:lnTo>
                    <a:lnTo>
                      <a:pt x="26" y="2"/>
                    </a:lnTo>
                    <a:lnTo>
                      <a:pt x="30" y="1"/>
                    </a:lnTo>
                    <a:lnTo>
                      <a:pt x="34" y="0"/>
                    </a:lnTo>
                    <a:lnTo>
                      <a:pt x="38" y="0"/>
                    </a:lnTo>
                    <a:lnTo>
                      <a:pt x="42" y="0"/>
                    </a:lnTo>
                    <a:lnTo>
                      <a:pt x="45" y="1"/>
                    </a:lnTo>
                    <a:lnTo>
                      <a:pt x="49" y="2"/>
                    </a:lnTo>
                    <a:lnTo>
                      <a:pt x="52" y="4"/>
                    </a:lnTo>
                    <a:lnTo>
                      <a:pt x="56" y="5"/>
                    </a:lnTo>
                    <a:lnTo>
                      <a:pt x="59" y="7"/>
                    </a:lnTo>
                    <a:lnTo>
                      <a:pt x="62" y="9"/>
                    </a:lnTo>
                    <a:lnTo>
                      <a:pt x="65" y="11"/>
                    </a:lnTo>
                    <a:lnTo>
                      <a:pt x="67" y="14"/>
                    </a:lnTo>
                    <a:lnTo>
                      <a:pt x="69" y="17"/>
                    </a:lnTo>
                    <a:lnTo>
                      <a:pt x="71" y="20"/>
                    </a:lnTo>
                    <a:lnTo>
                      <a:pt x="73" y="23"/>
                    </a:lnTo>
                    <a:lnTo>
                      <a:pt x="74" y="27"/>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5"/>
                    </a:lnTo>
                    <a:lnTo>
                      <a:pt x="38" y="75"/>
                    </a:lnTo>
                    <a:lnTo>
                      <a:pt x="34" y="75"/>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7" name="Freeform 187"/>
              <p:cNvSpPr>
                <a:spLocks/>
              </p:cNvSpPr>
              <p:nvPr/>
            </p:nvSpPr>
            <p:spPr bwMode="auto">
              <a:xfrm>
                <a:off x="4297" y="2055"/>
                <a:ext cx="237" cy="237"/>
              </a:xfrm>
              <a:custGeom>
                <a:avLst/>
                <a:gdLst/>
                <a:ahLst/>
                <a:cxnLst>
                  <a:cxn ang="0">
                    <a:pos x="237" y="0"/>
                  </a:cxn>
                  <a:cxn ang="0">
                    <a:pos x="236" y="6"/>
                  </a:cxn>
                  <a:cxn ang="0">
                    <a:pos x="235" y="12"/>
                  </a:cxn>
                  <a:cxn ang="0">
                    <a:pos x="234" y="18"/>
                  </a:cxn>
                  <a:cxn ang="0">
                    <a:pos x="234" y="23"/>
                  </a:cxn>
                  <a:cxn ang="0">
                    <a:pos x="232" y="29"/>
                  </a:cxn>
                  <a:cxn ang="0">
                    <a:pos x="230" y="35"/>
                  </a:cxn>
                  <a:cxn ang="0">
                    <a:pos x="229" y="40"/>
                  </a:cxn>
                  <a:cxn ang="0">
                    <a:pos x="228" y="45"/>
                  </a:cxn>
                  <a:cxn ang="0">
                    <a:pos x="226" y="51"/>
                  </a:cxn>
                  <a:cxn ang="0">
                    <a:pos x="224" y="56"/>
                  </a:cxn>
                  <a:cxn ang="0">
                    <a:pos x="222" y="62"/>
                  </a:cxn>
                  <a:cxn ang="0">
                    <a:pos x="220" y="67"/>
                  </a:cxn>
                  <a:cxn ang="0">
                    <a:pos x="218" y="72"/>
                  </a:cxn>
                  <a:cxn ang="0">
                    <a:pos x="216" y="78"/>
                  </a:cxn>
                  <a:cxn ang="0">
                    <a:pos x="211" y="87"/>
                  </a:cxn>
                  <a:cxn ang="0">
                    <a:pos x="205" y="97"/>
                  </a:cxn>
                  <a:cxn ang="0">
                    <a:pos x="200" y="107"/>
                  </a:cxn>
                  <a:cxn ang="0">
                    <a:pos x="194" y="116"/>
                  </a:cxn>
                  <a:cxn ang="0">
                    <a:pos x="188" y="126"/>
                  </a:cxn>
                  <a:cxn ang="0">
                    <a:pos x="181" y="135"/>
                  </a:cxn>
                  <a:cxn ang="0">
                    <a:pos x="174" y="143"/>
                  </a:cxn>
                  <a:cxn ang="0">
                    <a:pos x="167" y="151"/>
                  </a:cxn>
                  <a:cxn ang="0">
                    <a:pos x="159" y="159"/>
                  </a:cxn>
                  <a:cxn ang="0">
                    <a:pos x="151" y="167"/>
                  </a:cxn>
                  <a:cxn ang="0">
                    <a:pos x="143" y="175"/>
                  </a:cxn>
                  <a:cxn ang="0">
                    <a:pos x="134" y="181"/>
                  </a:cxn>
                  <a:cxn ang="0">
                    <a:pos x="125" y="188"/>
                  </a:cxn>
                  <a:cxn ang="0">
                    <a:pos x="116" y="194"/>
                  </a:cxn>
                  <a:cxn ang="0">
                    <a:pos x="107" y="200"/>
                  </a:cxn>
                  <a:cxn ang="0">
                    <a:pos x="97" y="206"/>
                  </a:cxn>
                  <a:cxn ang="0">
                    <a:pos x="87" y="211"/>
                  </a:cxn>
                  <a:cxn ang="0">
                    <a:pos x="77" y="216"/>
                  </a:cxn>
                  <a:cxn ang="0">
                    <a:pos x="72" y="218"/>
                  </a:cxn>
                  <a:cxn ang="0">
                    <a:pos x="66" y="220"/>
                  </a:cxn>
                  <a:cxn ang="0">
                    <a:pos x="61" y="223"/>
                  </a:cxn>
                  <a:cxn ang="0">
                    <a:pos x="55" y="224"/>
                  </a:cxn>
                  <a:cxn ang="0">
                    <a:pos x="50" y="226"/>
                  </a:cxn>
                  <a:cxn ang="0">
                    <a:pos x="45" y="228"/>
                  </a:cxn>
                  <a:cxn ang="0">
                    <a:pos x="40" y="229"/>
                  </a:cxn>
                  <a:cxn ang="0">
                    <a:pos x="34" y="231"/>
                  </a:cxn>
                  <a:cxn ang="0">
                    <a:pos x="29" y="232"/>
                  </a:cxn>
                  <a:cxn ang="0">
                    <a:pos x="23" y="233"/>
                  </a:cxn>
                  <a:cxn ang="0">
                    <a:pos x="17" y="235"/>
                  </a:cxn>
                  <a:cxn ang="0">
                    <a:pos x="12" y="236"/>
                  </a:cxn>
                  <a:cxn ang="0">
                    <a:pos x="6" y="236"/>
                  </a:cxn>
                  <a:cxn ang="0">
                    <a:pos x="0" y="237"/>
                  </a:cxn>
                </a:cxnLst>
                <a:rect l="0" t="0" r="r" b="b"/>
                <a:pathLst>
                  <a:path w="237" h="237">
                    <a:moveTo>
                      <a:pt x="237" y="0"/>
                    </a:moveTo>
                    <a:lnTo>
                      <a:pt x="236" y="6"/>
                    </a:lnTo>
                    <a:lnTo>
                      <a:pt x="235" y="12"/>
                    </a:lnTo>
                    <a:lnTo>
                      <a:pt x="234" y="18"/>
                    </a:lnTo>
                    <a:lnTo>
                      <a:pt x="234" y="23"/>
                    </a:lnTo>
                    <a:lnTo>
                      <a:pt x="232" y="29"/>
                    </a:lnTo>
                    <a:lnTo>
                      <a:pt x="230" y="35"/>
                    </a:lnTo>
                    <a:lnTo>
                      <a:pt x="229" y="40"/>
                    </a:lnTo>
                    <a:lnTo>
                      <a:pt x="228" y="45"/>
                    </a:lnTo>
                    <a:lnTo>
                      <a:pt x="226" y="51"/>
                    </a:lnTo>
                    <a:lnTo>
                      <a:pt x="224" y="56"/>
                    </a:lnTo>
                    <a:lnTo>
                      <a:pt x="222" y="62"/>
                    </a:lnTo>
                    <a:lnTo>
                      <a:pt x="220" y="67"/>
                    </a:lnTo>
                    <a:lnTo>
                      <a:pt x="218" y="72"/>
                    </a:lnTo>
                    <a:lnTo>
                      <a:pt x="216" y="78"/>
                    </a:lnTo>
                    <a:lnTo>
                      <a:pt x="211" y="87"/>
                    </a:lnTo>
                    <a:lnTo>
                      <a:pt x="205" y="97"/>
                    </a:lnTo>
                    <a:lnTo>
                      <a:pt x="200" y="107"/>
                    </a:lnTo>
                    <a:lnTo>
                      <a:pt x="194" y="116"/>
                    </a:lnTo>
                    <a:lnTo>
                      <a:pt x="188" y="126"/>
                    </a:lnTo>
                    <a:lnTo>
                      <a:pt x="181" y="135"/>
                    </a:lnTo>
                    <a:lnTo>
                      <a:pt x="174" y="143"/>
                    </a:lnTo>
                    <a:lnTo>
                      <a:pt x="167" y="151"/>
                    </a:lnTo>
                    <a:lnTo>
                      <a:pt x="159" y="159"/>
                    </a:lnTo>
                    <a:lnTo>
                      <a:pt x="151" y="167"/>
                    </a:lnTo>
                    <a:lnTo>
                      <a:pt x="143" y="175"/>
                    </a:lnTo>
                    <a:lnTo>
                      <a:pt x="134" y="181"/>
                    </a:lnTo>
                    <a:lnTo>
                      <a:pt x="125" y="188"/>
                    </a:lnTo>
                    <a:lnTo>
                      <a:pt x="116" y="194"/>
                    </a:lnTo>
                    <a:lnTo>
                      <a:pt x="107" y="200"/>
                    </a:lnTo>
                    <a:lnTo>
                      <a:pt x="97" y="206"/>
                    </a:lnTo>
                    <a:lnTo>
                      <a:pt x="87" y="211"/>
                    </a:lnTo>
                    <a:lnTo>
                      <a:pt x="77" y="216"/>
                    </a:lnTo>
                    <a:lnTo>
                      <a:pt x="72" y="218"/>
                    </a:lnTo>
                    <a:lnTo>
                      <a:pt x="66" y="220"/>
                    </a:lnTo>
                    <a:lnTo>
                      <a:pt x="61" y="223"/>
                    </a:lnTo>
                    <a:lnTo>
                      <a:pt x="55" y="224"/>
                    </a:lnTo>
                    <a:lnTo>
                      <a:pt x="50" y="226"/>
                    </a:lnTo>
                    <a:lnTo>
                      <a:pt x="45" y="228"/>
                    </a:lnTo>
                    <a:lnTo>
                      <a:pt x="40" y="229"/>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8" name="Freeform 188"/>
              <p:cNvSpPr>
                <a:spLocks/>
              </p:cNvSpPr>
              <p:nvPr/>
            </p:nvSpPr>
            <p:spPr bwMode="auto">
              <a:xfrm>
                <a:off x="4559" y="2055"/>
                <a:ext cx="236" cy="237"/>
              </a:xfrm>
              <a:custGeom>
                <a:avLst/>
                <a:gdLst/>
                <a:ahLst/>
                <a:cxnLst>
                  <a:cxn ang="0">
                    <a:pos x="236" y="237"/>
                  </a:cxn>
                  <a:cxn ang="0">
                    <a:pos x="230" y="236"/>
                  </a:cxn>
                  <a:cxn ang="0">
                    <a:pos x="225" y="236"/>
                  </a:cxn>
                  <a:cxn ang="0">
                    <a:pos x="219" y="235"/>
                  </a:cxn>
                  <a:cxn ang="0">
                    <a:pos x="213" y="234"/>
                  </a:cxn>
                  <a:cxn ang="0">
                    <a:pos x="208" y="233"/>
                  </a:cxn>
                  <a:cxn ang="0">
                    <a:pos x="202" y="231"/>
                  </a:cxn>
                  <a:cxn ang="0">
                    <a:pos x="197" y="230"/>
                  </a:cxn>
                  <a:cxn ang="0">
                    <a:pos x="191" y="229"/>
                  </a:cxn>
                  <a:cxn ang="0">
                    <a:pos x="185" y="227"/>
                  </a:cxn>
                  <a:cxn ang="0">
                    <a:pos x="180" y="225"/>
                  </a:cxn>
                  <a:cxn ang="0">
                    <a:pos x="175" y="223"/>
                  </a:cxn>
                  <a:cxn ang="0">
                    <a:pos x="169" y="221"/>
                  </a:cxn>
                  <a:cxn ang="0">
                    <a:pos x="164" y="219"/>
                  </a:cxn>
                  <a:cxn ang="0">
                    <a:pos x="159" y="217"/>
                  </a:cxn>
                  <a:cxn ang="0">
                    <a:pos x="154" y="215"/>
                  </a:cxn>
                  <a:cxn ang="0">
                    <a:pos x="149" y="212"/>
                  </a:cxn>
                  <a:cxn ang="0">
                    <a:pos x="143" y="210"/>
                  </a:cxn>
                  <a:cxn ang="0">
                    <a:pos x="138" y="207"/>
                  </a:cxn>
                  <a:cxn ang="0">
                    <a:pos x="129" y="202"/>
                  </a:cxn>
                  <a:cxn ang="0">
                    <a:pos x="119" y="196"/>
                  </a:cxn>
                  <a:cxn ang="0">
                    <a:pos x="110" y="189"/>
                  </a:cxn>
                  <a:cxn ang="0">
                    <a:pos x="101" y="183"/>
                  </a:cxn>
                  <a:cxn ang="0">
                    <a:pos x="93" y="176"/>
                  </a:cxn>
                  <a:cxn ang="0">
                    <a:pos x="84" y="169"/>
                  </a:cxn>
                  <a:cxn ang="0">
                    <a:pos x="76" y="161"/>
                  </a:cxn>
                  <a:cxn ang="0">
                    <a:pos x="69" y="153"/>
                  </a:cxn>
                  <a:cxn ang="0">
                    <a:pos x="61" y="145"/>
                  </a:cxn>
                  <a:cxn ang="0">
                    <a:pos x="54" y="136"/>
                  </a:cxn>
                  <a:cxn ang="0">
                    <a:pos x="48" y="127"/>
                  </a:cxn>
                  <a:cxn ang="0">
                    <a:pos x="41" y="118"/>
                  </a:cxn>
                  <a:cxn ang="0">
                    <a:pos x="35" y="108"/>
                  </a:cxn>
                  <a:cxn ang="0">
                    <a:pos x="30" y="98"/>
                  </a:cxn>
                  <a:cxn ang="0">
                    <a:pos x="27" y="93"/>
                  </a:cxn>
                  <a:cxn ang="0">
                    <a:pos x="25" y="88"/>
                  </a:cxn>
                  <a:cxn ang="0">
                    <a:pos x="22" y="83"/>
                  </a:cxn>
                  <a:cxn ang="0">
                    <a:pos x="20" y="78"/>
                  </a:cxn>
                  <a:cxn ang="0">
                    <a:pos x="18" y="73"/>
                  </a:cxn>
                  <a:cxn ang="0">
                    <a:pos x="16" y="68"/>
                  </a:cxn>
                  <a:cxn ang="0">
                    <a:pos x="14" y="62"/>
                  </a:cxn>
                  <a:cxn ang="0">
                    <a:pos x="12" y="57"/>
                  </a:cxn>
                  <a:cxn ang="0">
                    <a:pos x="10" y="51"/>
                  </a:cxn>
                  <a:cxn ang="0">
                    <a:pos x="9" y="46"/>
                  </a:cxn>
                  <a:cxn ang="0">
                    <a:pos x="7" y="41"/>
                  </a:cxn>
                  <a:cxn ang="0">
                    <a:pos x="6" y="35"/>
                  </a:cxn>
                  <a:cxn ang="0">
                    <a:pos x="5" y="29"/>
                  </a:cxn>
                  <a:cxn ang="0">
                    <a:pos x="3" y="24"/>
                  </a:cxn>
                  <a:cxn ang="0">
                    <a:pos x="3" y="18"/>
                  </a:cxn>
                  <a:cxn ang="0">
                    <a:pos x="2" y="12"/>
                  </a:cxn>
                  <a:cxn ang="0">
                    <a:pos x="1" y="6"/>
                  </a:cxn>
                  <a:cxn ang="0">
                    <a:pos x="0" y="0"/>
                  </a:cxn>
                </a:cxnLst>
                <a:rect l="0" t="0" r="r" b="b"/>
                <a:pathLst>
                  <a:path w="236" h="237">
                    <a:moveTo>
                      <a:pt x="236" y="237"/>
                    </a:moveTo>
                    <a:lnTo>
                      <a:pt x="230" y="236"/>
                    </a:lnTo>
                    <a:lnTo>
                      <a:pt x="225" y="236"/>
                    </a:lnTo>
                    <a:lnTo>
                      <a:pt x="219" y="235"/>
                    </a:lnTo>
                    <a:lnTo>
                      <a:pt x="213" y="234"/>
                    </a:lnTo>
                    <a:lnTo>
                      <a:pt x="208" y="233"/>
                    </a:lnTo>
                    <a:lnTo>
                      <a:pt x="202" y="231"/>
                    </a:lnTo>
                    <a:lnTo>
                      <a:pt x="197" y="230"/>
                    </a:lnTo>
                    <a:lnTo>
                      <a:pt x="191" y="229"/>
                    </a:lnTo>
                    <a:lnTo>
                      <a:pt x="185" y="227"/>
                    </a:lnTo>
                    <a:lnTo>
                      <a:pt x="180" y="225"/>
                    </a:lnTo>
                    <a:lnTo>
                      <a:pt x="175" y="223"/>
                    </a:lnTo>
                    <a:lnTo>
                      <a:pt x="169" y="221"/>
                    </a:lnTo>
                    <a:lnTo>
                      <a:pt x="164" y="219"/>
                    </a:lnTo>
                    <a:lnTo>
                      <a:pt x="159" y="217"/>
                    </a:lnTo>
                    <a:lnTo>
                      <a:pt x="154" y="215"/>
                    </a:lnTo>
                    <a:lnTo>
                      <a:pt x="149" y="212"/>
                    </a:lnTo>
                    <a:lnTo>
                      <a:pt x="143" y="210"/>
                    </a:lnTo>
                    <a:lnTo>
                      <a:pt x="138" y="207"/>
                    </a:lnTo>
                    <a:lnTo>
                      <a:pt x="129" y="202"/>
                    </a:lnTo>
                    <a:lnTo>
                      <a:pt x="119" y="196"/>
                    </a:lnTo>
                    <a:lnTo>
                      <a:pt x="110" y="189"/>
                    </a:lnTo>
                    <a:lnTo>
                      <a:pt x="101" y="183"/>
                    </a:lnTo>
                    <a:lnTo>
                      <a:pt x="93" y="176"/>
                    </a:lnTo>
                    <a:lnTo>
                      <a:pt x="84" y="169"/>
                    </a:lnTo>
                    <a:lnTo>
                      <a:pt x="76" y="161"/>
                    </a:lnTo>
                    <a:lnTo>
                      <a:pt x="69" y="153"/>
                    </a:lnTo>
                    <a:lnTo>
                      <a:pt x="61" y="145"/>
                    </a:lnTo>
                    <a:lnTo>
                      <a:pt x="54" y="136"/>
                    </a:lnTo>
                    <a:lnTo>
                      <a:pt x="48" y="127"/>
                    </a:lnTo>
                    <a:lnTo>
                      <a:pt x="41" y="118"/>
                    </a:lnTo>
                    <a:lnTo>
                      <a:pt x="35" y="108"/>
                    </a:lnTo>
                    <a:lnTo>
                      <a:pt x="30" y="98"/>
                    </a:lnTo>
                    <a:lnTo>
                      <a:pt x="27" y="93"/>
                    </a:lnTo>
                    <a:lnTo>
                      <a:pt x="25" y="88"/>
                    </a:lnTo>
                    <a:lnTo>
                      <a:pt x="22" y="83"/>
                    </a:lnTo>
                    <a:lnTo>
                      <a:pt x="20" y="78"/>
                    </a:lnTo>
                    <a:lnTo>
                      <a:pt x="18" y="73"/>
                    </a:lnTo>
                    <a:lnTo>
                      <a:pt x="16" y="68"/>
                    </a:lnTo>
                    <a:lnTo>
                      <a:pt x="14" y="62"/>
                    </a:lnTo>
                    <a:lnTo>
                      <a:pt x="12" y="57"/>
                    </a:lnTo>
                    <a:lnTo>
                      <a:pt x="10" y="51"/>
                    </a:lnTo>
                    <a:lnTo>
                      <a:pt x="9" y="46"/>
                    </a:lnTo>
                    <a:lnTo>
                      <a:pt x="7" y="41"/>
                    </a:lnTo>
                    <a:lnTo>
                      <a:pt x="6" y="35"/>
                    </a:lnTo>
                    <a:lnTo>
                      <a:pt x="5" y="29"/>
                    </a:lnTo>
                    <a:lnTo>
                      <a:pt x="3"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9" name="Freeform 189"/>
              <p:cNvSpPr>
                <a:spLocks/>
              </p:cNvSpPr>
              <p:nvPr/>
            </p:nvSpPr>
            <p:spPr bwMode="auto">
              <a:xfrm>
                <a:off x="4297" y="2317"/>
                <a:ext cx="237"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5" y="10"/>
                  </a:cxn>
                  <a:cxn ang="0">
                    <a:pos x="50" y="11"/>
                  </a:cxn>
                  <a:cxn ang="0">
                    <a:pos x="55" y="13"/>
                  </a:cxn>
                  <a:cxn ang="0">
                    <a:pos x="61" y="15"/>
                  </a:cxn>
                  <a:cxn ang="0">
                    <a:pos x="66" y="17"/>
                  </a:cxn>
                  <a:cxn ang="0">
                    <a:pos x="72" y="19"/>
                  </a:cxn>
                  <a:cxn ang="0">
                    <a:pos x="77" y="22"/>
                  </a:cxn>
                  <a:cxn ang="0">
                    <a:pos x="87" y="27"/>
                  </a:cxn>
                  <a:cxn ang="0">
                    <a:pos x="97" y="31"/>
                  </a:cxn>
                  <a:cxn ang="0">
                    <a:pos x="107" y="37"/>
                  </a:cxn>
                  <a:cxn ang="0">
                    <a:pos x="116" y="43"/>
                  </a:cxn>
                  <a:cxn ang="0">
                    <a:pos x="125" y="49"/>
                  </a:cxn>
                  <a:cxn ang="0">
                    <a:pos x="134" y="56"/>
                  </a:cxn>
                  <a:cxn ang="0">
                    <a:pos x="143" y="63"/>
                  </a:cxn>
                  <a:cxn ang="0">
                    <a:pos x="151" y="70"/>
                  </a:cxn>
                  <a:cxn ang="0">
                    <a:pos x="159" y="78"/>
                  </a:cxn>
                  <a:cxn ang="0">
                    <a:pos x="167" y="86"/>
                  </a:cxn>
                  <a:cxn ang="0">
                    <a:pos x="174" y="95"/>
                  </a:cxn>
                  <a:cxn ang="0">
                    <a:pos x="181" y="103"/>
                  </a:cxn>
                  <a:cxn ang="0">
                    <a:pos x="188" y="112"/>
                  </a:cxn>
                  <a:cxn ang="0">
                    <a:pos x="194" y="121"/>
                  </a:cxn>
                  <a:cxn ang="0">
                    <a:pos x="200" y="130"/>
                  </a:cxn>
                  <a:cxn ang="0">
                    <a:pos x="205" y="140"/>
                  </a:cxn>
                  <a:cxn ang="0">
                    <a:pos x="211" y="150"/>
                  </a:cxn>
                  <a:cxn ang="0">
                    <a:pos x="216" y="160"/>
                  </a:cxn>
                  <a:cxn ang="0">
                    <a:pos x="218" y="165"/>
                  </a:cxn>
                  <a:cxn ang="0">
                    <a:pos x="220" y="170"/>
                  </a:cxn>
                  <a:cxn ang="0">
                    <a:pos x="222" y="176"/>
                  </a:cxn>
                  <a:cxn ang="0">
                    <a:pos x="224" y="181"/>
                  </a:cxn>
                  <a:cxn ang="0">
                    <a:pos x="226" y="186"/>
                  </a:cxn>
                  <a:cxn ang="0">
                    <a:pos x="228" y="192"/>
                  </a:cxn>
                  <a:cxn ang="0">
                    <a:pos x="229" y="198"/>
                  </a:cxn>
                  <a:cxn ang="0">
                    <a:pos x="230" y="203"/>
                  </a:cxn>
                  <a:cxn ang="0">
                    <a:pos x="232" y="208"/>
                  </a:cxn>
                  <a:cxn ang="0">
                    <a:pos x="233" y="214"/>
                  </a:cxn>
                  <a:cxn ang="0">
                    <a:pos x="234" y="220"/>
                  </a:cxn>
                  <a:cxn ang="0">
                    <a:pos x="235" y="225"/>
                  </a:cxn>
                  <a:cxn ang="0">
                    <a:pos x="236" y="231"/>
                  </a:cxn>
                  <a:cxn ang="0">
                    <a:pos x="237" y="237"/>
                  </a:cxn>
                </a:cxnLst>
                <a:rect l="0" t="0" r="r" b="b"/>
                <a:pathLst>
                  <a:path w="237" h="237">
                    <a:moveTo>
                      <a:pt x="0" y="0"/>
                    </a:moveTo>
                    <a:lnTo>
                      <a:pt x="6" y="1"/>
                    </a:lnTo>
                    <a:lnTo>
                      <a:pt x="12" y="2"/>
                    </a:lnTo>
                    <a:lnTo>
                      <a:pt x="17" y="3"/>
                    </a:lnTo>
                    <a:lnTo>
                      <a:pt x="23" y="4"/>
                    </a:lnTo>
                    <a:lnTo>
                      <a:pt x="29" y="5"/>
                    </a:lnTo>
                    <a:lnTo>
                      <a:pt x="34" y="7"/>
                    </a:lnTo>
                    <a:lnTo>
                      <a:pt x="40" y="8"/>
                    </a:lnTo>
                    <a:lnTo>
                      <a:pt x="45" y="10"/>
                    </a:lnTo>
                    <a:lnTo>
                      <a:pt x="50" y="11"/>
                    </a:lnTo>
                    <a:lnTo>
                      <a:pt x="55" y="13"/>
                    </a:lnTo>
                    <a:lnTo>
                      <a:pt x="61" y="15"/>
                    </a:lnTo>
                    <a:lnTo>
                      <a:pt x="66" y="17"/>
                    </a:lnTo>
                    <a:lnTo>
                      <a:pt x="72" y="19"/>
                    </a:lnTo>
                    <a:lnTo>
                      <a:pt x="77" y="22"/>
                    </a:lnTo>
                    <a:lnTo>
                      <a:pt x="87" y="27"/>
                    </a:lnTo>
                    <a:lnTo>
                      <a:pt x="97" y="31"/>
                    </a:lnTo>
                    <a:lnTo>
                      <a:pt x="107" y="37"/>
                    </a:lnTo>
                    <a:lnTo>
                      <a:pt x="116" y="43"/>
                    </a:lnTo>
                    <a:lnTo>
                      <a:pt x="125" y="49"/>
                    </a:lnTo>
                    <a:lnTo>
                      <a:pt x="134" y="56"/>
                    </a:lnTo>
                    <a:lnTo>
                      <a:pt x="143" y="63"/>
                    </a:lnTo>
                    <a:lnTo>
                      <a:pt x="151" y="70"/>
                    </a:lnTo>
                    <a:lnTo>
                      <a:pt x="159" y="78"/>
                    </a:lnTo>
                    <a:lnTo>
                      <a:pt x="167" y="86"/>
                    </a:lnTo>
                    <a:lnTo>
                      <a:pt x="174" y="95"/>
                    </a:lnTo>
                    <a:lnTo>
                      <a:pt x="181" y="103"/>
                    </a:lnTo>
                    <a:lnTo>
                      <a:pt x="188" y="112"/>
                    </a:lnTo>
                    <a:lnTo>
                      <a:pt x="194" y="121"/>
                    </a:lnTo>
                    <a:lnTo>
                      <a:pt x="200" y="130"/>
                    </a:lnTo>
                    <a:lnTo>
                      <a:pt x="205" y="140"/>
                    </a:lnTo>
                    <a:lnTo>
                      <a:pt x="211" y="150"/>
                    </a:lnTo>
                    <a:lnTo>
                      <a:pt x="216" y="160"/>
                    </a:lnTo>
                    <a:lnTo>
                      <a:pt x="218" y="165"/>
                    </a:lnTo>
                    <a:lnTo>
                      <a:pt x="220" y="170"/>
                    </a:lnTo>
                    <a:lnTo>
                      <a:pt x="222" y="176"/>
                    </a:lnTo>
                    <a:lnTo>
                      <a:pt x="224" y="181"/>
                    </a:lnTo>
                    <a:lnTo>
                      <a:pt x="226" y="186"/>
                    </a:lnTo>
                    <a:lnTo>
                      <a:pt x="228" y="192"/>
                    </a:lnTo>
                    <a:lnTo>
                      <a:pt x="229" y="198"/>
                    </a:lnTo>
                    <a:lnTo>
                      <a:pt x="230" y="203"/>
                    </a:lnTo>
                    <a:lnTo>
                      <a:pt x="232" y="208"/>
                    </a:lnTo>
                    <a:lnTo>
                      <a:pt x="233" y="214"/>
                    </a:lnTo>
                    <a:lnTo>
                      <a:pt x="234" y="220"/>
                    </a:lnTo>
                    <a:lnTo>
                      <a:pt x="235" y="225"/>
                    </a:lnTo>
                    <a:lnTo>
                      <a:pt x="236" y="231"/>
                    </a:lnTo>
                    <a:lnTo>
                      <a:pt x="237"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0" name="Freeform 190"/>
              <p:cNvSpPr>
                <a:spLocks/>
              </p:cNvSpPr>
              <p:nvPr/>
            </p:nvSpPr>
            <p:spPr bwMode="auto">
              <a:xfrm>
                <a:off x="4559" y="2317"/>
                <a:ext cx="236" cy="237"/>
              </a:xfrm>
              <a:custGeom>
                <a:avLst/>
                <a:gdLst/>
                <a:ahLst/>
                <a:cxnLst>
                  <a:cxn ang="0">
                    <a:pos x="0" y="237"/>
                  </a:cxn>
                  <a:cxn ang="0">
                    <a:pos x="1" y="231"/>
                  </a:cxn>
                  <a:cxn ang="0">
                    <a:pos x="2" y="225"/>
                  </a:cxn>
                  <a:cxn ang="0">
                    <a:pos x="3" y="220"/>
                  </a:cxn>
                  <a:cxn ang="0">
                    <a:pos x="4" y="214"/>
                  </a:cxn>
                  <a:cxn ang="0">
                    <a:pos x="5" y="208"/>
                  </a:cxn>
                  <a:cxn ang="0">
                    <a:pos x="6" y="203"/>
                  </a:cxn>
                  <a:cxn ang="0">
                    <a:pos x="7" y="197"/>
                  </a:cxn>
                  <a:cxn ang="0">
                    <a:pos x="9" y="192"/>
                  </a:cxn>
                  <a:cxn ang="0">
                    <a:pos x="11" y="186"/>
                  </a:cxn>
                  <a:cxn ang="0">
                    <a:pos x="12" y="181"/>
                  </a:cxn>
                  <a:cxn ang="0">
                    <a:pos x="15" y="175"/>
                  </a:cxn>
                  <a:cxn ang="0">
                    <a:pos x="17" y="170"/>
                  </a:cxn>
                  <a:cxn ang="0">
                    <a:pos x="18" y="164"/>
                  </a:cxn>
                  <a:cxn ang="0">
                    <a:pos x="21" y="160"/>
                  </a:cxn>
                  <a:cxn ang="0">
                    <a:pos x="23" y="155"/>
                  </a:cxn>
                  <a:cxn ang="0">
                    <a:pos x="25" y="149"/>
                  </a:cxn>
                  <a:cxn ang="0">
                    <a:pos x="30" y="139"/>
                  </a:cxn>
                  <a:cxn ang="0">
                    <a:pos x="36" y="130"/>
                  </a:cxn>
                  <a:cxn ang="0">
                    <a:pos x="42" y="120"/>
                  </a:cxn>
                  <a:cxn ang="0">
                    <a:pos x="48" y="111"/>
                  </a:cxn>
                  <a:cxn ang="0">
                    <a:pos x="55" y="102"/>
                  </a:cxn>
                  <a:cxn ang="0">
                    <a:pos x="62" y="94"/>
                  </a:cxn>
                  <a:cxn ang="0">
                    <a:pos x="69" y="85"/>
                  </a:cxn>
                  <a:cxn ang="0">
                    <a:pos x="77" y="77"/>
                  </a:cxn>
                  <a:cxn ang="0">
                    <a:pos x="85" y="70"/>
                  </a:cxn>
                  <a:cxn ang="0">
                    <a:pos x="93" y="62"/>
                  </a:cxn>
                  <a:cxn ang="0">
                    <a:pos x="102" y="55"/>
                  </a:cxn>
                  <a:cxn ang="0">
                    <a:pos x="111" y="48"/>
                  </a:cxn>
                  <a:cxn ang="0">
                    <a:pos x="120" y="42"/>
                  </a:cxn>
                  <a:cxn ang="0">
                    <a:pos x="129" y="36"/>
                  </a:cxn>
                  <a:cxn ang="0">
                    <a:pos x="139" y="31"/>
                  </a:cxn>
                  <a:cxn ang="0">
                    <a:pos x="149" y="25"/>
                  </a:cxn>
                  <a:cxn ang="0">
                    <a:pos x="154" y="23"/>
                  </a:cxn>
                  <a:cxn ang="0">
                    <a:pos x="159" y="21"/>
                  </a:cxn>
                  <a:cxn ang="0">
                    <a:pos x="164" y="19"/>
                  </a:cxn>
                  <a:cxn ang="0">
                    <a:pos x="170" y="17"/>
                  </a:cxn>
                  <a:cxn ang="0">
                    <a:pos x="175" y="15"/>
                  </a:cxn>
                  <a:cxn ang="0">
                    <a:pos x="180" y="12"/>
                  </a:cxn>
                  <a:cxn ang="0">
                    <a:pos x="186" y="11"/>
                  </a:cxn>
                  <a:cxn ang="0">
                    <a:pos x="191" y="9"/>
                  </a:cxn>
                  <a:cxn ang="0">
                    <a:pos x="197" y="7"/>
                  </a:cxn>
                  <a:cxn ang="0">
                    <a:pos x="202" y="6"/>
                  </a:cxn>
                  <a:cxn ang="0">
                    <a:pos x="208" y="5"/>
                  </a:cxn>
                  <a:cxn ang="0">
                    <a:pos x="214" y="4"/>
                  </a:cxn>
                  <a:cxn ang="0">
                    <a:pos x="219" y="3"/>
                  </a:cxn>
                  <a:cxn ang="0">
                    <a:pos x="225" y="2"/>
                  </a:cxn>
                  <a:cxn ang="0">
                    <a:pos x="230" y="1"/>
                  </a:cxn>
                  <a:cxn ang="0">
                    <a:pos x="236" y="0"/>
                  </a:cxn>
                </a:cxnLst>
                <a:rect l="0" t="0" r="r" b="b"/>
                <a:pathLst>
                  <a:path w="236" h="237">
                    <a:moveTo>
                      <a:pt x="0" y="237"/>
                    </a:moveTo>
                    <a:lnTo>
                      <a:pt x="1" y="231"/>
                    </a:lnTo>
                    <a:lnTo>
                      <a:pt x="2" y="225"/>
                    </a:lnTo>
                    <a:lnTo>
                      <a:pt x="3" y="220"/>
                    </a:lnTo>
                    <a:lnTo>
                      <a:pt x="4" y="214"/>
                    </a:lnTo>
                    <a:lnTo>
                      <a:pt x="5" y="208"/>
                    </a:lnTo>
                    <a:lnTo>
                      <a:pt x="6" y="203"/>
                    </a:lnTo>
                    <a:lnTo>
                      <a:pt x="7" y="197"/>
                    </a:lnTo>
                    <a:lnTo>
                      <a:pt x="9" y="192"/>
                    </a:lnTo>
                    <a:lnTo>
                      <a:pt x="11" y="186"/>
                    </a:lnTo>
                    <a:lnTo>
                      <a:pt x="12" y="181"/>
                    </a:lnTo>
                    <a:lnTo>
                      <a:pt x="15" y="175"/>
                    </a:lnTo>
                    <a:lnTo>
                      <a:pt x="17" y="170"/>
                    </a:lnTo>
                    <a:lnTo>
                      <a:pt x="18" y="164"/>
                    </a:lnTo>
                    <a:lnTo>
                      <a:pt x="21" y="160"/>
                    </a:lnTo>
                    <a:lnTo>
                      <a:pt x="23" y="155"/>
                    </a:lnTo>
                    <a:lnTo>
                      <a:pt x="25" y="149"/>
                    </a:lnTo>
                    <a:lnTo>
                      <a:pt x="30" y="139"/>
                    </a:lnTo>
                    <a:lnTo>
                      <a:pt x="36" y="130"/>
                    </a:lnTo>
                    <a:lnTo>
                      <a:pt x="42" y="120"/>
                    </a:lnTo>
                    <a:lnTo>
                      <a:pt x="48" y="111"/>
                    </a:lnTo>
                    <a:lnTo>
                      <a:pt x="55" y="102"/>
                    </a:lnTo>
                    <a:lnTo>
                      <a:pt x="62" y="94"/>
                    </a:lnTo>
                    <a:lnTo>
                      <a:pt x="69" y="85"/>
                    </a:lnTo>
                    <a:lnTo>
                      <a:pt x="77" y="77"/>
                    </a:lnTo>
                    <a:lnTo>
                      <a:pt x="85" y="70"/>
                    </a:lnTo>
                    <a:lnTo>
                      <a:pt x="93" y="62"/>
                    </a:lnTo>
                    <a:lnTo>
                      <a:pt x="102" y="55"/>
                    </a:lnTo>
                    <a:lnTo>
                      <a:pt x="111" y="48"/>
                    </a:lnTo>
                    <a:lnTo>
                      <a:pt x="120" y="42"/>
                    </a:lnTo>
                    <a:lnTo>
                      <a:pt x="129" y="36"/>
                    </a:lnTo>
                    <a:lnTo>
                      <a:pt x="139" y="31"/>
                    </a:lnTo>
                    <a:lnTo>
                      <a:pt x="149" y="25"/>
                    </a:lnTo>
                    <a:lnTo>
                      <a:pt x="154" y="23"/>
                    </a:lnTo>
                    <a:lnTo>
                      <a:pt x="159" y="21"/>
                    </a:lnTo>
                    <a:lnTo>
                      <a:pt x="164" y="19"/>
                    </a:lnTo>
                    <a:lnTo>
                      <a:pt x="170" y="17"/>
                    </a:lnTo>
                    <a:lnTo>
                      <a:pt x="175" y="15"/>
                    </a:lnTo>
                    <a:lnTo>
                      <a:pt x="180" y="12"/>
                    </a:lnTo>
                    <a:lnTo>
                      <a:pt x="186" y="11"/>
                    </a:lnTo>
                    <a:lnTo>
                      <a:pt x="191" y="9"/>
                    </a:lnTo>
                    <a:lnTo>
                      <a:pt x="197" y="7"/>
                    </a:lnTo>
                    <a:lnTo>
                      <a:pt x="202" y="6"/>
                    </a:lnTo>
                    <a:lnTo>
                      <a:pt x="208" y="5"/>
                    </a:lnTo>
                    <a:lnTo>
                      <a:pt x="214" y="4"/>
                    </a:lnTo>
                    <a:lnTo>
                      <a:pt x="219" y="3"/>
                    </a:lnTo>
                    <a:lnTo>
                      <a:pt x="225" y="2"/>
                    </a:lnTo>
                    <a:lnTo>
                      <a:pt x="230" y="1"/>
                    </a:lnTo>
                    <a:lnTo>
                      <a:pt x="236"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1" name="Rectangle 191"/>
              <p:cNvSpPr>
                <a:spLocks noChangeArrowheads="1"/>
              </p:cNvSpPr>
              <p:nvPr/>
            </p:nvSpPr>
            <p:spPr bwMode="auto">
              <a:xfrm>
                <a:off x="4752" y="2363"/>
                <a:ext cx="73"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2" name="Rectangle 192"/>
              <p:cNvSpPr>
                <a:spLocks noChangeArrowheads="1"/>
              </p:cNvSpPr>
              <p:nvPr/>
            </p:nvSpPr>
            <p:spPr bwMode="auto">
              <a:xfrm>
                <a:off x="4752" y="2363"/>
                <a:ext cx="73"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3" name="Rectangle 193"/>
              <p:cNvSpPr>
                <a:spLocks noChangeArrowheads="1"/>
              </p:cNvSpPr>
              <p:nvPr/>
            </p:nvSpPr>
            <p:spPr bwMode="auto">
              <a:xfrm>
                <a:off x="4760" y="2373"/>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4" name="Freeform 194"/>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5" name="Freeform 195"/>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6" name="Freeform 196"/>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7" name="Freeform 197"/>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8" name="Rectangle 198"/>
              <p:cNvSpPr>
                <a:spLocks noChangeArrowheads="1"/>
              </p:cNvSpPr>
              <p:nvPr/>
            </p:nvSpPr>
            <p:spPr bwMode="auto">
              <a:xfrm>
                <a:off x="4251" y="2158"/>
                <a:ext cx="72"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9" name="Rectangle 199"/>
              <p:cNvSpPr>
                <a:spLocks noChangeArrowheads="1"/>
              </p:cNvSpPr>
              <p:nvPr/>
            </p:nvSpPr>
            <p:spPr bwMode="auto">
              <a:xfrm>
                <a:off x="4251" y="2158"/>
                <a:ext cx="72"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0" name="Rectangle 200"/>
              <p:cNvSpPr>
                <a:spLocks noChangeArrowheads="1"/>
              </p:cNvSpPr>
              <p:nvPr/>
            </p:nvSpPr>
            <p:spPr bwMode="auto">
              <a:xfrm>
                <a:off x="4259" y="2168"/>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1" name="Freeform 201"/>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2" name="Freeform 202"/>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3" name="Freeform 203"/>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4" name="Freeform 204"/>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48" name="Group 230"/>
            <p:cNvGrpSpPr>
              <a:grpSpLocks/>
            </p:cNvGrpSpPr>
            <p:nvPr/>
          </p:nvGrpSpPr>
          <p:grpSpPr bwMode="auto">
            <a:xfrm>
              <a:off x="7088" y="2055"/>
              <a:ext cx="511" cy="499"/>
              <a:chOff x="7088" y="2055"/>
              <a:chExt cx="511" cy="499"/>
            </a:xfrm>
          </p:grpSpPr>
          <p:sp>
            <p:nvSpPr>
              <p:cNvPr id="579" name="Freeform 206"/>
              <p:cNvSpPr>
                <a:spLocks/>
              </p:cNvSpPr>
              <p:nvPr/>
            </p:nvSpPr>
            <p:spPr bwMode="auto">
              <a:xfrm>
                <a:off x="7363" y="2329"/>
                <a:ext cx="75" cy="75"/>
              </a:xfrm>
              <a:custGeom>
                <a:avLst/>
                <a:gdLst/>
                <a:ahLst/>
                <a:cxnLst>
                  <a:cxn ang="0">
                    <a:pos x="0" y="34"/>
                  </a:cxn>
                  <a:cxn ang="0">
                    <a:pos x="1" y="27"/>
                  </a:cxn>
                  <a:cxn ang="0">
                    <a:pos x="5" y="20"/>
                  </a:cxn>
                  <a:cxn ang="0">
                    <a:pos x="8" y="14"/>
                  </a:cxn>
                  <a:cxn ang="0">
                    <a:pos x="14" y="9"/>
                  </a:cxn>
                  <a:cxn ang="0">
                    <a:pos x="19" y="5"/>
                  </a:cxn>
                  <a:cxn ang="0">
                    <a:pos x="26" y="3"/>
                  </a:cxn>
                  <a:cxn ang="0">
                    <a:pos x="33" y="0"/>
                  </a:cxn>
                  <a:cxn ang="0">
                    <a:pos x="41" y="0"/>
                  </a:cxn>
                  <a:cxn ang="0">
                    <a:pos x="48" y="3"/>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7"/>
                    </a:lnTo>
                    <a:lnTo>
                      <a:pt x="3" y="23"/>
                    </a:lnTo>
                    <a:lnTo>
                      <a:pt x="5" y="20"/>
                    </a:lnTo>
                    <a:lnTo>
                      <a:pt x="6" y="17"/>
                    </a:lnTo>
                    <a:lnTo>
                      <a:pt x="8" y="14"/>
                    </a:lnTo>
                    <a:lnTo>
                      <a:pt x="11" y="11"/>
                    </a:lnTo>
                    <a:lnTo>
                      <a:pt x="14" y="9"/>
                    </a:lnTo>
                    <a:lnTo>
                      <a:pt x="17" y="7"/>
                    </a:lnTo>
                    <a:lnTo>
                      <a:pt x="19" y="5"/>
                    </a:lnTo>
                    <a:lnTo>
                      <a:pt x="23" y="4"/>
                    </a:lnTo>
                    <a:lnTo>
                      <a:pt x="26" y="3"/>
                    </a:lnTo>
                    <a:lnTo>
                      <a:pt x="30" y="1"/>
                    </a:lnTo>
                    <a:lnTo>
                      <a:pt x="33" y="0"/>
                    </a:lnTo>
                    <a:lnTo>
                      <a:pt x="37" y="0"/>
                    </a:lnTo>
                    <a:lnTo>
                      <a:pt x="41" y="0"/>
                    </a:lnTo>
                    <a:lnTo>
                      <a:pt x="45" y="1"/>
                    </a:lnTo>
                    <a:lnTo>
                      <a:pt x="48" y="3"/>
                    </a:lnTo>
                    <a:lnTo>
                      <a:pt x="52" y="4"/>
                    </a:lnTo>
                    <a:lnTo>
                      <a:pt x="55" y="5"/>
                    </a:lnTo>
                    <a:lnTo>
                      <a:pt x="58" y="7"/>
                    </a:lnTo>
                    <a:lnTo>
                      <a:pt x="61" y="9"/>
                    </a:lnTo>
                    <a:lnTo>
                      <a:pt x="64" y="11"/>
                    </a:lnTo>
                    <a:lnTo>
                      <a:pt x="66" y="14"/>
                    </a:lnTo>
                    <a:lnTo>
                      <a:pt x="68"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0" name="Freeform 207"/>
              <p:cNvSpPr>
                <a:spLocks/>
              </p:cNvSpPr>
              <p:nvPr/>
            </p:nvSpPr>
            <p:spPr bwMode="auto">
              <a:xfrm>
                <a:off x="7363" y="2205"/>
                <a:ext cx="75" cy="75"/>
              </a:xfrm>
              <a:custGeom>
                <a:avLst/>
                <a:gdLst/>
                <a:ahLst/>
                <a:cxnLst>
                  <a:cxn ang="0">
                    <a:pos x="0" y="34"/>
                  </a:cxn>
                  <a:cxn ang="0">
                    <a:pos x="1" y="26"/>
                  </a:cxn>
                  <a:cxn ang="0">
                    <a:pos x="5" y="20"/>
                  </a:cxn>
                  <a:cxn ang="0">
                    <a:pos x="8" y="14"/>
                  </a:cxn>
                  <a:cxn ang="0">
                    <a:pos x="14" y="9"/>
                  </a:cxn>
                  <a:cxn ang="0">
                    <a:pos x="19" y="5"/>
                  </a:cxn>
                  <a:cxn ang="0">
                    <a:pos x="26" y="2"/>
                  </a:cxn>
                  <a:cxn ang="0">
                    <a:pos x="33" y="0"/>
                  </a:cxn>
                  <a:cxn ang="0">
                    <a:pos x="41" y="0"/>
                  </a:cxn>
                  <a:cxn ang="0">
                    <a:pos x="48" y="2"/>
                  </a:cxn>
                  <a:cxn ang="0">
                    <a:pos x="55" y="5"/>
                  </a:cxn>
                  <a:cxn ang="0">
                    <a:pos x="61" y="9"/>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6"/>
                    </a:lnTo>
                    <a:lnTo>
                      <a:pt x="3" y="23"/>
                    </a:lnTo>
                    <a:lnTo>
                      <a:pt x="5" y="20"/>
                    </a:lnTo>
                    <a:lnTo>
                      <a:pt x="6" y="17"/>
                    </a:lnTo>
                    <a:lnTo>
                      <a:pt x="8" y="14"/>
                    </a:lnTo>
                    <a:lnTo>
                      <a:pt x="11" y="11"/>
                    </a:lnTo>
                    <a:lnTo>
                      <a:pt x="14" y="9"/>
                    </a:lnTo>
                    <a:lnTo>
                      <a:pt x="17" y="7"/>
                    </a:lnTo>
                    <a:lnTo>
                      <a:pt x="19" y="5"/>
                    </a:lnTo>
                    <a:lnTo>
                      <a:pt x="23" y="3"/>
                    </a:lnTo>
                    <a:lnTo>
                      <a:pt x="26" y="2"/>
                    </a:lnTo>
                    <a:lnTo>
                      <a:pt x="30" y="1"/>
                    </a:lnTo>
                    <a:lnTo>
                      <a:pt x="33" y="0"/>
                    </a:lnTo>
                    <a:lnTo>
                      <a:pt x="37" y="0"/>
                    </a:lnTo>
                    <a:lnTo>
                      <a:pt x="41" y="0"/>
                    </a:lnTo>
                    <a:lnTo>
                      <a:pt x="45" y="1"/>
                    </a:lnTo>
                    <a:lnTo>
                      <a:pt x="48" y="2"/>
                    </a:lnTo>
                    <a:lnTo>
                      <a:pt x="52" y="3"/>
                    </a:lnTo>
                    <a:lnTo>
                      <a:pt x="55" y="5"/>
                    </a:lnTo>
                    <a:lnTo>
                      <a:pt x="58" y="7"/>
                    </a:lnTo>
                    <a:lnTo>
                      <a:pt x="61" y="9"/>
                    </a:lnTo>
                    <a:lnTo>
                      <a:pt x="64" y="11"/>
                    </a:lnTo>
                    <a:lnTo>
                      <a:pt x="66" y="14"/>
                    </a:lnTo>
                    <a:lnTo>
                      <a:pt x="68"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1" name="Freeform 208"/>
              <p:cNvSpPr>
                <a:spLocks/>
              </p:cNvSpPr>
              <p:nvPr/>
            </p:nvSpPr>
            <p:spPr bwMode="auto">
              <a:xfrm>
                <a:off x="7238" y="2205"/>
                <a:ext cx="75" cy="75"/>
              </a:xfrm>
              <a:custGeom>
                <a:avLst/>
                <a:gdLst/>
                <a:ahLst/>
                <a:cxnLst>
                  <a:cxn ang="0">
                    <a:pos x="0" y="34"/>
                  </a:cxn>
                  <a:cxn ang="0">
                    <a:pos x="2" y="26"/>
                  </a:cxn>
                  <a:cxn ang="0">
                    <a:pos x="5" y="20"/>
                  </a:cxn>
                  <a:cxn ang="0">
                    <a:pos x="9" y="14"/>
                  </a:cxn>
                  <a:cxn ang="0">
                    <a:pos x="14" y="9"/>
                  </a:cxn>
                  <a:cxn ang="0">
                    <a:pos x="20" y="5"/>
                  </a:cxn>
                  <a:cxn ang="0">
                    <a:pos x="27" y="2"/>
                  </a:cxn>
                  <a:cxn ang="0">
                    <a:pos x="34" y="0"/>
                  </a:cxn>
                  <a:cxn ang="0">
                    <a:pos x="42" y="0"/>
                  </a:cxn>
                  <a:cxn ang="0">
                    <a:pos x="49" y="2"/>
                  </a:cxn>
                  <a:cxn ang="0">
                    <a:pos x="55" y="5"/>
                  </a:cxn>
                  <a:cxn ang="0">
                    <a:pos x="61" y="9"/>
                  </a:cxn>
                  <a:cxn ang="0">
                    <a:pos x="67" y="14"/>
                  </a:cxn>
                  <a:cxn ang="0">
                    <a:pos x="70" y="20"/>
                  </a:cxn>
                  <a:cxn ang="0">
                    <a:pos x="73" y="26"/>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4" y="23"/>
                    </a:lnTo>
                    <a:lnTo>
                      <a:pt x="5" y="20"/>
                    </a:lnTo>
                    <a:lnTo>
                      <a:pt x="7" y="17"/>
                    </a:lnTo>
                    <a:lnTo>
                      <a:pt x="9" y="14"/>
                    </a:lnTo>
                    <a:lnTo>
                      <a:pt x="11" y="11"/>
                    </a:lnTo>
                    <a:lnTo>
                      <a:pt x="14" y="9"/>
                    </a:lnTo>
                    <a:lnTo>
                      <a:pt x="17" y="7"/>
                    </a:lnTo>
                    <a:lnTo>
                      <a:pt x="20" y="5"/>
                    </a:lnTo>
                    <a:lnTo>
                      <a:pt x="23" y="3"/>
                    </a:lnTo>
                    <a:lnTo>
                      <a:pt x="27" y="2"/>
                    </a:lnTo>
                    <a:lnTo>
                      <a:pt x="30" y="1"/>
                    </a:lnTo>
                    <a:lnTo>
                      <a:pt x="34" y="0"/>
                    </a:lnTo>
                    <a:lnTo>
                      <a:pt x="38" y="0"/>
                    </a:lnTo>
                    <a:lnTo>
                      <a:pt x="42" y="0"/>
                    </a:lnTo>
                    <a:lnTo>
                      <a:pt x="45" y="1"/>
                    </a:lnTo>
                    <a:lnTo>
                      <a:pt x="49" y="2"/>
                    </a:lnTo>
                    <a:lnTo>
                      <a:pt x="52" y="3"/>
                    </a:lnTo>
                    <a:lnTo>
                      <a:pt x="55" y="5"/>
                    </a:lnTo>
                    <a:lnTo>
                      <a:pt x="58" y="7"/>
                    </a:lnTo>
                    <a:lnTo>
                      <a:pt x="61" y="9"/>
                    </a:lnTo>
                    <a:lnTo>
                      <a:pt x="64" y="11"/>
                    </a:lnTo>
                    <a:lnTo>
                      <a:pt x="67"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2" name="Freeform 209"/>
              <p:cNvSpPr>
                <a:spLocks/>
              </p:cNvSpPr>
              <p:nvPr/>
            </p:nvSpPr>
            <p:spPr bwMode="auto">
              <a:xfrm>
                <a:off x="7238" y="2329"/>
                <a:ext cx="75" cy="75"/>
              </a:xfrm>
              <a:custGeom>
                <a:avLst/>
                <a:gdLst/>
                <a:ahLst/>
                <a:cxnLst>
                  <a:cxn ang="0">
                    <a:pos x="0" y="34"/>
                  </a:cxn>
                  <a:cxn ang="0">
                    <a:pos x="2" y="27"/>
                  </a:cxn>
                  <a:cxn ang="0">
                    <a:pos x="5" y="20"/>
                  </a:cxn>
                  <a:cxn ang="0">
                    <a:pos x="9" y="14"/>
                  </a:cxn>
                  <a:cxn ang="0">
                    <a:pos x="14" y="9"/>
                  </a:cxn>
                  <a:cxn ang="0">
                    <a:pos x="20" y="5"/>
                  </a:cxn>
                  <a:cxn ang="0">
                    <a:pos x="27" y="3"/>
                  </a:cxn>
                  <a:cxn ang="0">
                    <a:pos x="34" y="0"/>
                  </a:cxn>
                  <a:cxn ang="0">
                    <a:pos x="42" y="0"/>
                  </a:cxn>
                  <a:cxn ang="0">
                    <a:pos x="49" y="3"/>
                  </a:cxn>
                  <a:cxn ang="0">
                    <a:pos x="55" y="5"/>
                  </a:cxn>
                  <a:cxn ang="0">
                    <a:pos x="61" y="9"/>
                  </a:cxn>
                  <a:cxn ang="0">
                    <a:pos x="67" y="14"/>
                  </a:cxn>
                  <a:cxn ang="0">
                    <a:pos x="70" y="20"/>
                  </a:cxn>
                  <a:cxn ang="0">
                    <a:pos x="73" y="27"/>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4" y="23"/>
                    </a:lnTo>
                    <a:lnTo>
                      <a:pt x="5" y="20"/>
                    </a:lnTo>
                    <a:lnTo>
                      <a:pt x="7" y="17"/>
                    </a:lnTo>
                    <a:lnTo>
                      <a:pt x="9" y="14"/>
                    </a:lnTo>
                    <a:lnTo>
                      <a:pt x="11" y="11"/>
                    </a:lnTo>
                    <a:lnTo>
                      <a:pt x="14" y="9"/>
                    </a:lnTo>
                    <a:lnTo>
                      <a:pt x="17" y="7"/>
                    </a:lnTo>
                    <a:lnTo>
                      <a:pt x="20" y="5"/>
                    </a:lnTo>
                    <a:lnTo>
                      <a:pt x="23" y="4"/>
                    </a:lnTo>
                    <a:lnTo>
                      <a:pt x="27" y="3"/>
                    </a:lnTo>
                    <a:lnTo>
                      <a:pt x="30" y="1"/>
                    </a:lnTo>
                    <a:lnTo>
                      <a:pt x="34" y="0"/>
                    </a:lnTo>
                    <a:lnTo>
                      <a:pt x="38" y="0"/>
                    </a:lnTo>
                    <a:lnTo>
                      <a:pt x="42" y="0"/>
                    </a:lnTo>
                    <a:lnTo>
                      <a:pt x="45" y="1"/>
                    </a:lnTo>
                    <a:lnTo>
                      <a:pt x="49" y="3"/>
                    </a:lnTo>
                    <a:lnTo>
                      <a:pt x="52" y="4"/>
                    </a:lnTo>
                    <a:lnTo>
                      <a:pt x="55" y="5"/>
                    </a:lnTo>
                    <a:lnTo>
                      <a:pt x="58" y="7"/>
                    </a:lnTo>
                    <a:lnTo>
                      <a:pt x="61" y="9"/>
                    </a:lnTo>
                    <a:lnTo>
                      <a:pt x="64" y="11"/>
                    </a:lnTo>
                    <a:lnTo>
                      <a:pt x="67"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3" name="Freeform 210"/>
              <p:cNvSpPr>
                <a:spLocks/>
              </p:cNvSpPr>
              <p:nvPr/>
            </p:nvSpPr>
            <p:spPr bwMode="auto">
              <a:xfrm>
                <a:off x="7088" y="2055"/>
                <a:ext cx="238" cy="237"/>
              </a:xfrm>
              <a:custGeom>
                <a:avLst/>
                <a:gdLst/>
                <a:ahLst/>
                <a:cxnLst>
                  <a:cxn ang="0">
                    <a:pos x="238" y="0"/>
                  </a:cxn>
                  <a:cxn ang="0">
                    <a:pos x="237" y="6"/>
                  </a:cxn>
                  <a:cxn ang="0">
                    <a:pos x="236" y="12"/>
                  </a:cxn>
                  <a:cxn ang="0">
                    <a:pos x="234" y="18"/>
                  </a:cxn>
                  <a:cxn ang="0">
                    <a:pos x="234" y="24"/>
                  </a:cxn>
                  <a:cxn ang="0">
                    <a:pos x="233" y="29"/>
                  </a:cxn>
                  <a:cxn ang="0">
                    <a:pos x="231" y="35"/>
                  </a:cxn>
                  <a:cxn ang="0">
                    <a:pos x="229" y="40"/>
                  </a:cxn>
                  <a:cxn ang="0">
                    <a:pos x="228" y="46"/>
                  </a:cxn>
                  <a:cxn ang="0">
                    <a:pos x="226" y="51"/>
                  </a:cxn>
                  <a:cxn ang="0">
                    <a:pos x="225" y="57"/>
                  </a:cxn>
                  <a:cxn ang="0">
                    <a:pos x="222" y="62"/>
                  </a:cxn>
                  <a:cxn ang="0">
                    <a:pos x="220" y="67"/>
                  </a:cxn>
                  <a:cxn ang="0">
                    <a:pos x="218" y="73"/>
                  </a:cxn>
                  <a:cxn ang="0">
                    <a:pos x="216" y="78"/>
                  </a:cxn>
                  <a:cxn ang="0">
                    <a:pos x="211" y="88"/>
                  </a:cxn>
                  <a:cxn ang="0">
                    <a:pos x="206" y="97"/>
                  </a:cxn>
                  <a:cxn ang="0">
                    <a:pos x="200" y="107"/>
                  </a:cxn>
                  <a:cxn ang="0">
                    <a:pos x="195" y="116"/>
                  </a:cxn>
                  <a:cxn ang="0">
                    <a:pos x="189" y="126"/>
                  </a:cxn>
                  <a:cxn ang="0">
                    <a:pos x="182" y="135"/>
                  </a:cxn>
                  <a:cxn ang="0">
                    <a:pos x="175" y="143"/>
                  </a:cxn>
                  <a:cxn ang="0">
                    <a:pos x="167" y="151"/>
                  </a:cxn>
                  <a:cxn ang="0">
                    <a:pos x="160" y="160"/>
                  </a:cxn>
                  <a:cxn ang="0">
                    <a:pos x="151" y="167"/>
                  </a:cxn>
                  <a:cxn ang="0">
                    <a:pos x="143" y="175"/>
                  </a:cxn>
                  <a:cxn ang="0">
                    <a:pos x="135" y="182"/>
                  </a:cxn>
                  <a:cxn ang="0">
                    <a:pos x="125" y="188"/>
                  </a:cxn>
                  <a:cxn ang="0">
                    <a:pos x="116" y="195"/>
                  </a:cxn>
                  <a:cxn ang="0">
                    <a:pos x="107" y="200"/>
                  </a:cxn>
                  <a:cxn ang="0">
                    <a:pos x="97" y="206"/>
                  </a:cxn>
                  <a:cxn ang="0">
                    <a:pos x="87" y="211"/>
                  </a:cxn>
                  <a:cxn ang="0">
                    <a:pos x="77" y="216"/>
                  </a:cxn>
                  <a:cxn ang="0">
                    <a:pos x="72" y="218"/>
                  </a:cxn>
                  <a:cxn ang="0">
                    <a:pos x="67" y="220"/>
                  </a:cxn>
                  <a:cxn ang="0">
                    <a:pos x="61" y="223"/>
                  </a:cxn>
                  <a:cxn ang="0">
                    <a:pos x="56" y="224"/>
                  </a:cxn>
                  <a:cxn ang="0">
                    <a:pos x="51" y="226"/>
                  </a:cxn>
                  <a:cxn ang="0">
                    <a:pos x="45" y="228"/>
                  </a:cxn>
                  <a:cxn ang="0">
                    <a:pos x="40" y="230"/>
                  </a:cxn>
                  <a:cxn ang="0">
                    <a:pos x="34" y="231"/>
                  </a:cxn>
                  <a:cxn ang="0">
                    <a:pos x="29" y="232"/>
                  </a:cxn>
                  <a:cxn ang="0">
                    <a:pos x="23" y="233"/>
                  </a:cxn>
                  <a:cxn ang="0">
                    <a:pos x="17" y="235"/>
                  </a:cxn>
                  <a:cxn ang="0">
                    <a:pos x="12" y="236"/>
                  </a:cxn>
                  <a:cxn ang="0">
                    <a:pos x="6" y="236"/>
                  </a:cxn>
                  <a:cxn ang="0">
                    <a:pos x="0" y="237"/>
                  </a:cxn>
                </a:cxnLst>
                <a:rect l="0" t="0" r="r" b="b"/>
                <a:pathLst>
                  <a:path w="238" h="237">
                    <a:moveTo>
                      <a:pt x="238" y="0"/>
                    </a:moveTo>
                    <a:lnTo>
                      <a:pt x="237" y="6"/>
                    </a:lnTo>
                    <a:lnTo>
                      <a:pt x="236" y="12"/>
                    </a:lnTo>
                    <a:lnTo>
                      <a:pt x="234" y="18"/>
                    </a:lnTo>
                    <a:lnTo>
                      <a:pt x="234" y="24"/>
                    </a:lnTo>
                    <a:lnTo>
                      <a:pt x="233" y="29"/>
                    </a:lnTo>
                    <a:lnTo>
                      <a:pt x="231" y="35"/>
                    </a:lnTo>
                    <a:lnTo>
                      <a:pt x="229" y="40"/>
                    </a:lnTo>
                    <a:lnTo>
                      <a:pt x="228" y="46"/>
                    </a:lnTo>
                    <a:lnTo>
                      <a:pt x="226" y="51"/>
                    </a:lnTo>
                    <a:lnTo>
                      <a:pt x="225" y="57"/>
                    </a:lnTo>
                    <a:lnTo>
                      <a:pt x="222" y="62"/>
                    </a:lnTo>
                    <a:lnTo>
                      <a:pt x="220" y="67"/>
                    </a:lnTo>
                    <a:lnTo>
                      <a:pt x="218" y="73"/>
                    </a:lnTo>
                    <a:lnTo>
                      <a:pt x="216" y="78"/>
                    </a:lnTo>
                    <a:lnTo>
                      <a:pt x="211" y="88"/>
                    </a:lnTo>
                    <a:lnTo>
                      <a:pt x="206" y="97"/>
                    </a:lnTo>
                    <a:lnTo>
                      <a:pt x="200" y="107"/>
                    </a:lnTo>
                    <a:lnTo>
                      <a:pt x="195" y="116"/>
                    </a:lnTo>
                    <a:lnTo>
                      <a:pt x="189" y="126"/>
                    </a:lnTo>
                    <a:lnTo>
                      <a:pt x="182" y="135"/>
                    </a:lnTo>
                    <a:lnTo>
                      <a:pt x="175" y="143"/>
                    </a:lnTo>
                    <a:lnTo>
                      <a:pt x="167" y="151"/>
                    </a:lnTo>
                    <a:lnTo>
                      <a:pt x="160" y="160"/>
                    </a:lnTo>
                    <a:lnTo>
                      <a:pt x="151" y="167"/>
                    </a:lnTo>
                    <a:lnTo>
                      <a:pt x="143" y="175"/>
                    </a:lnTo>
                    <a:lnTo>
                      <a:pt x="135" y="182"/>
                    </a:lnTo>
                    <a:lnTo>
                      <a:pt x="125" y="188"/>
                    </a:lnTo>
                    <a:lnTo>
                      <a:pt x="116" y="195"/>
                    </a:lnTo>
                    <a:lnTo>
                      <a:pt x="107" y="200"/>
                    </a:lnTo>
                    <a:lnTo>
                      <a:pt x="97" y="206"/>
                    </a:lnTo>
                    <a:lnTo>
                      <a:pt x="87" y="211"/>
                    </a:lnTo>
                    <a:lnTo>
                      <a:pt x="77" y="216"/>
                    </a:lnTo>
                    <a:lnTo>
                      <a:pt x="72" y="218"/>
                    </a:lnTo>
                    <a:lnTo>
                      <a:pt x="67" y="220"/>
                    </a:lnTo>
                    <a:lnTo>
                      <a:pt x="61" y="223"/>
                    </a:lnTo>
                    <a:lnTo>
                      <a:pt x="56" y="224"/>
                    </a:lnTo>
                    <a:lnTo>
                      <a:pt x="51" y="226"/>
                    </a:lnTo>
                    <a:lnTo>
                      <a:pt x="45" y="228"/>
                    </a:lnTo>
                    <a:lnTo>
                      <a:pt x="40" y="230"/>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4" name="Freeform 211"/>
              <p:cNvSpPr>
                <a:spLocks/>
              </p:cNvSpPr>
              <p:nvPr/>
            </p:nvSpPr>
            <p:spPr bwMode="auto">
              <a:xfrm>
                <a:off x="7350" y="2055"/>
                <a:ext cx="237" cy="237"/>
              </a:xfrm>
              <a:custGeom>
                <a:avLst/>
                <a:gdLst/>
                <a:ahLst/>
                <a:cxnLst>
                  <a:cxn ang="0">
                    <a:pos x="237" y="237"/>
                  </a:cxn>
                  <a:cxn ang="0">
                    <a:pos x="231" y="236"/>
                  </a:cxn>
                  <a:cxn ang="0">
                    <a:pos x="225" y="236"/>
                  </a:cxn>
                  <a:cxn ang="0">
                    <a:pos x="219" y="235"/>
                  </a:cxn>
                  <a:cxn ang="0">
                    <a:pos x="214" y="234"/>
                  </a:cxn>
                  <a:cxn ang="0">
                    <a:pos x="208" y="233"/>
                  </a:cxn>
                  <a:cxn ang="0">
                    <a:pos x="202" y="231"/>
                  </a:cxn>
                  <a:cxn ang="0">
                    <a:pos x="197" y="230"/>
                  </a:cxn>
                  <a:cxn ang="0">
                    <a:pos x="191" y="229"/>
                  </a:cxn>
                  <a:cxn ang="0">
                    <a:pos x="186" y="227"/>
                  </a:cxn>
                  <a:cxn ang="0">
                    <a:pos x="181" y="225"/>
                  </a:cxn>
                  <a:cxn ang="0">
                    <a:pos x="175" y="223"/>
                  </a:cxn>
                  <a:cxn ang="0">
                    <a:pos x="170" y="221"/>
                  </a:cxn>
                  <a:cxn ang="0">
                    <a:pos x="165" y="219"/>
                  </a:cxn>
                  <a:cxn ang="0">
                    <a:pos x="159" y="217"/>
                  </a:cxn>
                  <a:cxn ang="0">
                    <a:pos x="154" y="215"/>
                  </a:cxn>
                  <a:cxn ang="0">
                    <a:pos x="149" y="212"/>
                  </a:cxn>
                  <a:cxn ang="0">
                    <a:pos x="144" y="210"/>
                  </a:cxn>
                  <a:cxn ang="0">
                    <a:pos x="139" y="207"/>
                  </a:cxn>
                  <a:cxn ang="0">
                    <a:pos x="129" y="202"/>
                  </a:cxn>
                  <a:cxn ang="0">
                    <a:pos x="120" y="196"/>
                  </a:cxn>
                  <a:cxn ang="0">
                    <a:pos x="111" y="190"/>
                  </a:cxn>
                  <a:cxn ang="0">
                    <a:pos x="102" y="183"/>
                  </a:cxn>
                  <a:cxn ang="0">
                    <a:pos x="93" y="176"/>
                  </a:cxn>
                  <a:cxn ang="0">
                    <a:pos x="85" y="169"/>
                  </a:cxn>
                  <a:cxn ang="0">
                    <a:pos x="77" y="161"/>
                  </a:cxn>
                  <a:cxn ang="0">
                    <a:pos x="69" y="153"/>
                  </a:cxn>
                  <a:cxn ang="0">
                    <a:pos x="62" y="145"/>
                  </a:cxn>
                  <a:cxn ang="0">
                    <a:pos x="55" y="136"/>
                  </a:cxn>
                  <a:cxn ang="0">
                    <a:pos x="48" y="127"/>
                  </a:cxn>
                  <a:cxn ang="0">
                    <a:pos x="42" y="118"/>
                  </a:cxn>
                  <a:cxn ang="0">
                    <a:pos x="36" y="108"/>
                  </a:cxn>
                  <a:cxn ang="0">
                    <a:pos x="30" y="98"/>
                  </a:cxn>
                  <a:cxn ang="0">
                    <a:pos x="28" y="93"/>
                  </a:cxn>
                  <a:cxn ang="0">
                    <a:pos x="25" y="88"/>
                  </a:cxn>
                  <a:cxn ang="0">
                    <a:pos x="23" y="83"/>
                  </a:cxn>
                  <a:cxn ang="0">
                    <a:pos x="21" y="78"/>
                  </a:cxn>
                  <a:cxn ang="0">
                    <a:pos x="18" y="73"/>
                  </a:cxn>
                  <a:cxn ang="0">
                    <a:pos x="16" y="68"/>
                  </a:cxn>
                  <a:cxn ang="0">
                    <a:pos x="14" y="62"/>
                  </a:cxn>
                  <a:cxn ang="0">
                    <a:pos x="12" y="57"/>
                  </a:cxn>
                  <a:cxn ang="0">
                    <a:pos x="11" y="52"/>
                  </a:cxn>
                  <a:cxn ang="0">
                    <a:pos x="9" y="46"/>
                  </a:cxn>
                  <a:cxn ang="0">
                    <a:pos x="7" y="41"/>
                  </a:cxn>
                  <a:cxn ang="0">
                    <a:pos x="6" y="35"/>
                  </a:cxn>
                  <a:cxn ang="0">
                    <a:pos x="5" y="29"/>
                  </a:cxn>
                  <a:cxn ang="0">
                    <a:pos x="4" y="24"/>
                  </a:cxn>
                  <a:cxn ang="0">
                    <a:pos x="3" y="18"/>
                  </a:cxn>
                  <a:cxn ang="0">
                    <a:pos x="2" y="12"/>
                  </a:cxn>
                  <a:cxn ang="0">
                    <a:pos x="1" y="6"/>
                  </a:cxn>
                  <a:cxn ang="0">
                    <a:pos x="0" y="0"/>
                  </a:cxn>
                </a:cxnLst>
                <a:rect l="0" t="0" r="r" b="b"/>
                <a:pathLst>
                  <a:path w="237" h="237">
                    <a:moveTo>
                      <a:pt x="237" y="237"/>
                    </a:moveTo>
                    <a:lnTo>
                      <a:pt x="231" y="236"/>
                    </a:lnTo>
                    <a:lnTo>
                      <a:pt x="225" y="236"/>
                    </a:lnTo>
                    <a:lnTo>
                      <a:pt x="219" y="235"/>
                    </a:lnTo>
                    <a:lnTo>
                      <a:pt x="214" y="234"/>
                    </a:lnTo>
                    <a:lnTo>
                      <a:pt x="208" y="233"/>
                    </a:lnTo>
                    <a:lnTo>
                      <a:pt x="202" y="231"/>
                    </a:lnTo>
                    <a:lnTo>
                      <a:pt x="197" y="230"/>
                    </a:lnTo>
                    <a:lnTo>
                      <a:pt x="191" y="229"/>
                    </a:lnTo>
                    <a:lnTo>
                      <a:pt x="186" y="227"/>
                    </a:lnTo>
                    <a:lnTo>
                      <a:pt x="181" y="225"/>
                    </a:lnTo>
                    <a:lnTo>
                      <a:pt x="175" y="223"/>
                    </a:lnTo>
                    <a:lnTo>
                      <a:pt x="170" y="221"/>
                    </a:lnTo>
                    <a:lnTo>
                      <a:pt x="165" y="219"/>
                    </a:lnTo>
                    <a:lnTo>
                      <a:pt x="159" y="217"/>
                    </a:lnTo>
                    <a:lnTo>
                      <a:pt x="154" y="215"/>
                    </a:lnTo>
                    <a:lnTo>
                      <a:pt x="149" y="212"/>
                    </a:lnTo>
                    <a:lnTo>
                      <a:pt x="144" y="210"/>
                    </a:lnTo>
                    <a:lnTo>
                      <a:pt x="139" y="207"/>
                    </a:lnTo>
                    <a:lnTo>
                      <a:pt x="129" y="202"/>
                    </a:lnTo>
                    <a:lnTo>
                      <a:pt x="120" y="196"/>
                    </a:lnTo>
                    <a:lnTo>
                      <a:pt x="111" y="190"/>
                    </a:lnTo>
                    <a:lnTo>
                      <a:pt x="102" y="183"/>
                    </a:lnTo>
                    <a:lnTo>
                      <a:pt x="93" y="176"/>
                    </a:lnTo>
                    <a:lnTo>
                      <a:pt x="85" y="169"/>
                    </a:lnTo>
                    <a:lnTo>
                      <a:pt x="77" y="161"/>
                    </a:lnTo>
                    <a:lnTo>
                      <a:pt x="69" y="153"/>
                    </a:lnTo>
                    <a:lnTo>
                      <a:pt x="62" y="145"/>
                    </a:lnTo>
                    <a:lnTo>
                      <a:pt x="55" y="136"/>
                    </a:lnTo>
                    <a:lnTo>
                      <a:pt x="48" y="127"/>
                    </a:lnTo>
                    <a:lnTo>
                      <a:pt x="42" y="118"/>
                    </a:lnTo>
                    <a:lnTo>
                      <a:pt x="36" y="108"/>
                    </a:lnTo>
                    <a:lnTo>
                      <a:pt x="30" y="98"/>
                    </a:lnTo>
                    <a:lnTo>
                      <a:pt x="28" y="93"/>
                    </a:lnTo>
                    <a:lnTo>
                      <a:pt x="25" y="88"/>
                    </a:lnTo>
                    <a:lnTo>
                      <a:pt x="23" y="83"/>
                    </a:lnTo>
                    <a:lnTo>
                      <a:pt x="21" y="78"/>
                    </a:lnTo>
                    <a:lnTo>
                      <a:pt x="18" y="73"/>
                    </a:lnTo>
                    <a:lnTo>
                      <a:pt x="16" y="68"/>
                    </a:lnTo>
                    <a:lnTo>
                      <a:pt x="14" y="62"/>
                    </a:lnTo>
                    <a:lnTo>
                      <a:pt x="12" y="57"/>
                    </a:lnTo>
                    <a:lnTo>
                      <a:pt x="11" y="52"/>
                    </a:lnTo>
                    <a:lnTo>
                      <a:pt x="9" y="46"/>
                    </a:lnTo>
                    <a:lnTo>
                      <a:pt x="7" y="41"/>
                    </a:lnTo>
                    <a:lnTo>
                      <a:pt x="6" y="35"/>
                    </a:lnTo>
                    <a:lnTo>
                      <a:pt x="5" y="29"/>
                    </a:lnTo>
                    <a:lnTo>
                      <a:pt x="4"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5" name="Freeform 212"/>
              <p:cNvSpPr>
                <a:spLocks/>
              </p:cNvSpPr>
              <p:nvPr/>
            </p:nvSpPr>
            <p:spPr bwMode="auto">
              <a:xfrm>
                <a:off x="7088" y="2317"/>
                <a:ext cx="238"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6" y="10"/>
                  </a:cxn>
                  <a:cxn ang="0">
                    <a:pos x="51" y="11"/>
                  </a:cxn>
                  <a:cxn ang="0">
                    <a:pos x="56" y="13"/>
                  </a:cxn>
                  <a:cxn ang="0">
                    <a:pos x="61" y="15"/>
                  </a:cxn>
                  <a:cxn ang="0">
                    <a:pos x="67" y="17"/>
                  </a:cxn>
                  <a:cxn ang="0">
                    <a:pos x="72" y="19"/>
                  </a:cxn>
                  <a:cxn ang="0">
                    <a:pos x="77" y="22"/>
                  </a:cxn>
                  <a:cxn ang="0">
                    <a:pos x="88" y="27"/>
                  </a:cxn>
                  <a:cxn ang="0">
                    <a:pos x="97" y="32"/>
                  </a:cxn>
                  <a:cxn ang="0">
                    <a:pos x="107" y="37"/>
                  </a:cxn>
                  <a:cxn ang="0">
                    <a:pos x="116" y="43"/>
                  </a:cxn>
                  <a:cxn ang="0">
                    <a:pos x="125" y="50"/>
                  </a:cxn>
                  <a:cxn ang="0">
                    <a:pos x="135" y="56"/>
                  </a:cxn>
                  <a:cxn ang="0">
                    <a:pos x="143" y="64"/>
                  </a:cxn>
                  <a:cxn ang="0">
                    <a:pos x="151" y="70"/>
                  </a:cxn>
                  <a:cxn ang="0">
                    <a:pos x="160" y="78"/>
                  </a:cxn>
                  <a:cxn ang="0">
                    <a:pos x="167" y="86"/>
                  </a:cxn>
                  <a:cxn ang="0">
                    <a:pos x="175" y="95"/>
                  </a:cxn>
                  <a:cxn ang="0">
                    <a:pos x="182" y="103"/>
                  </a:cxn>
                  <a:cxn ang="0">
                    <a:pos x="189" y="112"/>
                  </a:cxn>
                  <a:cxn ang="0">
                    <a:pos x="195" y="121"/>
                  </a:cxn>
                  <a:cxn ang="0">
                    <a:pos x="200" y="131"/>
                  </a:cxn>
                  <a:cxn ang="0">
                    <a:pos x="206" y="140"/>
                  </a:cxn>
                  <a:cxn ang="0">
                    <a:pos x="211" y="150"/>
                  </a:cxn>
                  <a:cxn ang="0">
                    <a:pos x="216" y="160"/>
                  </a:cxn>
                  <a:cxn ang="0">
                    <a:pos x="218" y="166"/>
                  </a:cxn>
                  <a:cxn ang="0">
                    <a:pos x="220" y="170"/>
                  </a:cxn>
                  <a:cxn ang="0">
                    <a:pos x="222" y="176"/>
                  </a:cxn>
                  <a:cxn ang="0">
                    <a:pos x="224" y="181"/>
                  </a:cxn>
                  <a:cxn ang="0">
                    <a:pos x="226" y="187"/>
                  </a:cxn>
                  <a:cxn ang="0">
                    <a:pos x="228" y="192"/>
                  </a:cxn>
                  <a:cxn ang="0">
                    <a:pos x="229" y="198"/>
                  </a:cxn>
                  <a:cxn ang="0">
                    <a:pos x="231" y="203"/>
                  </a:cxn>
                  <a:cxn ang="0">
                    <a:pos x="233" y="208"/>
                  </a:cxn>
                  <a:cxn ang="0">
                    <a:pos x="234" y="214"/>
                  </a:cxn>
                  <a:cxn ang="0">
                    <a:pos x="234" y="220"/>
                  </a:cxn>
                  <a:cxn ang="0">
                    <a:pos x="236" y="225"/>
                  </a:cxn>
                  <a:cxn ang="0">
                    <a:pos x="237" y="231"/>
                  </a:cxn>
                  <a:cxn ang="0">
                    <a:pos x="238" y="237"/>
                  </a:cxn>
                </a:cxnLst>
                <a:rect l="0" t="0" r="r" b="b"/>
                <a:pathLst>
                  <a:path w="238" h="237">
                    <a:moveTo>
                      <a:pt x="0" y="0"/>
                    </a:moveTo>
                    <a:lnTo>
                      <a:pt x="6" y="1"/>
                    </a:lnTo>
                    <a:lnTo>
                      <a:pt x="12" y="2"/>
                    </a:lnTo>
                    <a:lnTo>
                      <a:pt x="17" y="3"/>
                    </a:lnTo>
                    <a:lnTo>
                      <a:pt x="23" y="4"/>
                    </a:lnTo>
                    <a:lnTo>
                      <a:pt x="29" y="5"/>
                    </a:lnTo>
                    <a:lnTo>
                      <a:pt x="34" y="7"/>
                    </a:lnTo>
                    <a:lnTo>
                      <a:pt x="40" y="8"/>
                    </a:lnTo>
                    <a:lnTo>
                      <a:pt x="46" y="10"/>
                    </a:lnTo>
                    <a:lnTo>
                      <a:pt x="51" y="11"/>
                    </a:lnTo>
                    <a:lnTo>
                      <a:pt x="56" y="13"/>
                    </a:lnTo>
                    <a:lnTo>
                      <a:pt x="61" y="15"/>
                    </a:lnTo>
                    <a:lnTo>
                      <a:pt x="67" y="17"/>
                    </a:lnTo>
                    <a:lnTo>
                      <a:pt x="72" y="19"/>
                    </a:lnTo>
                    <a:lnTo>
                      <a:pt x="77" y="22"/>
                    </a:lnTo>
                    <a:lnTo>
                      <a:pt x="88" y="27"/>
                    </a:lnTo>
                    <a:lnTo>
                      <a:pt x="97" y="32"/>
                    </a:lnTo>
                    <a:lnTo>
                      <a:pt x="107" y="37"/>
                    </a:lnTo>
                    <a:lnTo>
                      <a:pt x="116" y="43"/>
                    </a:lnTo>
                    <a:lnTo>
                      <a:pt x="125" y="50"/>
                    </a:lnTo>
                    <a:lnTo>
                      <a:pt x="135" y="56"/>
                    </a:lnTo>
                    <a:lnTo>
                      <a:pt x="143" y="64"/>
                    </a:lnTo>
                    <a:lnTo>
                      <a:pt x="151" y="70"/>
                    </a:lnTo>
                    <a:lnTo>
                      <a:pt x="160" y="78"/>
                    </a:lnTo>
                    <a:lnTo>
                      <a:pt x="167" y="86"/>
                    </a:lnTo>
                    <a:lnTo>
                      <a:pt x="175" y="95"/>
                    </a:lnTo>
                    <a:lnTo>
                      <a:pt x="182" y="103"/>
                    </a:lnTo>
                    <a:lnTo>
                      <a:pt x="189" y="112"/>
                    </a:lnTo>
                    <a:lnTo>
                      <a:pt x="195" y="121"/>
                    </a:lnTo>
                    <a:lnTo>
                      <a:pt x="200" y="131"/>
                    </a:lnTo>
                    <a:lnTo>
                      <a:pt x="206" y="140"/>
                    </a:lnTo>
                    <a:lnTo>
                      <a:pt x="211" y="150"/>
                    </a:lnTo>
                    <a:lnTo>
                      <a:pt x="216" y="160"/>
                    </a:lnTo>
                    <a:lnTo>
                      <a:pt x="218" y="166"/>
                    </a:lnTo>
                    <a:lnTo>
                      <a:pt x="220" y="170"/>
                    </a:lnTo>
                    <a:lnTo>
                      <a:pt x="222" y="176"/>
                    </a:lnTo>
                    <a:lnTo>
                      <a:pt x="224" y="181"/>
                    </a:lnTo>
                    <a:lnTo>
                      <a:pt x="226" y="187"/>
                    </a:lnTo>
                    <a:lnTo>
                      <a:pt x="228" y="192"/>
                    </a:lnTo>
                    <a:lnTo>
                      <a:pt x="229" y="198"/>
                    </a:lnTo>
                    <a:lnTo>
                      <a:pt x="231" y="203"/>
                    </a:lnTo>
                    <a:lnTo>
                      <a:pt x="233" y="208"/>
                    </a:lnTo>
                    <a:lnTo>
                      <a:pt x="234" y="214"/>
                    </a:lnTo>
                    <a:lnTo>
                      <a:pt x="234" y="220"/>
                    </a:lnTo>
                    <a:lnTo>
                      <a:pt x="236" y="225"/>
                    </a:lnTo>
                    <a:lnTo>
                      <a:pt x="237" y="231"/>
                    </a:lnTo>
                    <a:lnTo>
                      <a:pt x="238"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6" name="Freeform 213"/>
              <p:cNvSpPr>
                <a:spLocks/>
              </p:cNvSpPr>
              <p:nvPr/>
            </p:nvSpPr>
            <p:spPr bwMode="auto">
              <a:xfrm>
                <a:off x="7350" y="2317"/>
                <a:ext cx="237" cy="237"/>
              </a:xfrm>
              <a:custGeom>
                <a:avLst/>
                <a:gdLst/>
                <a:ahLst/>
                <a:cxnLst>
                  <a:cxn ang="0">
                    <a:pos x="0" y="237"/>
                  </a:cxn>
                  <a:cxn ang="0">
                    <a:pos x="1" y="231"/>
                  </a:cxn>
                  <a:cxn ang="0">
                    <a:pos x="2" y="225"/>
                  </a:cxn>
                  <a:cxn ang="0">
                    <a:pos x="3" y="220"/>
                  </a:cxn>
                  <a:cxn ang="0">
                    <a:pos x="4" y="214"/>
                  </a:cxn>
                  <a:cxn ang="0">
                    <a:pos x="5" y="208"/>
                  </a:cxn>
                  <a:cxn ang="0">
                    <a:pos x="7" y="203"/>
                  </a:cxn>
                  <a:cxn ang="0">
                    <a:pos x="8" y="197"/>
                  </a:cxn>
                  <a:cxn ang="0">
                    <a:pos x="9" y="192"/>
                  </a:cxn>
                  <a:cxn ang="0">
                    <a:pos x="11" y="186"/>
                  </a:cxn>
                  <a:cxn ang="0">
                    <a:pos x="13" y="181"/>
                  </a:cxn>
                  <a:cxn ang="0">
                    <a:pos x="15" y="175"/>
                  </a:cxn>
                  <a:cxn ang="0">
                    <a:pos x="17" y="170"/>
                  </a:cxn>
                  <a:cxn ang="0">
                    <a:pos x="19" y="165"/>
                  </a:cxn>
                  <a:cxn ang="0">
                    <a:pos x="21" y="160"/>
                  </a:cxn>
                  <a:cxn ang="0">
                    <a:pos x="24" y="155"/>
                  </a:cxn>
                  <a:cxn ang="0">
                    <a:pos x="26" y="149"/>
                  </a:cxn>
                  <a:cxn ang="0">
                    <a:pos x="31" y="139"/>
                  </a:cxn>
                  <a:cxn ang="0">
                    <a:pos x="36" y="130"/>
                  </a:cxn>
                  <a:cxn ang="0">
                    <a:pos x="43" y="120"/>
                  </a:cxn>
                  <a:cxn ang="0">
                    <a:pos x="49" y="111"/>
                  </a:cxn>
                  <a:cxn ang="0">
                    <a:pos x="55" y="102"/>
                  </a:cxn>
                  <a:cxn ang="0">
                    <a:pos x="63" y="94"/>
                  </a:cxn>
                  <a:cxn ang="0">
                    <a:pos x="69" y="85"/>
                  </a:cxn>
                  <a:cxn ang="0">
                    <a:pos x="78" y="77"/>
                  </a:cxn>
                  <a:cxn ang="0">
                    <a:pos x="85" y="70"/>
                  </a:cxn>
                  <a:cxn ang="0">
                    <a:pos x="94" y="62"/>
                  </a:cxn>
                  <a:cxn ang="0">
                    <a:pos x="102" y="55"/>
                  </a:cxn>
                  <a:cxn ang="0">
                    <a:pos x="111" y="49"/>
                  </a:cxn>
                  <a:cxn ang="0">
                    <a:pos x="120" y="42"/>
                  </a:cxn>
                  <a:cxn ang="0">
                    <a:pos x="130" y="36"/>
                  </a:cxn>
                  <a:cxn ang="0">
                    <a:pos x="140" y="31"/>
                  </a:cxn>
                  <a:cxn ang="0">
                    <a:pos x="150" y="26"/>
                  </a:cxn>
                  <a:cxn ang="0">
                    <a:pos x="155" y="23"/>
                  </a:cxn>
                  <a:cxn ang="0">
                    <a:pos x="160" y="21"/>
                  </a:cxn>
                  <a:cxn ang="0">
                    <a:pos x="165" y="19"/>
                  </a:cxn>
                  <a:cxn ang="0">
                    <a:pos x="170" y="17"/>
                  </a:cxn>
                  <a:cxn ang="0">
                    <a:pos x="175" y="15"/>
                  </a:cxn>
                  <a:cxn ang="0">
                    <a:pos x="181" y="12"/>
                  </a:cxn>
                  <a:cxn ang="0">
                    <a:pos x="186" y="11"/>
                  </a:cxn>
                  <a:cxn ang="0">
                    <a:pos x="191" y="9"/>
                  </a:cxn>
                  <a:cxn ang="0">
                    <a:pos x="197" y="7"/>
                  </a:cxn>
                  <a:cxn ang="0">
                    <a:pos x="203" y="6"/>
                  </a:cxn>
                  <a:cxn ang="0">
                    <a:pos x="208" y="5"/>
                  </a:cxn>
                  <a:cxn ang="0">
                    <a:pos x="214" y="4"/>
                  </a:cxn>
                  <a:cxn ang="0">
                    <a:pos x="219" y="3"/>
                  </a:cxn>
                  <a:cxn ang="0">
                    <a:pos x="225" y="2"/>
                  </a:cxn>
                  <a:cxn ang="0">
                    <a:pos x="231" y="1"/>
                  </a:cxn>
                  <a:cxn ang="0">
                    <a:pos x="237" y="0"/>
                  </a:cxn>
                </a:cxnLst>
                <a:rect l="0" t="0" r="r" b="b"/>
                <a:pathLst>
                  <a:path w="237" h="237">
                    <a:moveTo>
                      <a:pt x="0" y="237"/>
                    </a:moveTo>
                    <a:lnTo>
                      <a:pt x="1" y="231"/>
                    </a:lnTo>
                    <a:lnTo>
                      <a:pt x="2" y="225"/>
                    </a:lnTo>
                    <a:lnTo>
                      <a:pt x="3" y="220"/>
                    </a:lnTo>
                    <a:lnTo>
                      <a:pt x="4" y="214"/>
                    </a:lnTo>
                    <a:lnTo>
                      <a:pt x="5" y="208"/>
                    </a:lnTo>
                    <a:lnTo>
                      <a:pt x="7" y="203"/>
                    </a:lnTo>
                    <a:lnTo>
                      <a:pt x="8" y="197"/>
                    </a:lnTo>
                    <a:lnTo>
                      <a:pt x="9" y="192"/>
                    </a:lnTo>
                    <a:lnTo>
                      <a:pt x="11" y="186"/>
                    </a:lnTo>
                    <a:lnTo>
                      <a:pt x="13" y="181"/>
                    </a:lnTo>
                    <a:lnTo>
                      <a:pt x="15" y="175"/>
                    </a:lnTo>
                    <a:lnTo>
                      <a:pt x="17" y="170"/>
                    </a:lnTo>
                    <a:lnTo>
                      <a:pt x="19" y="165"/>
                    </a:lnTo>
                    <a:lnTo>
                      <a:pt x="21" y="160"/>
                    </a:lnTo>
                    <a:lnTo>
                      <a:pt x="24" y="155"/>
                    </a:lnTo>
                    <a:lnTo>
                      <a:pt x="26" y="149"/>
                    </a:lnTo>
                    <a:lnTo>
                      <a:pt x="31" y="139"/>
                    </a:lnTo>
                    <a:lnTo>
                      <a:pt x="36" y="130"/>
                    </a:lnTo>
                    <a:lnTo>
                      <a:pt x="43" y="120"/>
                    </a:lnTo>
                    <a:lnTo>
                      <a:pt x="49" y="111"/>
                    </a:lnTo>
                    <a:lnTo>
                      <a:pt x="55" y="102"/>
                    </a:lnTo>
                    <a:lnTo>
                      <a:pt x="63" y="94"/>
                    </a:lnTo>
                    <a:lnTo>
                      <a:pt x="69" y="85"/>
                    </a:lnTo>
                    <a:lnTo>
                      <a:pt x="78" y="77"/>
                    </a:lnTo>
                    <a:lnTo>
                      <a:pt x="85" y="70"/>
                    </a:lnTo>
                    <a:lnTo>
                      <a:pt x="94" y="62"/>
                    </a:lnTo>
                    <a:lnTo>
                      <a:pt x="102" y="55"/>
                    </a:lnTo>
                    <a:lnTo>
                      <a:pt x="111" y="49"/>
                    </a:lnTo>
                    <a:lnTo>
                      <a:pt x="120" y="42"/>
                    </a:lnTo>
                    <a:lnTo>
                      <a:pt x="130" y="36"/>
                    </a:lnTo>
                    <a:lnTo>
                      <a:pt x="140" y="31"/>
                    </a:lnTo>
                    <a:lnTo>
                      <a:pt x="150" y="26"/>
                    </a:lnTo>
                    <a:lnTo>
                      <a:pt x="155" y="23"/>
                    </a:lnTo>
                    <a:lnTo>
                      <a:pt x="160" y="21"/>
                    </a:lnTo>
                    <a:lnTo>
                      <a:pt x="165" y="19"/>
                    </a:lnTo>
                    <a:lnTo>
                      <a:pt x="170" y="17"/>
                    </a:lnTo>
                    <a:lnTo>
                      <a:pt x="175" y="15"/>
                    </a:lnTo>
                    <a:lnTo>
                      <a:pt x="181" y="12"/>
                    </a:lnTo>
                    <a:lnTo>
                      <a:pt x="186" y="11"/>
                    </a:lnTo>
                    <a:lnTo>
                      <a:pt x="191" y="9"/>
                    </a:lnTo>
                    <a:lnTo>
                      <a:pt x="197" y="7"/>
                    </a:lnTo>
                    <a:lnTo>
                      <a:pt x="203" y="6"/>
                    </a:lnTo>
                    <a:lnTo>
                      <a:pt x="208" y="5"/>
                    </a:lnTo>
                    <a:lnTo>
                      <a:pt x="214" y="4"/>
                    </a:lnTo>
                    <a:lnTo>
                      <a:pt x="219" y="3"/>
                    </a:lnTo>
                    <a:lnTo>
                      <a:pt x="225" y="2"/>
                    </a:lnTo>
                    <a:lnTo>
                      <a:pt x="231" y="1"/>
                    </a:lnTo>
                    <a:lnTo>
                      <a:pt x="237"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49" name="Group 221"/>
              <p:cNvGrpSpPr>
                <a:grpSpLocks/>
              </p:cNvGrpSpPr>
              <p:nvPr/>
            </p:nvGrpSpPr>
            <p:grpSpPr bwMode="auto">
              <a:xfrm>
                <a:off x="7527" y="2364"/>
                <a:ext cx="72" cy="103"/>
                <a:chOff x="7527" y="2364"/>
                <a:chExt cx="72" cy="103"/>
              </a:xfrm>
            </p:grpSpPr>
            <p:sp>
              <p:nvSpPr>
                <p:cNvPr id="596" name="Rectangle 214"/>
                <p:cNvSpPr>
                  <a:spLocks noChangeArrowheads="1"/>
                </p:cNvSpPr>
                <p:nvPr/>
              </p:nvSpPr>
              <p:spPr bwMode="auto">
                <a:xfrm>
                  <a:off x="7527" y="2364"/>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7" name="Rectangle 215"/>
                <p:cNvSpPr>
                  <a:spLocks noChangeArrowheads="1"/>
                </p:cNvSpPr>
                <p:nvPr/>
              </p:nvSpPr>
              <p:spPr bwMode="auto">
                <a:xfrm>
                  <a:off x="7527" y="2364"/>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8" name="Rectangle 216"/>
                <p:cNvSpPr>
                  <a:spLocks noChangeArrowheads="1"/>
                </p:cNvSpPr>
                <p:nvPr/>
              </p:nvSpPr>
              <p:spPr bwMode="auto">
                <a:xfrm>
                  <a:off x="7536" y="2374"/>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9" name="Freeform 217"/>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0" name="Freeform 218"/>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1" name="Freeform 219"/>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2" name="Freeform 220"/>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0" name="Group 229"/>
              <p:cNvGrpSpPr>
                <a:grpSpLocks/>
              </p:cNvGrpSpPr>
              <p:nvPr/>
            </p:nvGrpSpPr>
            <p:grpSpPr bwMode="auto">
              <a:xfrm>
                <a:off x="7114" y="2112"/>
                <a:ext cx="72" cy="103"/>
                <a:chOff x="7114" y="2112"/>
                <a:chExt cx="72" cy="103"/>
              </a:xfrm>
            </p:grpSpPr>
            <p:sp>
              <p:nvSpPr>
                <p:cNvPr id="589" name="Rectangle 222"/>
                <p:cNvSpPr>
                  <a:spLocks noChangeArrowheads="1"/>
                </p:cNvSpPr>
                <p:nvPr/>
              </p:nvSpPr>
              <p:spPr bwMode="auto">
                <a:xfrm>
                  <a:off x="7114" y="2112"/>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0" name="Rectangle 223"/>
                <p:cNvSpPr>
                  <a:spLocks noChangeArrowheads="1"/>
                </p:cNvSpPr>
                <p:nvPr/>
              </p:nvSpPr>
              <p:spPr bwMode="auto">
                <a:xfrm>
                  <a:off x="7114" y="2112"/>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1" name="Rectangle 224"/>
                <p:cNvSpPr>
                  <a:spLocks noChangeArrowheads="1"/>
                </p:cNvSpPr>
                <p:nvPr/>
              </p:nvSpPr>
              <p:spPr bwMode="auto">
                <a:xfrm>
                  <a:off x="7123" y="2122"/>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92" name="Freeform 225"/>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3" name="Freeform 226"/>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4" name="Freeform 227"/>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5" name="Freeform 228"/>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7" name="Rectangle 231"/>
            <p:cNvSpPr>
              <a:spLocks noChangeArrowheads="1"/>
            </p:cNvSpPr>
            <p:nvPr/>
          </p:nvSpPr>
          <p:spPr bwMode="auto">
            <a:xfrm>
              <a:off x="5436" y="3318"/>
              <a:ext cx="195"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City 2 </a:t>
              </a:r>
              <a:endParaRPr lang="en-US" sz="1300" dirty="0" smtClean="0">
                <a:cs typeface="Arial" pitchFamily="34" charset="0"/>
              </a:endParaRPr>
            </a:p>
          </p:txBody>
        </p:sp>
        <p:sp>
          <p:nvSpPr>
            <p:cNvPr id="68" name="Rectangle 232"/>
            <p:cNvSpPr>
              <a:spLocks noChangeArrowheads="1"/>
            </p:cNvSpPr>
            <p:nvPr/>
          </p:nvSpPr>
          <p:spPr bwMode="auto">
            <a:xfrm>
              <a:off x="5647" y="3318"/>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69" name="Rectangle 233"/>
            <p:cNvSpPr>
              <a:spLocks noChangeArrowheads="1"/>
            </p:cNvSpPr>
            <p:nvPr/>
          </p:nvSpPr>
          <p:spPr bwMode="auto">
            <a:xfrm>
              <a:off x="5710" y="3318"/>
              <a:ext cx="652"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Traffic Signal System</a:t>
              </a:r>
              <a:endParaRPr lang="en-US" sz="1300" dirty="0" smtClean="0">
                <a:cs typeface="Arial" pitchFamily="34" charset="0"/>
              </a:endParaRPr>
            </a:p>
          </p:txBody>
        </p:sp>
        <p:sp>
          <p:nvSpPr>
            <p:cNvPr id="70" name="Rectangle 234"/>
            <p:cNvSpPr>
              <a:spLocks noChangeArrowheads="1"/>
            </p:cNvSpPr>
            <p:nvPr/>
          </p:nvSpPr>
          <p:spPr bwMode="auto">
            <a:xfrm>
              <a:off x="5464" y="1259"/>
              <a:ext cx="195"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City 1 </a:t>
              </a:r>
              <a:endParaRPr lang="en-US" sz="1300" dirty="0" smtClean="0">
                <a:cs typeface="Arial" pitchFamily="34" charset="0"/>
              </a:endParaRPr>
            </a:p>
          </p:txBody>
        </p:sp>
        <p:sp>
          <p:nvSpPr>
            <p:cNvPr id="71" name="Rectangle 235"/>
            <p:cNvSpPr>
              <a:spLocks noChangeArrowheads="1"/>
            </p:cNvSpPr>
            <p:nvPr/>
          </p:nvSpPr>
          <p:spPr bwMode="auto">
            <a:xfrm>
              <a:off x="5675" y="1259"/>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72" name="Rectangle 236"/>
            <p:cNvSpPr>
              <a:spLocks noChangeArrowheads="1"/>
            </p:cNvSpPr>
            <p:nvPr/>
          </p:nvSpPr>
          <p:spPr bwMode="auto">
            <a:xfrm>
              <a:off x="5738" y="1259"/>
              <a:ext cx="652"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Traffic Signal System</a:t>
              </a:r>
              <a:endParaRPr lang="en-US" sz="1300" dirty="0" smtClean="0">
                <a:cs typeface="Arial" pitchFamily="34" charset="0"/>
              </a:endParaRPr>
            </a:p>
          </p:txBody>
        </p:sp>
        <p:sp>
          <p:nvSpPr>
            <p:cNvPr id="73" name="Rectangle 237"/>
            <p:cNvSpPr>
              <a:spLocks noChangeArrowheads="1"/>
            </p:cNvSpPr>
            <p:nvPr/>
          </p:nvSpPr>
          <p:spPr bwMode="auto">
            <a:xfrm>
              <a:off x="5448" y="2861"/>
              <a:ext cx="454"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Bus Company </a:t>
              </a:r>
              <a:endParaRPr lang="en-US" sz="1300" dirty="0" smtClean="0">
                <a:cs typeface="Arial" pitchFamily="34" charset="0"/>
              </a:endParaRPr>
            </a:p>
          </p:txBody>
        </p:sp>
        <p:sp>
          <p:nvSpPr>
            <p:cNvPr id="74" name="Rectangle 238"/>
            <p:cNvSpPr>
              <a:spLocks noChangeArrowheads="1"/>
            </p:cNvSpPr>
            <p:nvPr/>
          </p:nvSpPr>
          <p:spPr bwMode="auto">
            <a:xfrm>
              <a:off x="5936" y="2861"/>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75" name="Rectangle 239"/>
            <p:cNvSpPr>
              <a:spLocks noChangeArrowheads="1"/>
            </p:cNvSpPr>
            <p:nvPr/>
          </p:nvSpPr>
          <p:spPr bwMode="auto">
            <a:xfrm>
              <a:off x="5999" y="2861"/>
              <a:ext cx="368"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AVL system</a:t>
              </a:r>
              <a:endParaRPr lang="en-US" sz="1300" dirty="0" smtClean="0">
                <a:cs typeface="Arial" pitchFamily="34" charset="0"/>
              </a:endParaRPr>
            </a:p>
          </p:txBody>
        </p:sp>
        <p:sp>
          <p:nvSpPr>
            <p:cNvPr id="76" name="Rectangle 240"/>
            <p:cNvSpPr>
              <a:spLocks noChangeArrowheads="1"/>
            </p:cNvSpPr>
            <p:nvPr/>
          </p:nvSpPr>
          <p:spPr bwMode="auto">
            <a:xfrm>
              <a:off x="5276" y="2415"/>
              <a:ext cx="343"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State DOT </a:t>
              </a:r>
              <a:endParaRPr lang="en-US" sz="1300" dirty="0" smtClean="0">
                <a:cs typeface="Arial" pitchFamily="34" charset="0"/>
              </a:endParaRPr>
            </a:p>
          </p:txBody>
        </p:sp>
        <p:sp>
          <p:nvSpPr>
            <p:cNvPr id="77" name="Rectangle 241"/>
            <p:cNvSpPr>
              <a:spLocks noChangeArrowheads="1"/>
            </p:cNvSpPr>
            <p:nvPr/>
          </p:nvSpPr>
          <p:spPr bwMode="auto">
            <a:xfrm>
              <a:off x="5650" y="2415"/>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78" name="Rectangle 242"/>
            <p:cNvSpPr>
              <a:spLocks noChangeArrowheads="1"/>
            </p:cNvSpPr>
            <p:nvPr/>
          </p:nvSpPr>
          <p:spPr bwMode="auto">
            <a:xfrm>
              <a:off x="5713" y="2415"/>
              <a:ext cx="938"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Freeway Management System</a:t>
              </a:r>
              <a:endParaRPr lang="en-US" sz="1300" dirty="0" smtClean="0">
                <a:cs typeface="Arial" pitchFamily="34" charset="0"/>
              </a:endParaRPr>
            </a:p>
          </p:txBody>
        </p:sp>
        <p:sp>
          <p:nvSpPr>
            <p:cNvPr id="79" name="Rectangle 243"/>
            <p:cNvSpPr>
              <a:spLocks noChangeArrowheads="1"/>
            </p:cNvSpPr>
            <p:nvPr/>
          </p:nvSpPr>
          <p:spPr bwMode="auto">
            <a:xfrm>
              <a:off x="5183" y="1982"/>
              <a:ext cx="684"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Regional Rail Agency </a:t>
              </a:r>
              <a:endParaRPr lang="en-US" sz="1300" dirty="0" smtClean="0">
                <a:cs typeface="Arial" pitchFamily="34" charset="0"/>
              </a:endParaRPr>
            </a:p>
          </p:txBody>
        </p:sp>
        <p:sp>
          <p:nvSpPr>
            <p:cNvPr id="80" name="Rectangle 244"/>
            <p:cNvSpPr>
              <a:spLocks noChangeArrowheads="1"/>
            </p:cNvSpPr>
            <p:nvPr/>
          </p:nvSpPr>
          <p:spPr bwMode="auto">
            <a:xfrm>
              <a:off x="5913" y="1982"/>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81" name="Rectangle 245"/>
            <p:cNvSpPr>
              <a:spLocks noChangeArrowheads="1"/>
            </p:cNvSpPr>
            <p:nvPr/>
          </p:nvSpPr>
          <p:spPr bwMode="auto">
            <a:xfrm>
              <a:off x="5976" y="1982"/>
              <a:ext cx="830"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Train Management System</a:t>
              </a:r>
              <a:endParaRPr lang="en-US" sz="1300" dirty="0" smtClean="0">
                <a:cs typeface="Arial" pitchFamily="34" charset="0"/>
              </a:endParaRPr>
            </a:p>
          </p:txBody>
        </p:sp>
        <p:grpSp>
          <p:nvGrpSpPr>
            <p:cNvPr id="751" name="Group 255"/>
            <p:cNvGrpSpPr>
              <a:grpSpLocks/>
            </p:cNvGrpSpPr>
            <p:nvPr/>
          </p:nvGrpSpPr>
          <p:grpSpPr bwMode="auto">
            <a:xfrm>
              <a:off x="5863" y="1383"/>
              <a:ext cx="79" cy="160"/>
              <a:chOff x="5863" y="1383"/>
              <a:chExt cx="79" cy="160"/>
            </a:xfrm>
          </p:grpSpPr>
          <p:sp>
            <p:nvSpPr>
              <p:cNvPr id="570" name="Rectangle 246"/>
              <p:cNvSpPr>
                <a:spLocks noChangeArrowheads="1"/>
              </p:cNvSpPr>
              <p:nvPr/>
            </p:nvSpPr>
            <p:spPr bwMode="auto">
              <a:xfrm>
                <a:off x="5863" y="1383"/>
                <a:ext cx="79" cy="16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1" name="Rectangle 247"/>
              <p:cNvSpPr>
                <a:spLocks noChangeArrowheads="1"/>
              </p:cNvSpPr>
              <p:nvPr/>
            </p:nvSpPr>
            <p:spPr bwMode="auto">
              <a:xfrm>
                <a:off x="5863" y="1383"/>
                <a:ext cx="79" cy="160"/>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2" name="Rectangle 248"/>
              <p:cNvSpPr>
                <a:spLocks noChangeArrowheads="1"/>
              </p:cNvSpPr>
              <p:nvPr/>
            </p:nvSpPr>
            <p:spPr bwMode="auto">
              <a:xfrm>
                <a:off x="5873" y="139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3" name="Freeform 249"/>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 name="Freeform 250"/>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5" name="Freeform 251"/>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6" name="Freeform 252"/>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7" name="Freeform 253"/>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8" name="Freeform 254"/>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2" name="Group 258"/>
            <p:cNvGrpSpPr>
              <a:grpSpLocks/>
            </p:cNvGrpSpPr>
            <p:nvPr/>
          </p:nvGrpSpPr>
          <p:grpSpPr bwMode="auto">
            <a:xfrm>
              <a:off x="5670" y="1659"/>
              <a:ext cx="170" cy="184"/>
              <a:chOff x="5670" y="1659"/>
              <a:chExt cx="170" cy="184"/>
            </a:xfrm>
          </p:grpSpPr>
          <p:sp>
            <p:nvSpPr>
              <p:cNvPr id="568" name="Rectangle 256"/>
              <p:cNvSpPr>
                <a:spLocks noChangeArrowheads="1"/>
              </p:cNvSpPr>
              <p:nvPr/>
            </p:nvSpPr>
            <p:spPr bwMode="auto">
              <a:xfrm>
                <a:off x="5670" y="1659"/>
                <a:ext cx="170" cy="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9" name="Rectangle 257"/>
              <p:cNvSpPr>
                <a:spLocks noChangeArrowheads="1"/>
              </p:cNvSpPr>
              <p:nvPr/>
            </p:nvSpPr>
            <p:spPr bwMode="auto">
              <a:xfrm>
                <a:off x="5670" y="1659"/>
                <a:ext cx="170" cy="184"/>
              </a:xfrm>
              <a:prstGeom prst="rect">
                <a:avLst/>
              </a:prstGeom>
              <a:noFill/>
              <a:ln w="793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84" name="Rectangle 259"/>
            <p:cNvSpPr>
              <a:spLocks noChangeArrowheads="1"/>
            </p:cNvSpPr>
            <p:nvPr/>
          </p:nvSpPr>
          <p:spPr bwMode="auto">
            <a:xfrm>
              <a:off x="5718" y="1689"/>
              <a:ext cx="76"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1000" b="1" dirty="0" smtClean="0">
                  <a:solidFill>
                    <a:srgbClr val="000000"/>
                  </a:solidFill>
                  <a:cs typeface="Arial" pitchFamily="34" charset="0"/>
                </a:rPr>
                <a:t>P</a:t>
              </a:r>
              <a:endParaRPr lang="en-US" sz="1300" dirty="0" smtClean="0">
                <a:cs typeface="Arial" pitchFamily="34" charset="0"/>
              </a:endParaRPr>
            </a:p>
          </p:txBody>
        </p:sp>
        <p:grpSp>
          <p:nvGrpSpPr>
            <p:cNvPr id="753" name="Group 269"/>
            <p:cNvGrpSpPr>
              <a:grpSpLocks/>
            </p:cNvGrpSpPr>
            <p:nvPr/>
          </p:nvGrpSpPr>
          <p:grpSpPr bwMode="auto">
            <a:xfrm>
              <a:off x="5303" y="3074"/>
              <a:ext cx="79" cy="159"/>
              <a:chOff x="5303" y="3074"/>
              <a:chExt cx="79" cy="159"/>
            </a:xfrm>
          </p:grpSpPr>
          <p:sp>
            <p:nvSpPr>
              <p:cNvPr id="559" name="Rectangle 260"/>
              <p:cNvSpPr>
                <a:spLocks noChangeArrowheads="1"/>
              </p:cNvSpPr>
              <p:nvPr/>
            </p:nvSpPr>
            <p:spPr bwMode="auto">
              <a:xfrm>
                <a:off x="5303" y="3074"/>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 name="Rectangle 261"/>
              <p:cNvSpPr>
                <a:spLocks noChangeArrowheads="1"/>
              </p:cNvSpPr>
              <p:nvPr/>
            </p:nvSpPr>
            <p:spPr bwMode="auto">
              <a:xfrm>
                <a:off x="5303" y="3074"/>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 name="Rectangle 262"/>
              <p:cNvSpPr>
                <a:spLocks noChangeArrowheads="1"/>
              </p:cNvSpPr>
              <p:nvPr/>
            </p:nvSpPr>
            <p:spPr bwMode="auto">
              <a:xfrm>
                <a:off x="5313" y="308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263"/>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264"/>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265"/>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266"/>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6" name="Freeform 267"/>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7" name="Freeform 268"/>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4" name="Group 279"/>
            <p:cNvGrpSpPr>
              <a:grpSpLocks/>
            </p:cNvGrpSpPr>
            <p:nvPr/>
          </p:nvGrpSpPr>
          <p:grpSpPr bwMode="auto">
            <a:xfrm>
              <a:off x="6395" y="3078"/>
              <a:ext cx="79" cy="159"/>
              <a:chOff x="6395" y="3078"/>
              <a:chExt cx="79" cy="159"/>
            </a:xfrm>
          </p:grpSpPr>
          <p:sp>
            <p:nvSpPr>
              <p:cNvPr id="550" name="Rectangle 270"/>
              <p:cNvSpPr>
                <a:spLocks noChangeArrowheads="1"/>
              </p:cNvSpPr>
              <p:nvPr/>
            </p:nvSpPr>
            <p:spPr bwMode="auto">
              <a:xfrm>
                <a:off x="6395" y="3078"/>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 name="Rectangle 271"/>
              <p:cNvSpPr>
                <a:spLocks noChangeArrowheads="1"/>
              </p:cNvSpPr>
              <p:nvPr/>
            </p:nvSpPr>
            <p:spPr bwMode="auto">
              <a:xfrm>
                <a:off x="6395" y="3078"/>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 name="Rectangle 272"/>
              <p:cNvSpPr>
                <a:spLocks noChangeArrowheads="1"/>
              </p:cNvSpPr>
              <p:nvPr/>
            </p:nvSpPr>
            <p:spPr bwMode="auto">
              <a:xfrm>
                <a:off x="6405" y="3088"/>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273"/>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274"/>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275"/>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276"/>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7" name="Freeform 277"/>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8" name="Freeform 278"/>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87" name="Line 280"/>
            <p:cNvSpPr>
              <a:spLocks noChangeShapeType="1"/>
            </p:cNvSpPr>
            <p:nvPr/>
          </p:nvSpPr>
          <p:spPr bwMode="auto">
            <a:xfrm>
              <a:off x="5256" y="2887"/>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281"/>
            <p:cNvSpPr>
              <a:spLocks noChangeShapeType="1"/>
            </p:cNvSpPr>
            <p:nvPr/>
          </p:nvSpPr>
          <p:spPr bwMode="auto">
            <a:xfrm>
              <a:off x="6553"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55" name="Group 284"/>
            <p:cNvGrpSpPr>
              <a:grpSpLocks/>
            </p:cNvGrpSpPr>
            <p:nvPr/>
          </p:nvGrpSpPr>
          <p:grpSpPr bwMode="auto">
            <a:xfrm>
              <a:off x="3932" y="2790"/>
              <a:ext cx="4090" cy="201"/>
              <a:chOff x="3932" y="2790"/>
              <a:chExt cx="4090" cy="201"/>
            </a:xfrm>
          </p:grpSpPr>
          <p:sp>
            <p:nvSpPr>
              <p:cNvPr id="548" name="Rectangle 282"/>
              <p:cNvSpPr>
                <a:spLocks noChangeArrowheads="1"/>
              </p:cNvSpPr>
              <p:nvPr/>
            </p:nvSpPr>
            <p:spPr bwMode="auto">
              <a:xfrm>
                <a:off x="3932" y="2790"/>
                <a:ext cx="4090" cy="201"/>
              </a:xfrm>
              <a:prstGeom prst="rect">
                <a:avLst/>
              </a:prstGeom>
              <a:solidFill>
                <a:srgbClr val="BBE0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 name="Rectangle 283"/>
              <p:cNvSpPr>
                <a:spLocks noChangeArrowheads="1"/>
              </p:cNvSpPr>
              <p:nvPr/>
            </p:nvSpPr>
            <p:spPr bwMode="auto">
              <a:xfrm>
                <a:off x="3932" y="2790"/>
                <a:ext cx="4090" cy="201"/>
              </a:xfrm>
              <a:prstGeom prst="rect">
                <a:avLst/>
              </a:prstGeom>
              <a:noFill/>
              <a:ln w="7938" cap="rnd">
                <a:solidFill>
                  <a:srgbClr val="BBE0E3"/>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6" name="Group 287"/>
            <p:cNvGrpSpPr>
              <a:grpSpLocks/>
            </p:cNvGrpSpPr>
            <p:nvPr/>
          </p:nvGrpSpPr>
          <p:grpSpPr bwMode="auto">
            <a:xfrm>
              <a:off x="3929" y="1202"/>
              <a:ext cx="4094" cy="537"/>
              <a:chOff x="3929" y="1202"/>
              <a:chExt cx="4094" cy="537"/>
            </a:xfrm>
          </p:grpSpPr>
          <p:sp>
            <p:nvSpPr>
              <p:cNvPr id="546" name="Rectangle 285"/>
              <p:cNvSpPr>
                <a:spLocks noChangeArrowheads="1"/>
              </p:cNvSpPr>
              <p:nvPr/>
            </p:nvSpPr>
            <p:spPr bwMode="auto">
              <a:xfrm>
                <a:off x="3929" y="1202"/>
                <a:ext cx="4094" cy="537"/>
              </a:xfrm>
              <a:prstGeom prst="rect">
                <a:avLst/>
              </a:prstGeom>
              <a:solidFill>
                <a:srgbClr val="FFCC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 name="Rectangle 286"/>
              <p:cNvSpPr>
                <a:spLocks noChangeArrowheads="1"/>
              </p:cNvSpPr>
              <p:nvPr/>
            </p:nvSpPr>
            <p:spPr bwMode="auto">
              <a:xfrm>
                <a:off x="3929" y="1202"/>
                <a:ext cx="4094" cy="537"/>
              </a:xfrm>
              <a:prstGeom prst="rect">
                <a:avLst/>
              </a:prstGeom>
              <a:noFill/>
              <a:ln w="7938" cap="rnd">
                <a:solidFill>
                  <a:srgbClr val="FFCC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7" name="Group 290"/>
            <p:cNvGrpSpPr>
              <a:grpSpLocks/>
            </p:cNvGrpSpPr>
            <p:nvPr/>
          </p:nvGrpSpPr>
          <p:grpSpPr bwMode="auto">
            <a:xfrm>
              <a:off x="3934" y="1742"/>
              <a:ext cx="4089" cy="346"/>
              <a:chOff x="3934" y="1742"/>
              <a:chExt cx="4089" cy="346"/>
            </a:xfrm>
          </p:grpSpPr>
          <p:sp>
            <p:nvSpPr>
              <p:cNvPr id="544" name="Rectangle 288"/>
              <p:cNvSpPr>
                <a:spLocks noChangeArrowheads="1"/>
              </p:cNvSpPr>
              <p:nvPr/>
            </p:nvSpPr>
            <p:spPr bwMode="auto">
              <a:xfrm>
                <a:off x="3934" y="1742"/>
                <a:ext cx="4089" cy="346"/>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 name="Rectangle 289"/>
              <p:cNvSpPr>
                <a:spLocks noChangeArrowheads="1"/>
              </p:cNvSpPr>
              <p:nvPr/>
            </p:nvSpPr>
            <p:spPr bwMode="auto">
              <a:xfrm>
                <a:off x="3934" y="1742"/>
                <a:ext cx="4089" cy="346"/>
              </a:xfrm>
              <a:prstGeom prst="rect">
                <a:avLst/>
              </a:prstGeom>
              <a:noFill/>
              <a:ln w="7938" cap="rnd">
                <a:solidFill>
                  <a:srgbClr val="FFFF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8" name="Group 293"/>
            <p:cNvGrpSpPr>
              <a:grpSpLocks/>
            </p:cNvGrpSpPr>
            <p:nvPr/>
          </p:nvGrpSpPr>
          <p:grpSpPr bwMode="auto">
            <a:xfrm>
              <a:off x="3933" y="2094"/>
              <a:ext cx="4089" cy="696"/>
              <a:chOff x="3933" y="2094"/>
              <a:chExt cx="4089" cy="696"/>
            </a:xfrm>
          </p:grpSpPr>
          <p:sp>
            <p:nvSpPr>
              <p:cNvPr id="542" name="Rectangle 291"/>
              <p:cNvSpPr>
                <a:spLocks noChangeArrowheads="1"/>
              </p:cNvSpPr>
              <p:nvPr/>
            </p:nvSpPr>
            <p:spPr bwMode="auto">
              <a:xfrm>
                <a:off x="3933" y="2094"/>
                <a:ext cx="4089" cy="696"/>
              </a:xfrm>
              <a:prstGeom prst="rect">
                <a:avLst/>
              </a:prstGeom>
              <a:solidFill>
                <a:srgbClr val="CCE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 name="Rectangle 292"/>
              <p:cNvSpPr>
                <a:spLocks noChangeArrowheads="1"/>
              </p:cNvSpPr>
              <p:nvPr/>
            </p:nvSpPr>
            <p:spPr bwMode="auto">
              <a:xfrm>
                <a:off x="3933" y="2094"/>
                <a:ext cx="4089" cy="696"/>
              </a:xfrm>
              <a:prstGeom prst="rect">
                <a:avLst/>
              </a:prstGeom>
              <a:noFill/>
              <a:ln w="7938" cap="rnd">
                <a:solidFill>
                  <a:srgbClr val="CCEC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59" name="Group 296"/>
            <p:cNvGrpSpPr>
              <a:grpSpLocks/>
            </p:cNvGrpSpPr>
            <p:nvPr/>
          </p:nvGrpSpPr>
          <p:grpSpPr bwMode="auto">
            <a:xfrm>
              <a:off x="3932" y="2987"/>
              <a:ext cx="4091" cy="460"/>
              <a:chOff x="3932" y="2987"/>
              <a:chExt cx="4091" cy="460"/>
            </a:xfrm>
          </p:grpSpPr>
          <p:sp>
            <p:nvSpPr>
              <p:cNvPr id="540" name="Rectangle 294"/>
              <p:cNvSpPr>
                <a:spLocks noChangeArrowheads="1"/>
              </p:cNvSpPr>
              <p:nvPr/>
            </p:nvSpPr>
            <p:spPr bwMode="auto">
              <a:xfrm>
                <a:off x="3932" y="2987"/>
                <a:ext cx="4091" cy="460"/>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Rectangle 295"/>
              <p:cNvSpPr>
                <a:spLocks noChangeArrowheads="1"/>
              </p:cNvSpPr>
              <p:nvPr/>
            </p:nvSpPr>
            <p:spPr bwMode="auto">
              <a:xfrm>
                <a:off x="3932" y="2987"/>
                <a:ext cx="4091" cy="460"/>
              </a:xfrm>
              <a:prstGeom prst="rect">
                <a:avLst/>
              </a:prstGeom>
              <a:noFill/>
              <a:ln w="7938" cap="rnd">
                <a:solidFill>
                  <a:srgbClr val="CCFFCC"/>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94" name="Line 297"/>
            <p:cNvSpPr>
              <a:spLocks noChangeShapeType="1"/>
            </p:cNvSpPr>
            <p:nvPr/>
          </p:nvSpPr>
          <p:spPr bwMode="auto">
            <a:xfrm>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Line 298"/>
            <p:cNvSpPr>
              <a:spLocks noChangeShapeType="1"/>
            </p:cNvSpPr>
            <p:nvPr/>
          </p:nvSpPr>
          <p:spPr bwMode="auto">
            <a:xfrm>
              <a:off x="61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Line 299"/>
            <p:cNvSpPr>
              <a:spLocks noChangeShapeType="1"/>
            </p:cNvSpPr>
            <p:nvPr/>
          </p:nvSpPr>
          <p:spPr bwMode="auto">
            <a:xfrm>
              <a:off x="62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Line 300"/>
            <p:cNvSpPr>
              <a:spLocks noChangeShapeType="1"/>
            </p:cNvSpPr>
            <p:nvPr/>
          </p:nvSpPr>
          <p:spPr bwMode="auto">
            <a:xfrm>
              <a:off x="62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Line 301"/>
            <p:cNvSpPr>
              <a:spLocks noChangeShapeType="1"/>
            </p:cNvSpPr>
            <p:nvPr/>
          </p:nvSpPr>
          <p:spPr bwMode="auto">
            <a:xfrm>
              <a:off x="63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302"/>
            <p:cNvSpPr>
              <a:spLocks noChangeShapeType="1"/>
            </p:cNvSpPr>
            <p:nvPr/>
          </p:nvSpPr>
          <p:spPr bwMode="auto">
            <a:xfrm>
              <a:off x="63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Line 303"/>
            <p:cNvSpPr>
              <a:spLocks noChangeShapeType="1"/>
            </p:cNvSpPr>
            <p:nvPr/>
          </p:nvSpPr>
          <p:spPr bwMode="auto">
            <a:xfrm>
              <a:off x="64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Line 304"/>
            <p:cNvSpPr>
              <a:spLocks noChangeShapeType="1"/>
            </p:cNvSpPr>
            <p:nvPr/>
          </p:nvSpPr>
          <p:spPr bwMode="auto">
            <a:xfrm>
              <a:off x="64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305"/>
            <p:cNvSpPr>
              <a:spLocks noChangeShapeType="1"/>
            </p:cNvSpPr>
            <p:nvPr/>
          </p:nvSpPr>
          <p:spPr bwMode="auto">
            <a:xfrm>
              <a:off x="65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Line 306"/>
            <p:cNvSpPr>
              <a:spLocks noChangeShapeType="1"/>
            </p:cNvSpPr>
            <p:nvPr/>
          </p:nvSpPr>
          <p:spPr bwMode="auto">
            <a:xfrm>
              <a:off x="65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Line 307"/>
            <p:cNvSpPr>
              <a:spLocks noChangeShapeType="1"/>
            </p:cNvSpPr>
            <p:nvPr/>
          </p:nvSpPr>
          <p:spPr bwMode="auto">
            <a:xfrm>
              <a:off x="66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308"/>
            <p:cNvSpPr>
              <a:spLocks noChangeShapeType="1"/>
            </p:cNvSpPr>
            <p:nvPr/>
          </p:nvSpPr>
          <p:spPr bwMode="auto">
            <a:xfrm>
              <a:off x="66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Line 309"/>
            <p:cNvSpPr>
              <a:spLocks noChangeShapeType="1"/>
            </p:cNvSpPr>
            <p:nvPr/>
          </p:nvSpPr>
          <p:spPr bwMode="auto">
            <a:xfrm>
              <a:off x="67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Line 310"/>
            <p:cNvSpPr>
              <a:spLocks noChangeShapeType="1"/>
            </p:cNvSpPr>
            <p:nvPr/>
          </p:nvSpPr>
          <p:spPr bwMode="auto">
            <a:xfrm>
              <a:off x="67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Line 311"/>
            <p:cNvSpPr>
              <a:spLocks noChangeShapeType="1"/>
            </p:cNvSpPr>
            <p:nvPr/>
          </p:nvSpPr>
          <p:spPr bwMode="auto">
            <a:xfrm>
              <a:off x="682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Line 312"/>
            <p:cNvSpPr>
              <a:spLocks noChangeShapeType="1"/>
            </p:cNvSpPr>
            <p:nvPr/>
          </p:nvSpPr>
          <p:spPr bwMode="auto">
            <a:xfrm>
              <a:off x="687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Line 313"/>
            <p:cNvSpPr>
              <a:spLocks noChangeShapeType="1"/>
            </p:cNvSpPr>
            <p:nvPr/>
          </p:nvSpPr>
          <p:spPr bwMode="auto">
            <a:xfrm>
              <a:off x="69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314"/>
            <p:cNvSpPr>
              <a:spLocks noChangeShapeType="1"/>
            </p:cNvSpPr>
            <p:nvPr/>
          </p:nvSpPr>
          <p:spPr bwMode="auto">
            <a:xfrm>
              <a:off x="69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Line 315"/>
            <p:cNvSpPr>
              <a:spLocks noChangeShapeType="1"/>
            </p:cNvSpPr>
            <p:nvPr/>
          </p:nvSpPr>
          <p:spPr bwMode="auto">
            <a:xfrm>
              <a:off x="70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316"/>
            <p:cNvSpPr>
              <a:spLocks noChangeShapeType="1"/>
            </p:cNvSpPr>
            <p:nvPr/>
          </p:nvSpPr>
          <p:spPr bwMode="auto">
            <a:xfrm>
              <a:off x="70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317"/>
            <p:cNvSpPr>
              <a:spLocks noChangeShapeType="1"/>
            </p:cNvSpPr>
            <p:nvPr/>
          </p:nvSpPr>
          <p:spPr bwMode="auto">
            <a:xfrm>
              <a:off x="71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318"/>
            <p:cNvSpPr>
              <a:spLocks noChangeShapeType="1"/>
            </p:cNvSpPr>
            <p:nvPr/>
          </p:nvSpPr>
          <p:spPr bwMode="auto">
            <a:xfrm>
              <a:off x="71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319"/>
            <p:cNvSpPr>
              <a:spLocks noChangeShapeType="1"/>
            </p:cNvSpPr>
            <p:nvPr/>
          </p:nvSpPr>
          <p:spPr bwMode="auto">
            <a:xfrm>
              <a:off x="72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320"/>
            <p:cNvSpPr>
              <a:spLocks noChangeShapeType="1"/>
            </p:cNvSpPr>
            <p:nvPr/>
          </p:nvSpPr>
          <p:spPr bwMode="auto">
            <a:xfrm>
              <a:off x="72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Line 321"/>
            <p:cNvSpPr>
              <a:spLocks noChangeShapeType="1"/>
            </p:cNvSpPr>
            <p:nvPr/>
          </p:nvSpPr>
          <p:spPr bwMode="auto">
            <a:xfrm>
              <a:off x="73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Line 322"/>
            <p:cNvSpPr>
              <a:spLocks noChangeShapeType="1"/>
            </p:cNvSpPr>
            <p:nvPr/>
          </p:nvSpPr>
          <p:spPr bwMode="auto">
            <a:xfrm>
              <a:off x="73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Line 323"/>
            <p:cNvSpPr>
              <a:spLocks noChangeShapeType="1"/>
            </p:cNvSpPr>
            <p:nvPr/>
          </p:nvSpPr>
          <p:spPr bwMode="auto">
            <a:xfrm>
              <a:off x="6131" y="190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Line 324"/>
            <p:cNvSpPr>
              <a:spLocks noChangeShapeType="1"/>
            </p:cNvSpPr>
            <p:nvPr/>
          </p:nvSpPr>
          <p:spPr bwMode="auto">
            <a:xfrm>
              <a:off x="6131" y="196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Line 325"/>
            <p:cNvSpPr>
              <a:spLocks noChangeShapeType="1"/>
            </p:cNvSpPr>
            <p:nvPr/>
          </p:nvSpPr>
          <p:spPr bwMode="auto">
            <a:xfrm flipV="1">
              <a:off x="74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Line 326"/>
            <p:cNvSpPr>
              <a:spLocks noChangeShapeType="1"/>
            </p:cNvSpPr>
            <p:nvPr/>
          </p:nvSpPr>
          <p:spPr bwMode="auto">
            <a:xfrm flipV="1">
              <a:off x="74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Line 327"/>
            <p:cNvSpPr>
              <a:spLocks noChangeShapeType="1"/>
            </p:cNvSpPr>
            <p:nvPr/>
          </p:nvSpPr>
          <p:spPr bwMode="auto">
            <a:xfrm flipV="1">
              <a:off x="75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Line 328"/>
            <p:cNvSpPr>
              <a:spLocks noChangeShapeType="1"/>
            </p:cNvSpPr>
            <p:nvPr/>
          </p:nvSpPr>
          <p:spPr bwMode="auto">
            <a:xfrm flipV="1">
              <a:off x="75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Line 329"/>
            <p:cNvSpPr>
              <a:spLocks noChangeShapeType="1"/>
            </p:cNvSpPr>
            <p:nvPr/>
          </p:nvSpPr>
          <p:spPr bwMode="auto">
            <a:xfrm flipV="1">
              <a:off x="76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Line 330"/>
            <p:cNvSpPr>
              <a:spLocks noChangeShapeType="1"/>
            </p:cNvSpPr>
            <p:nvPr/>
          </p:nvSpPr>
          <p:spPr bwMode="auto">
            <a:xfrm flipV="1">
              <a:off x="76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Line 331"/>
            <p:cNvSpPr>
              <a:spLocks noChangeShapeType="1"/>
            </p:cNvSpPr>
            <p:nvPr/>
          </p:nvSpPr>
          <p:spPr bwMode="auto">
            <a:xfrm flipV="1">
              <a:off x="77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Line 332"/>
            <p:cNvSpPr>
              <a:spLocks noChangeShapeType="1"/>
            </p:cNvSpPr>
            <p:nvPr/>
          </p:nvSpPr>
          <p:spPr bwMode="auto">
            <a:xfrm flipV="1">
              <a:off x="77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Line 333"/>
            <p:cNvSpPr>
              <a:spLocks noChangeShapeType="1"/>
            </p:cNvSpPr>
            <p:nvPr/>
          </p:nvSpPr>
          <p:spPr bwMode="auto">
            <a:xfrm flipV="1">
              <a:off x="78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334"/>
            <p:cNvSpPr>
              <a:spLocks noChangeShapeType="1"/>
            </p:cNvSpPr>
            <p:nvPr/>
          </p:nvSpPr>
          <p:spPr bwMode="auto">
            <a:xfrm flipV="1">
              <a:off x="78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335"/>
            <p:cNvSpPr>
              <a:spLocks noChangeShapeType="1"/>
            </p:cNvSpPr>
            <p:nvPr/>
          </p:nvSpPr>
          <p:spPr bwMode="auto">
            <a:xfrm flipV="1">
              <a:off x="79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336"/>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Line 337"/>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338"/>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339"/>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340"/>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Line 341"/>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342"/>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343"/>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344"/>
            <p:cNvSpPr>
              <a:spLocks noChangeShapeType="1"/>
            </p:cNvSpPr>
            <p:nvPr/>
          </p:nvSpPr>
          <p:spPr bwMode="auto">
            <a:xfrm>
              <a:off x="39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345"/>
            <p:cNvSpPr>
              <a:spLocks noChangeShapeType="1"/>
            </p:cNvSpPr>
            <p:nvPr/>
          </p:nvSpPr>
          <p:spPr bwMode="auto">
            <a:xfrm>
              <a:off x="39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Line 346"/>
            <p:cNvSpPr>
              <a:spLocks noChangeShapeType="1"/>
            </p:cNvSpPr>
            <p:nvPr/>
          </p:nvSpPr>
          <p:spPr bwMode="auto">
            <a:xfrm>
              <a:off x="40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Line 347"/>
            <p:cNvSpPr>
              <a:spLocks noChangeShapeType="1"/>
            </p:cNvSpPr>
            <p:nvPr/>
          </p:nvSpPr>
          <p:spPr bwMode="auto">
            <a:xfrm>
              <a:off x="40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Line 348"/>
            <p:cNvSpPr>
              <a:spLocks noChangeShapeType="1"/>
            </p:cNvSpPr>
            <p:nvPr/>
          </p:nvSpPr>
          <p:spPr bwMode="auto">
            <a:xfrm>
              <a:off x="41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Line 349"/>
            <p:cNvSpPr>
              <a:spLocks noChangeShapeType="1"/>
            </p:cNvSpPr>
            <p:nvPr/>
          </p:nvSpPr>
          <p:spPr bwMode="auto">
            <a:xfrm>
              <a:off x="41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Line 350"/>
            <p:cNvSpPr>
              <a:spLocks noChangeShapeType="1"/>
            </p:cNvSpPr>
            <p:nvPr/>
          </p:nvSpPr>
          <p:spPr bwMode="auto">
            <a:xfrm>
              <a:off x="42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Line 351"/>
            <p:cNvSpPr>
              <a:spLocks noChangeShapeType="1"/>
            </p:cNvSpPr>
            <p:nvPr/>
          </p:nvSpPr>
          <p:spPr bwMode="auto">
            <a:xfrm>
              <a:off x="42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Line 352"/>
            <p:cNvSpPr>
              <a:spLocks noChangeShapeType="1"/>
            </p:cNvSpPr>
            <p:nvPr/>
          </p:nvSpPr>
          <p:spPr bwMode="auto">
            <a:xfrm>
              <a:off x="43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Line 353"/>
            <p:cNvSpPr>
              <a:spLocks noChangeShapeType="1"/>
            </p:cNvSpPr>
            <p:nvPr/>
          </p:nvSpPr>
          <p:spPr bwMode="auto">
            <a:xfrm>
              <a:off x="43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Line 354"/>
            <p:cNvSpPr>
              <a:spLocks noChangeShapeType="1"/>
            </p:cNvSpPr>
            <p:nvPr/>
          </p:nvSpPr>
          <p:spPr bwMode="auto">
            <a:xfrm>
              <a:off x="44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Line 355"/>
            <p:cNvSpPr>
              <a:spLocks noChangeShapeType="1"/>
            </p:cNvSpPr>
            <p:nvPr/>
          </p:nvSpPr>
          <p:spPr bwMode="auto">
            <a:xfrm>
              <a:off x="44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Line 356"/>
            <p:cNvSpPr>
              <a:spLocks noChangeShapeType="1"/>
            </p:cNvSpPr>
            <p:nvPr/>
          </p:nvSpPr>
          <p:spPr bwMode="auto">
            <a:xfrm>
              <a:off x="45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Line 357"/>
            <p:cNvSpPr>
              <a:spLocks noChangeShapeType="1"/>
            </p:cNvSpPr>
            <p:nvPr/>
          </p:nvSpPr>
          <p:spPr bwMode="auto">
            <a:xfrm>
              <a:off x="45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Line 358"/>
            <p:cNvSpPr>
              <a:spLocks noChangeShapeType="1"/>
            </p:cNvSpPr>
            <p:nvPr/>
          </p:nvSpPr>
          <p:spPr bwMode="auto">
            <a:xfrm>
              <a:off x="46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Line 359"/>
            <p:cNvSpPr>
              <a:spLocks noChangeShapeType="1"/>
            </p:cNvSpPr>
            <p:nvPr/>
          </p:nvSpPr>
          <p:spPr bwMode="auto">
            <a:xfrm>
              <a:off x="46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360"/>
            <p:cNvSpPr>
              <a:spLocks noChangeShapeType="1"/>
            </p:cNvSpPr>
            <p:nvPr/>
          </p:nvSpPr>
          <p:spPr bwMode="auto">
            <a:xfrm>
              <a:off x="47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361"/>
            <p:cNvSpPr>
              <a:spLocks noChangeShapeType="1"/>
            </p:cNvSpPr>
            <p:nvPr/>
          </p:nvSpPr>
          <p:spPr bwMode="auto">
            <a:xfrm>
              <a:off x="47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362"/>
            <p:cNvSpPr>
              <a:spLocks noChangeShapeType="1"/>
            </p:cNvSpPr>
            <p:nvPr/>
          </p:nvSpPr>
          <p:spPr bwMode="auto">
            <a:xfrm>
              <a:off x="48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363"/>
            <p:cNvSpPr>
              <a:spLocks noChangeShapeType="1"/>
            </p:cNvSpPr>
            <p:nvPr/>
          </p:nvSpPr>
          <p:spPr bwMode="auto">
            <a:xfrm>
              <a:off x="48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364"/>
            <p:cNvSpPr>
              <a:spLocks noChangeShapeType="1"/>
            </p:cNvSpPr>
            <p:nvPr/>
          </p:nvSpPr>
          <p:spPr bwMode="auto">
            <a:xfrm>
              <a:off x="49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365"/>
            <p:cNvSpPr>
              <a:spLocks noChangeShapeType="1"/>
            </p:cNvSpPr>
            <p:nvPr/>
          </p:nvSpPr>
          <p:spPr bwMode="auto">
            <a:xfrm>
              <a:off x="49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Line 366"/>
            <p:cNvSpPr>
              <a:spLocks noChangeShapeType="1"/>
            </p:cNvSpPr>
            <p:nvPr/>
          </p:nvSpPr>
          <p:spPr bwMode="auto">
            <a:xfrm>
              <a:off x="50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Line 367"/>
            <p:cNvSpPr>
              <a:spLocks noChangeShapeType="1"/>
            </p:cNvSpPr>
            <p:nvPr/>
          </p:nvSpPr>
          <p:spPr bwMode="auto">
            <a:xfrm>
              <a:off x="50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Line 368"/>
            <p:cNvSpPr>
              <a:spLocks noChangeShapeType="1"/>
            </p:cNvSpPr>
            <p:nvPr/>
          </p:nvSpPr>
          <p:spPr bwMode="auto">
            <a:xfrm>
              <a:off x="51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Line 369"/>
            <p:cNvSpPr>
              <a:spLocks noChangeShapeType="1"/>
            </p:cNvSpPr>
            <p:nvPr/>
          </p:nvSpPr>
          <p:spPr bwMode="auto">
            <a:xfrm>
              <a:off x="51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Line 370"/>
            <p:cNvSpPr>
              <a:spLocks noChangeShapeType="1"/>
            </p:cNvSpPr>
            <p:nvPr/>
          </p:nvSpPr>
          <p:spPr bwMode="auto">
            <a:xfrm>
              <a:off x="3938" y="190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Line 371"/>
            <p:cNvSpPr>
              <a:spLocks noChangeShapeType="1"/>
            </p:cNvSpPr>
            <p:nvPr/>
          </p:nvSpPr>
          <p:spPr bwMode="auto">
            <a:xfrm>
              <a:off x="3938" y="196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Line 372"/>
            <p:cNvSpPr>
              <a:spLocks noChangeShapeType="1"/>
            </p:cNvSpPr>
            <p:nvPr/>
          </p:nvSpPr>
          <p:spPr bwMode="auto">
            <a:xfrm flipV="1">
              <a:off x="52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Line 373"/>
            <p:cNvSpPr>
              <a:spLocks noChangeShapeType="1"/>
            </p:cNvSpPr>
            <p:nvPr/>
          </p:nvSpPr>
          <p:spPr bwMode="auto">
            <a:xfrm flipV="1">
              <a:off x="52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Line 374"/>
            <p:cNvSpPr>
              <a:spLocks noChangeShapeType="1"/>
            </p:cNvSpPr>
            <p:nvPr/>
          </p:nvSpPr>
          <p:spPr bwMode="auto">
            <a:xfrm flipV="1">
              <a:off x="53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Line 375"/>
            <p:cNvSpPr>
              <a:spLocks noChangeShapeType="1"/>
            </p:cNvSpPr>
            <p:nvPr/>
          </p:nvSpPr>
          <p:spPr bwMode="auto">
            <a:xfrm flipV="1">
              <a:off x="53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Line 376"/>
            <p:cNvSpPr>
              <a:spLocks noChangeShapeType="1"/>
            </p:cNvSpPr>
            <p:nvPr/>
          </p:nvSpPr>
          <p:spPr bwMode="auto">
            <a:xfrm flipV="1">
              <a:off x="54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Line 377"/>
            <p:cNvSpPr>
              <a:spLocks noChangeShapeType="1"/>
            </p:cNvSpPr>
            <p:nvPr/>
          </p:nvSpPr>
          <p:spPr bwMode="auto">
            <a:xfrm flipV="1">
              <a:off x="54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Line 378"/>
            <p:cNvSpPr>
              <a:spLocks noChangeShapeType="1"/>
            </p:cNvSpPr>
            <p:nvPr/>
          </p:nvSpPr>
          <p:spPr bwMode="auto">
            <a:xfrm flipV="1">
              <a:off x="55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Line 379"/>
            <p:cNvSpPr>
              <a:spLocks noChangeShapeType="1"/>
            </p:cNvSpPr>
            <p:nvPr/>
          </p:nvSpPr>
          <p:spPr bwMode="auto">
            <a:xfrm flipV="1">
              <a:off x="55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Line 380"/>
            <p:cNvSpPr>
              <a:spLocks noChangeShapeType="1"/>
            </p:cNvSpPr>
            <p:nvPr/>
          </p:nvSpPr>
          <p:spPr bwMode="auto">
            <a:xfrm flipV="1">
              <a:off x="56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Line 381"/>
            <p:cNvSpPr>
              <a:spLocks noChangeShapeType="1"/>
            </p:cNvSpPr>
            <p:nvPr/>
          </p:nvSpPr>
          <p:spPr bwMode="auto">
            <a:xfrm flipV="1">
              <a:off x="56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Line 382"/>
            <p:cNvSpPr>
              <a:spLocks noChangeShapeType="1"/>
            </p:cNvSpPr>
            <p:nvPr/>
          </p:nvSpPr>
          <p:spPr bwMode="auto">
            <a:xfrm flipV="1">
              <a:off x="57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Line 383"/>
            <p:cNvSpPr>
              <a:spLocks noChangeShapeType="1"/>
            </p:cNvSpPr>
            <p:nvPr/>
          </p:nvSpPr>
          <p:spPr bwMode="auto">
            <a:xfrm flipV="1">
              <a:off x="57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Line 384"/>
            <p:cNvSpPr>
              <a:spLocks noChangeShapeType="1"/>
            </p:cNvSpPr>
            <p:nvPr/>
          </p:nvSpPr>
          <p:spPr bwMode="auto">
            <a:xfrm flipV="1">
              <a:off x="58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Line 385"/>
            <p:cNvSpPr>
              <a:spLocks noChangeShapeType="1"/>
            </p:cNvSpPr>
            <p:nvPr/>
          </p:nvSpPr>
          <p:spPr bwMode="auto">
            <a:xfrm flipV="1">
              <a:off x="58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386"/>
            <p:cNvSpPr>
              <a:spLocks noChangeShapeType="1"/>
            </p:cNvSpPr>
            <p:nvPr/>
          </p:nvSpPr>
          <p:spPr bwMode="auto">
            <a:xfrm flipV="1">
              <a:off x="59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387"/>
            <p:cNvSpPr>
              <a:spLocks noChangeShapeType="1"/>
            </p:cNvSpPr>
            <p:nvPr/>
          </p:nvSpPr>
          <p:spPr bwMode="auto">
            <a:xfrm flipV="1">
              <a:off x="59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388"/>
            <p:cNvSpPr>
              <a:spLocks noChangeShapeType="1"/>
            </p:cNvSpPr>
            <p:nvPr/>
          </p:nvSpPr>
          <p:spPr bwMode="auto">
            <a:xfrm flipV="1">
              <a:off x="60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389"/>
            <p:cNvSpPr>
              <a:spLocks noChangeShapeType="1"/>
            </p:cNvSpPr>
            <p:nvPr/>
          </p:nvSpPr>
          <p:spPr bwMode="auto">
            <a:xfrm flipV="1">
              <a:off x="60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390"/>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391"/>
            <p:cNvSpPr>
              <a:spLocks noChangeShapeType="1"/>
            </p:cNvSpPr>
            <p:nvPr/>
          </p:nvSpPr>
          <p:spPr bwMode="auto">
            <a:xfrm>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392"/>
            <p:cNvSpPr>
              <a:spLocks noChangeShapeType="1"/>
            </p:cNvSpPr>
            <p:nvPr/>
          </p:nvSpPr>
          <p:spPr bwMode="auto">
            <a:xfrm>
              <a:off x="61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393"/>
            <p:cNvSpPr>
              <a:spLocks noChangeShapeType="1"/>
            </p:cNvSpPr>
            <p:nvPr/>
          </p:nvSpPr>
          <p:spPr bwMode="auto">
            <a:xfrm>
              <a:off x="62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394"/>
            <p:cNvSpPr>
              <a:spLocks noChangeShapeType="1"/>
            </p:cNvSpPr>
            <p:nvPr/>
          </p:nvSpPr>
          <p:spPr bwMode="auto">
            <a:xfrm>
              <a:off x="62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395"/>
            <p:cNvSpPr>
              <a:spLocks noChangeShapeType="1"/>
            </p:cNvSpPr>
            <p:nvPr/>
          </p:nvSpPr>
          <p:spPr bwMode="auto">
            <a:xfrm>
              <a:off x="63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Line 396"/>
            <p:cNvSpPr>
              <a:spLocks noChangeShapeType="1"/>
            </p:cNvSpPr>
            <p:nvPr/>
          </p:nvSpPr>
          <p:spPr bwMode="auto">
            <a:xfrm>
              <a:off x="63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397"/>
            <p:cNvSpPr>
              <a:spLocks noChangeShapeType="1"/>
            </p:cNvSpPr>
            <p:nvPr/>
          </p:nvSpPr>
          <p:spPr bwMode="auto">
            <a:xfrm>
              <a:off x="64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398"/>
            <p:cNvSpPr>
              <a:spLocks noChangeShapeType="1"/>
            </p:cNvSpPr>
            <p:nvPr/>
          </p:nvSpPr>
          <p:spPr bwMode="auto">
            <a:xfrm>
              <a:off x="64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399"/>
            <p:cNvSpPr>
              <a:spLocks noChangeShapeType="1"/>
            </p:cNvSpPr>
            <p:nvPr/>
          </p:nvSpPr>
          <p:spPr bwMode="auto">
            <a:xfrm>
              <a:off x="65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400"/>
            <p:cNvSpPr>
              <a:spLocks noChangeShapeType="1"/>
            </p:cNvSpPr>
            <p:nvPr/>
          </p:nvSpPr>
          <p:spPr bwMode="auto">
            <a:xfrm>
              <a:off x="65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401"/>
            <p:cNvSpPr>
              <a:spLocks noChangeShapeType="1"/>
            </p:cNvSpPr>
            <p:nvPr/>
          </p:nvSpPr>
          <p:spPr bwMode="auto">
            <a:xfrm>
              <a:off x="66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402"/>
            <p:cNvSpPr>
              <a:spLocks noChangeShapeType="1"/>
            </p:cNvSpPr>
            <p:nvPr/>
          </p:nvSpPr>
          <p:spPr bwMode="auto">
            <a:xfrm>
              <a:off x="66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403"/>
            <p:cNvSpPr>
              <a:spLocks noChangeShapeType="1"/>
            </p:cNvSpPr>
            <p:nvPr/>
          </p:nvSpPr>
          <p:spPr bwMode="auto">
            <a:xfrm>
              <a:off x="673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404"/>
            <p:cNvSpPr>
              <a:spLocks noChangeShapeType="1"/>
            </p:cNvSpPr>
            <p:nvPr/>
          </p:nvSpPr>
          <p:spPr bwMode="auto">
            <a:xfrm>
              <a:off x="6780"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Line 405"/>
            <p:cNvSpPr>
              <a:spLocks noChangeShapeType="1"/>
            </p:cNvSpPr>
            <p:nvPr/>
          </p:nvSpPr>
          <p:spPr bwMode="auto">
            <a:xfrm>
              <a:off x="682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406"/>
            <p:cNvSpPr>
              <a:spLocks noChangeShapeType="1"/>
            </p:cNvSpPr>
            <p:nvPr/>
          </p:nvSpPr>
          <p:spPr bwMode="auto">
            <a:xfrm>
              <a:off x="6879"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407"/>
            <p:cNvSpPr>
              <a:spLocks noChangeShapeType="1"/>
            </p:cNvSpPr>
            <p:nvPr/>
          </p:nvSpPr>
          <p:spPr bwMode="auto">
            <a:xfrm>
              <a:off x="69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408"/>
            <p:cNvSpPr>
              <a:spLocks noChangeShapeType="1"/>
            </p:cNvSpPr>
            <p:nvPr/>
          </p:nvSpPr>
          <p:spPr bwMode="auto">
            <a:xfrm>
              <a:off x="69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409"/>
            <p:cNvSpPr>
              <a:spLocks noChangeShapeType="1"/>
            </p:cNvSpPr>
            <p:nvPr/>
          </p:nvSpPr>
          <p:spPr bwMode="auto">
            <a:xfrm>
              <a:off x="70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410"/>
            <p:cNvSpPr>
              <a:spLocks noChangeShapeType="1"/>
            </p:cNvSpPr>
            <p:nvPr/>
          </p:nvSpPr>
          <p:spPr bwMode="auto">
            <a:xfrm>
              <a:off x="70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411"/>
            <p:cNvSpPr>
              <a:spLocks noChangeShapeType="1"/>
            </p:cNvSpPr>
            <p:nvPr/>
          </p:nvSpPr>
          <p:spPr bwMode="auto">
            <a:xfrm>
              <a:off x="712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412"/>
            <p:cNvSpPr>
              <a:spLocks noChangeShapeType="1"/>
            </p:cNvSpPr>
            <p:nvPr/>
          </p:nvSpPr>
          <p:spPr bwMode="auto">
            <a:xfrm>
              <a:off x="7179"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413"/>
            <p:cNvSpPr>
              <a:spLocks noChangeShapeType="1"/>
            </p:cNvSpPr>
            <p:nvPr/>
          </p:nvSpPr>
          <p:spPr bwMode="auto">
            <a:xfrm>
              <a:off x="72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414"/>
            <p:cNvSpPr>
              <a:spLocks noChangeShapeType="1"/>
            </p:cNvSpPr>
            <p:nvPr/>
          </p:nvSpPr>
          <p:spPr bwMode="auto">
            <a:xfrm>
              <a:off x="72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415"/>
            <p:cNvSpPr>
              <a:spLocks noChangeShapeType="1"/>
            </p:cNvSpPr>
            <p:nvPr/>
          </p:nvSpPr>
          <p:spPr bwMode="auto">
            <a:xfrm>
              <a:off x="732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416"/>
            <p:cNvSpPr>
              <a:spLocks noChangeShapeType="1"/>
            </p:cNvSpPr>
            <p:nvPr/>
          </p:nvSpPr>
          <p:spPr bwMode="auto">
            <a:xfrm>
              <a:off x="73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417"/>
            <p:cNvSpPr>
              <a:spLocks noChangeShapeType="1"/>
            </p:cNvSpPr>
            <p:nvPr/>
          </p:nvSpPr>
          <p:spPr bwMode="auto">
            <a:xfrm>
              <a:off x="6131" y="190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418"/>
            <p:cNvSpPr>
              <a:spLocks noChangeShapeType="1"/>
            </p:cNvSpPr>
            <p:nvPr/>
          </p:nvSpPr>
          <p:spPr bwMode="auto">
            <a:xfrm>
              <a:off x="6131" y="1966"/>
              <a:ext cx="1795"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419"/>
            <p:cNvSpPr>
              <a:spLocks noChangeShapeType="1"/>
            </p:cNvSpPr>
            <p:nvPr/>
          </p:nvSpPr>
          <p:spPr bwMode="auto">
            <a:xfrm flipV="1">
              <a:off x="74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420"/>
            <p:cNvSpPr>
              <a:spLocks noChangeShapeType="1"/>
            </p:cNvSpPr>
            <p:nvPr/>
          </p:nvSpPr>
          <p:spPr bwMode="auto">
            <a:xfrm flipV="1">
              <a:off x="74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421"/>
            <p:cNvSpPr>
              <a:spLocks noChangeShapeType="1"/>
            </p:cNvSpPr>
            <p:nvPr/>
          </p:nvSpPr>
          <p:spPr bwMode="auto">
            <a:xfrm flipV="1">
              <a:off x="75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422"/>
            <p:cNvSpPr>
              <a:spLocks noChangeShapeType="1"/>
            </p:cNvSpPr>
            <p:nvPr/>
          </p:nvSpPr>
          <p:spPr bwMode="auto">
            <a:xfrm flipV="1">
              <a:off x="7578"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423"/>
            <p:cNvSpPr>
              <a:spLocks noChangeShapeType="1"/>
            </p:cNvSpPr>
            <p:nvPr/>
          </p:nvSpPr>
          <p:spPr bwMode="auto">
            <a:xfrm flipV="1">
              <a:off x="76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424"/>
            <p:cNvSpPr>
              <a:spLocks noChangeShapeType="1"/>
            </p:cNvSpPr>
            <p:nvPr/>
          </p:nvSpPr>
          <p:spPr bwMode="auto">
            <a:xfrm flipV="1">
              <a:off x="767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425"/>
            <p:cNvSpPr>
              <a:spLocks noChangeShapeType="1"/>
            </p:cNvSpPr>
            <p:nvPr/>
          </p:nvSpPr>
          <p:spPr bwMode="auto">
            <a:xfrm flipV="1">
              <a:off x="7727"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426"/>
            <p:cNvSpPr>
              <a:spLocks noChangeShapeType="1"/>
            </p:cNvSpPr>
            <p:nvPr/>
          </p:nvSpPr>
          <p:spPr bwMode="auto">
            <a:xfrm flipV="1">
              <a:off x="77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Line 427"/>
            <p:cNvSpPr>
              <a:spLocks noChangeShapeType="1"/>
            </p:cNvSpPr>
            <p:nvPr/>
          </p:nvSpPr>
          <p:spPr bwMode="auto">
            <a:xfrm flipV="1">
              <a:off x="78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Line 428"/>
            <p:cNvSpPr>
              <a:spLocks noChangeShapeType="1"/>
            </p:cNvSpPr>
            <p:nvPr/>
          </p:nvSpPr>
          <p:spPr bwMode="auto">
            <a:xfrm flipV="1">
              <a:off x="787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Line 429"/>
            <p:cNvSpPr>
              <a:spLocks noChangeShapeType="1"/>
            </p:cNvSpPr>
            <p:nvPr/>
          </p:nvSpPr>
          <p:spPr bwMode="auto">
            <a:xfrm flipV="1">
              <a:off x="7926" y="1886"/>
              <a:ext cx="1" cy="10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Line 430"/>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Line 431"/>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Line 432"/>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Line 433"/>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434"/>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435"/>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436"/>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437"/>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438"/>
            <p:cNvSpPr>
              <a:spLocks noChangeShapeType="1"/>
            </p:cNvSpPr>
            <p:nvPr/>
          </p:nvSpPr>
          <p:spPr bwMode="auto">
            <a:xfrm>
              <a:off x="39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439"/>
            <p:cNvSpPr>
              <a:spLocks noChangeShapeType="1"/>
            </p:cNvSpPr>
            <p:nvPr/>
          </p:nvSpPr>
          <p:spPr bwMode="auto">
            <a:xfrm>
              <a:off x="39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440"/>
            <p:cNvSpPr>
              <a:spLocks noChangeShapeType="1"/>
            </p:cNvSpPr>
            <p:nvPr/>
          </p:nvSpPr>
          <p:spPr bwMode="auto">
            <a:xfrm>
              <a:off x="403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441"/>
            <p:cNvSpPr>
              <a:spLocks noChangeShapeType="1"/>
            </p:cNvSpPr>
            <p:nvPr/>
          </p:nvSpPr>
          <p:spPr bwMode="auto">
            <a:xfrm>
              <a:off x="4088"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442"/>
            <p:cNvSpPr>
              <a:spLocks noChangeShapeType="1"/>
            </p:cNvSpPr>
            <p:nvPr/>
          </p:nvSpPr>
          <p:spPr bwMode="auto">
            <a:xfrm>
              <a:off x="41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443"/>
            <p:cNvSpPr>
              <a:spLocks noChangeShapeType="1"/>
            </p:cNvSpPr>
            <p:nvPr/>
          </p:nvSpPr>
          <p:spPr bwMode="auto">
            <a:xfrm>
              <a:off x="41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444"/>
            <p:cNvSpPr>
              <a:spLocks noChangeShapeType="1"/>
            </p:cNvSpPr>
            <p:nvPr/>
          </p:nvSpPr>
          <p:spPr bwMode="auto">
            <a:xfrm>
              <a:off x="42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445"/>
            <p:cNvSpPr>
              <a:spLocks noChangeShapeType="1"/>
            </p:cNvSpPr>
            <p:nvPr/>
          </p:nvSpPr>
          <p:spPr bwMode="auto">
            <a:xfrm>
              <a:off x="42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446"/>
            <p:cNvSpPr>
              <a:spLocks noChangeShapeType="1"/>
            </p:cNvSpPr>
            <p:nvPr/>
          </p:nvSpPr>
          <p:spPr bwMode="auto">
            <a:xfrm>
              <a:off x="43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447"/>
            <p:cNvSpPr>
              <a:spLocks noChangeShapeType="1"/>
            </p:cNvSpPr>
            <p:nvPr/>
          </p:nvSpPr>
          <p:spPr bwMode="auto">
            <a:xfrm>
              <a:off x="43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448"/>
            <p:cNvSpPr>
              <a:spLocks noChangeShapeType="1"/>
            </p:cNvSpPr>
            <p:nvPr/>
          </p:nvSpPr>
          <p:spPr bwMode="auto">
            <a:xfrm>
              <a:off x="443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449"/>
            <p:cNvSpPr>
              <a:spLocks noChangeShapeType="1"/>
            </p:cNvSpPr>
            <p:nvPr/>
          </p:nvSpPr>
          <p:spPr bwMode="auto">
            <a:xfrm>
              <a:off x="4487"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450"/>
            <p:cNvSpPr>
              <a:spLocks noChangeShapeType="1"/>
            </p:cNvSpPr>
            <p:nvPr/>
          </p:nvSpPr>
          <p:spPr bwMode="auto">
            <a:xfrm>
              <a:off x="45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451"/>
            <p:cNvSpPr>
              <a:spLocks noChangeShapeType="1"/>
            </p:cNvSpPr>
            <p:nvPr/>
          </p:nvSpPr>
          <p:spPr bwMode="auto">
            <a:xfrm>
              <a:off x="45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452"/>
            <p:cNvSpPr>
              <a:spLocks noChangeShapeType="1"/>
            </p:cNvSpPr>
            <p:nvPr/>
          </p:nvSpPr>
          <p:spPr bwMode="auto">
            <a:xfrm>
              <a:off x="463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453"/>
            <p:cNvSpPr>
              <a:spLocks noChangeShapeType="1"/>
            </p:cNvSpPr>
            <p:nvPr/>
          </p:nvSpPr>
          <p:spPr bwMode="auto">
            <a:xfrm>
              <a:off x="4686"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454"/>
            <p:cNvSpPr>
              <a:spLocks noChangeShapeType="1"/>
            </p:cNvSpPr>
            <p:nvPr/>
          </p:nvSpPr>
          <p:spPr bwMode="auto">
            <a:xfrm>
              <a:off x="47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455"/>
            <p:cNvSpPr>
              <a:spLocks noChangeShapeType="1"/>
            </p:cNvSpPr>
            <p:nvPr/>
          </p:nvSpPr>
          <p:spPr bwMode="auto">
            <a:xfrm>
              <a:off x="47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456"/>
            <p:cNvSpPr>
              <a:spLocks noChangeShapeType="1"/>
            </p:cNvSpPr>
            <p:nvPr/>
          </p:nvSpPr>
          <p:spPr bwMode="auto">
            <a:xfrm>
              <a:off x="48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457"/>
            <p:cNvSpPr>
              <a:spLocks noChangeShapeType="1"/>
            </p:cNvSpPr>
            <p:nvPr/>
          </p:nvSpPr>
          <p:spPr bwMode="auto">
            <a:xfrm>
              <a:off x="48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458"/>
            <p:cNvSpPr>
              <a:spLocks noChangeShapeType="1"/>
            </p:cNvSpPr>
            <p:nvPr/>
          </p:nvSpPr>
          <p:spPr bwMode="auto">
            <a:xfrm>
              <a:off x="49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459"/>
            <p:cNvSpPr>
              <a:spLocks noChangeShapeType="1"/>
            </p:cNvSpPr>
            <p:nvPr/>
          </p:nvSpPr>
          <p:spPr bwMode="auto">
            <a:xfrm>
              <a:off x="498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460"/>
            <p:cNvSpPr>
              <a:spLocks noChangeShapeType="1"/>
            </p:cNvSpPr>
            <p:nvPr/>
          </p:nvSpPr>
          <p:spPr bwMode="auto">
            <a:xfrm>
              <a:off x="5035"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461"/>
            <p:cNvSpPr>
              <a:spLocks noChangeShapeType="1"/>
            </p:cNvSpPr>
            <p:nvPr/>
          </p:nvSpPr>
          <p:spPr bwMode="auto">
            <a:xfrm>
              <a:off x="50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462"/>
            <p:cNvSpPr>
              <a:spLocks noChangeShapeType="1"/>
            </p:cNvSpPr>
            <p:nvPr/>
          </p:nvSpPr>
          <p:spPr bwMode="auto">
            <a:xfrm>
              <a:off x="51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463"/>
            <p:cNvSpPr>
              <a:spLocks noChangeShapeType="1"/>
            </p:cNvSpPr>
            <p:nvPr/>
          </p:nvSpPr>
          <p:spPr bwMode="auto">
            <a:xfrm>
              <a:off x="51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464"/>
            <p:cNvSpPr>
              <a:spLocks noChangeShapeType="1"/>
            </p:cNvSpPr>
            <p:nvPr/>
          </p:nvSpPr>
          <p:spPr bwMode="auto">
            <a:xfrm>
              <a:off x="3938" y="190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465"/>
            <p:cNvSpPr>
              <a:spLocks noChangeShapeType="1"/>
            </p:cNvSpPr>
            <p:nvPr/>
          </p:nvSpPr>
          <p:spPr bwMode="auto">
            <a:xfrm>
              <a:off x="3938" y="1966"/>
              <a:ext cx="2193" cy="1"/>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Line 466"/>
            <p:cNvSpPr>
              <a:spLocks noChangeShapeType="1"/>
            </p:cNvSpPr>
            <p:nvPr/>
          </p:nvSpPr>
          <p:spPr bwMode="auto">
            <a:xfrm flipV="1">
              <a:off x="52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Line 467"/>
            <p:cNvSpPr>
              <a:spLocks noChangeShapeType="1"/>
            </p:cNvSpPr>
            <p:nvPr/>
          </p:nvSpPr>
          <p:spPr bwMode="auto">
            <a:xfrm flipV="1">
              <a:off x="52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Line 468"/>
            <p:cNvSpPr>
              <a:spLocks noChangeShapeType="1"/>
            </p:cNvSpPr>
            <p:nvPr/>
          </p:nvSpPr>
          <p:spPr bwMode="auto">
            <a:xfrm flipV="1">
              <a:off x="53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6" name="Line 469"/>
            <p:cNvSpPr>
              <a:spLocks noChangeShapeType="1"/>
            </p:cNvSpPr>
            <p:nvPr/>
          </p:nvSpPr>
          <p:spPr bwMode="auto">
            <a:xfrm flipV="1">
              <a:off x="538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Line 470"/>
            <p:cNvSpPr>
              <a:spLocks noChangeShapeType="1"/>
            </p:cNvSpPr>
            <p:nvPr/>
          </p:nvSpPr>
          <p:spPr bwMode="auto">
            <a:xfrm flipV="1">
              <a:off x="5434"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Line 471"/>
            <p:cNvSpPr>
              <a:spLocks noChangeShapeType="1"/>
            </p:cNvSpPr>
            <p:nvPr/>
          </p:nvSpPr>
          <p:spPr bwMode="auto">
            <a:xfrm flipV="1">
              <a:off x="54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Line 472"/>
            <p:cNvSpPr>
              <a:spLocks noChangeShapeType="1"/>
            </p:cNvSpPr>
            <p:nvPr/>
          </p:nvSpPr>
          <p:spPr bwMode="auto">
            <a:xfrm flipV="1">
              <a:off x="55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Line 473"/>
            <p:cNvSpPr>
              <a:spLocks noChangeShapeType="1"/>
            </p:cNvSpPr>
            <p:nvPr/>
          </p:nvSpPr>
          <p:spPr bwMode="auto">
            <a:xfrm flipV="1">
              <a:off x="55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Line 474"/>
            <p:cNvSpPr>
              <a:spLocks noChangeShapeType="1"/>
            </p:cNvSpPr>
            <p:nvPr/>
          </p:nvSpPr>
          <p:spPr bwMode="auto">
            <a:xfrm flipV="1">
              <a:off x="56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Line 475"/>
            <p:cNvSpPr>
              <a:spLocks noChangeShapeType="1"/>
            </p:cNvSpPr>
            <p:nvPr/>
          </p:nvSpPr>
          <p:spPr bwMode="auto">
            <a:xfrm flipV="1">
              <a:off x="56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Line 476"/>
            <p:cNvSpPr>
              <a:spLocks noChangeShapeType="1"/>
            </p:cNvSpPr>
            <p:nvPr/>
          </p:nvSpPr>
          <p:spPr bwMode="auto">
            <a:xfrm flipV="1">
              <a:off x="57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Line 477"/>
            <p:cNvSpPr>
              <a:spLocks noChangeShapeType="1"/>
            </p:cNvSpPr>
            <p:nvPr/>
          </p:nvSpPr>
          <p:spPr bwMode="auto">
            <a:xfrm flipV="1">
              <a:off x="578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Line 478"/>
            <p:cNvSpPr>
              <a:spLocks noChangeShapeType="1"/>
            </p:cNvSpPr>
            <p:nvPr/>
          </p:nvSpPr>
          <p:spPr bwMode="auto">
            <a:xfrm flipV="1">
              <a:off x="5833"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Line 479"/>
            <p:cNvSpPr>
              <a:spLocks noChangeShapeType="1"/>
            </p:cNvSpPr>
            <p:nvPr/>
          </p:nvSpPr>
          <p:spPr bwMode="auto">
            <a:xfrm flipV="1">
              <a:off x="58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7" name="Line 480"/>
            <p:cNvSpPr>
              <a:spLocks noChangeShapeType="1"/>
            </p:cNvSpPr>
            <p:nvPr/>
          </p:nvSpPr>
          <p:spPr bwMode="auto">
            <a:xfrm flipV="1">
              <a:off x="59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Line 481"/>
            <p:cNvSpPr>
              <a:spLocks noChangeShapeType="1"/>
            </p:cNvSpPr>
            <p:nvPr/>
          </p:nvSpPr>
          <p:spPr bwMode="auto">
            <a:xfrm flipV="1">
              <a:off x="598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Line 482"/>
            <p:cNvSpPr>
              <a:spLocks noChangeShapeType="1"/>
            </p:cNvSpPr>
            <p:nvPr/>
          </p:nvSpPr>
          <p:spPr bwMode="auto">
            <a:xfrm flipV="1">
              <a:off x="6032"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Line 483"/>
            <p:cNvSpPr>
              <a:spLocks noChangeShapeType="1"/>
            </p:cNvSpPr>
            <p:nvPr/>
          </p:nvSpPr>
          <p:spPr bwMode="auto">
            <a:xfrm flipV="1">
              <a:off x="608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Line 484"/>
            <p:cNvSpPr>
              <a:spLocks noChangeShapeType="1"/>
            </p:cNvSpPr>
            <p:nvPr/>
          </p:nvSpPr>
          <p:spPr bwMode="auto">
            <a:xfrm flipV="1">
              <a:off x="6131" y="1886"/>
              <a:ext cx="1" cy="100"/>
            </a:xfrm>
            <a:prstGeom prst="line">
              <a:avLst/>
            </a:prstGeom>
            <a:noFill/>
            <a:ln w="11113" cap="flat">
              <a:solidFill>
                <a:srgbClr val="FF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Line 485"/>
            <p:cNvSpPr>
              <a:spLocks noChangeShapeType="1"/>
            </p:cNvSpPr>
            <p:nvPr/>
          </p:nvSpPr>
          <p:spPr bwMode="auto">
            <a:xfrm>
              <a:off x="3958" y="2305"/>
              <a:ext cx="1176"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Line 486"/>
            <p:cNvSpPr>
              <a:spLocks noChangeShapeType="1"/>
            </p:cNvSpPr>
            <p:nvPr/>
          </p:nvSpPr>
          <p:spPr bwMode="auto">
            <a:xfrm>
              <a:off x="4546" y="1717"/>
              <a:ext cx="1" cy="1175"/>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Line 487"/>
            <p:cNvSpPr>
              <a:spLocks noChangeShapeType="1"/>
            </p:cNvSpPr>
            <p:nvPr/>
          </p:nvSpPr>
          <p:spPr bwMode="auto">
            <a:xfrm>
              <a:off x="6749" y="2305"/>
              <a:ext cx="1177"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Line 488"/>
            <p:cNvSpPr>
              <a:spLocks noChangeShapeType="1"/>
            </p:cNvSpPr>
            <p:nvPr/>
          </p:nvSpPr>
          <p:spPr bwMode="auto">
            <a:xfrm>
              <a:off x="7338" y="1717"/>
              <a:ext cx="1" cy="1175"/>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Line 489"/>
            <p:cNvSpPr>
              <a:spLocks noChangeShapeType="1"/>
            </p:cNvSpPr>
            <p:nvPr/>
          </p:nvSpPr>
          <p:spPr bwMode="auto">
            <a:xfrm>
              <a:off x="5134" y="2305"/>
              <a:ext cx="1615" cy="1"/>
            </a:xfrm>
            <a:prstGeom prst="line">
              <a:avLst/>
            </a:prstGeom>
            <a:noFill/>
            <a:ln w="793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Line 490"/>
            <p:cNvSpPr>
              <a:spLocks noChangeShapeType="1"/>
            </p:cNvSpPr>
            <p:nvPr/>
          </p:nvSpPr>
          <p:spPr bwMode="auto">
            <a:xfrm>
              <a:off x="7189" y="1588"/>
              <a:ext cx="298"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Line 491"/>
            <p:cNvSpPr>
              <a:spLocks noChangeShapeType="1"/>
            </p:cNvSpPr>
            <p:nvPr/>
          </p:nvSpPr>
          <p:spPr bwMode="auto">
            <a:xfrm>
              <a:off x="7338" y="1439"/>
              <a:ext cx="1" cy="298"/>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Line 492"/>
            <p:cNvSpPr>
              <a:spLocks noChangeShapeType="1"/>
            </p:cNvSpPr>
            <p:nvPr/>
          </p:nvSpPr>
          <p:spPr bwMode="auto">
            <a:xfrm>
              <a:off x="4396" y="1588"/>
              <a:ext cx="300"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Line 493"/>
            <p:cNvSpPr>
              <a:spLocks noChangeShapeType="1"/>
            </p:cNvSpPr>
            <p:nvPr/>
          </p:nvSpPr>
          <p:spPr bwMode="auto">
            <a:xfrm>
              <a:off x="4546" y="1439"/>
              <a:ext cx="1" cy="298"/>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Line 494"/>
            <p:cNvSpPr>
              <a:spLocks noChangeShapeType="1"/>
            </p:cNvSpPr>
            <p:nvPr/>
          </p:nvSpPr>
          <p:spPr bwMode="auto">
            <a:xfrm>
              <a:off x="4696" y="1588"/>
              <a:ext cx="2493"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Line 495"/>
            <p:cNvSpPr>
              <a:spLocks noChangeShapeType="1"/>
            </p:cNvSpPr>
            <p:nvPr/>
          </p:nvSpPr>
          <p:spPr bwMode="auto">
            <a:xfrm>
              <a:off x="4396" y="3030"/>
              <a:ext cx="300"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Line 496"/>
            <p:cNvSpPr>
              <a:spLocks noChangeShapeType="1"/>
            </p:cNvSpPr>
            <p:nvPr/>
          </p:nvSpPr>
          <p:spPr bwMode="auto">
            <a:xfrm>
              <a:off x="4546"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Line 497"/>
            <p:cNvSpPr>
              <a:spLocks noChangeShapeType="1"/>
            </p:cNvSpPr>
            <p:nvPr/>
          </p:nvSpPr>
          <p:spPr bwMode="auto">
            <a:xfrm>
              <a:off x="7189" y="3030"/>
              <a:ext cx="298"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Line 498"/>
            <p:cNvSpPr>
              <a:spLocks noChangeShapeType="1"/>
            </p:cNvSpPr>
            <p:nvPr/>
          </p:nvSpPr>
          <p:spPr bwMode="auto">
            <a:xfrm>
              <a:off x="7338"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Line 499"/>
            <p:cNvSpPr>
              <a:spLocks noChangeShapeType="1"/>
            </p:cNvSpPr>
            <p:nvPr/>
          </p:nvSpPr>
          <p:spPr bwMode="auto">
            <a:xfrm>
              <a:off x="4767" y="3030"/>
              <a:ext cx="2493" cy="1"/>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Line 500"/>
            <p:cNvSpPr>
              <a:spLocks noChangeShapeType="1"/>
            </p:cNvSpPr>
            <p:nvPr/>
          </p:nvSpPr>
          <p:spPr bwMode="auto">
            <a:xfrm>
              <a:off x="5915" y="1588"/>
              <a:ext cx="1" cy="139"/>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501"/>
            <p:cNvSpPr>
              <a:spLocks noChangeArrowheads="1"/>
            </p:cNvSpPr>
            <p:nvPr/>
          </p:nvSpPr>
          <p:spPr bwMode="auto">
            <a:xfrm>
              <a:off x="4416" y="1321"/>
              <a:ext cx="81" cy="161"/>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Rectangle 502"/>
            <p:cNvSpPr>
              <a:spLocks noChangeArrowheads="1"/>
            </p:cNvSpPr>
            <p:nvPr/>
          </p:nvSpPr>
          <p:spPr bwMode="auto">
            <a:xfrm>
              <a:off x="4416" y="1321"/>
              <a:ext cx="81" cy="161"/>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Rectangle 503"/>
            <p:cNvSpPr>
              <a:spLocks noChangeArrowheads="1"/>
            </p:cNvSpPr>
            <p:nvPr/>
          </p:nvSpPr>
          <p:spPr bwMode="auto">
            <a:xfrm>
              <a:off x="4426" y="1331"/>
              <a:ext cx="61" cy="14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504"/>
            <p:cNvSpPr>
              <a:spLocks/>
            </p:cNvSpPr>
            <p:nvPr/>
          </p:nvSpPr>
          <p:spPr bwMode="auto">
            <a:xfrm>
              <a:off x="4441" y="1427"/>
              <a:ext cx="30" cy="30"/>
            </a:xfrm>
            <a:custGeom>
              <a:avLst/>
              <a:gdLst/>
              <a:ahLst/>
              <a:cxnLst>
                <a:cxn ang="0">
                  <a:pos x="0" y="13"/>
                </a:cxn>
                <a:cxn ang="0">
                  <a:pos x="1" y="10"/>
                </a:cxn>
                <a:cxn ang="0">
                  <a:pos x="2" y="8"/>
                </a:cxn>
                <a:cxn ang="0">
                  <a:pos x="3" y="5"/>
                </a:cxn>
                <a:cxn ang="0">
                  <a:pos x="6" y="3"/>
                </a:cxn>
                <a:cxn ang="0">
                  <a:pos x="8" y="1"/>
                </a:cxn>
                <a:cxn ang="0">
                  <a:pos x="11" y="1"/>
                </a:cxn>
                <a:cxn ang="0">
                  <a:pos x="13" y="0"/>
                </a:cxn>
                <a:cxn ang="0">
                  <a:pos x="17" y="0"/>
                </a:cxn>
                <a:cxn ang="0">
                  <a:pos x="20" y="1"/>
                </a:cxn>
                <a:cxn ang="0">
                  <a:pos x="22" y="1"/>
                </a:cxn>
                <a:cxn ang="0">
                  <a:pos x="25" y="3"/>
                </a:cxn>
                <a:cxn ang="0">
                  <a:pos x="27" y="5"/>
                </a:cxn>
                <a:cxn ang="0">
                  <a:pos x="28" y="8"/>
                </a:cxn>
                <a:cxn ang="0">
                  <a:pos x="30" y="10"/>
                </a:cxn>
                <a:cxn ang="0">
                  <a:pos x="30" y="13"/>
                </a:cxn>
                <a:cxn ang="0">
                  <a:pos x="30" y="16"/>
                </a:cxn>
                <a:cxn ang="0">
                  <a:pos x="30" y="19"/>
                </a:cxn>
                <a:cxn ang="0">
                  <a:pos x="28" y="22"/>
                </a:cxn>
                <a:cxn ang="0">
                  <a:pos x="27" y="25"/>
                </a:cxn>
                <a:cxn ang="0">
                  <a:pos x="25" y="27"/>
                </a:cxn>
                <a:cxn ang="0">
                  <a:pos x="22" y="28"/>
                </a:cxn>
                <a:cxn ang="0">
                  <a:pos x="20" y="29"/>
                </a:cxn>
                <a:cxn ang="0">
                  <a:pos x="17" y="30"/>
                </a:cxn>
                <a:cxn ang="0">
                  <a:pos x="13" y="30"/>
                </a:cxn>
                <a:cxn ang="0">
                  <a:pos x="11" y="29"/>
                </a:cxn>
                <a:cxn ang="0">
                  <a:pos x="8" y="28"/>
                </a:cxn>
                <a:cxn ang="0">
                  <a:pos x="6" y="27"/>
                </a:cxn>
                <a:cxn ang="0">
                  <a:pos x="3" y="25"/>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7"/>
                  </a:lnTo>
                  <a:lnTo>
                    <a:pt x="3" y="5"/>
                  </a:lnTo>
                  <a:lnTo>
                    <a:pt x="5" y="4"/>
                  </a:lnTo>
                  <a:lnTo>
                    <a:pt x="6" y="3"/>
                  </a:lnTo>
                  <a:lnTo>
                    <a:pt x="7" y="2"/>
                  </a:lnTo>
                  <a:lnTo>
                    <a:pt x="8" y="1"/>
                  </a:lnTo>
                  <a:lnTo>
                    <a:pt x="9" y="1"/>
                  </a:lnTo>
                  <a:lnTo>
                    <a:pt x="11" y="1"/>
                  </a:lnTo>
                  <a:lnTo>
                    <a:pt x="12" y="0"/>
                  </a:lnTo>
                  <a:lnTo>
                    <a:pt x="13" y="0"/>
                  </a:lnTo>
                  <a:lnTo>
                    <a:pt x="15" y="0"/>
                  </a:lnTo>
                  <a:lnTo>
                    <a:pt x="17" y="0"/>
                  </a:lnTo>
                  <a:lnTo>
                    <a:pt x="18" y="0"/>
                  </a:lnTo>
                  <a:lnTo>
                    <a:pt x="20" y="1"/>
                  </a:lnTo>
                  <a:lnTo>
                    <a:pt x="21" y="1"/>
                  </a:lnTo>
                  <a:lnTo>
                    <a:pt x="22" y="1"/>
                  </a:lnTo>
                  <a:lnTo>
                    <a:pt x="23" y="2"/>
                  </a:lnTo>
                  <a:lnTo>
                    <a:pt x="25" y="3"/>
                  </a:lnTo>
                  <a:lnTo>
                    <a:pt x="26" y="4"/>
                  </a:lnTo>
                  <a:lnTo>
                    <a:pt x="27" y="5"/>
                  </a:lnTo>
                  <a:lnTo>
                    <a:pt x="27" y="7"/>
                  </a:lnTo>
                  <a:lnTo>
                    <a:pt x="28" y="8"/>
                  </a:lnTo>
                  <a:lnTo>
                    <a:pt x="29" y="9"/>
                  </a:lnTo>
                  <a:lnTo>
                    <a:pt x="30" y="10"/>
                  </a:lnTo>
                  <a:lnTo>
                    <a:pt x="30" y="12"/>
                  </a:lnTo>
                  <a:lnTo>
                    <a:pt x="30" y="13"/>
                  </a:lnTo>
                  <a:lnTo>
                    <a:pt x="30" y="15"/>
                  </a:lnTo>
                  <a:lnTo>
                    <a:pt x="30" y="16"/>
                  </a:lnTo>
                  <a:lnTo>
                    <a:pt x="30" y="18"/>
                  </a:lnTo>
                  <a:lnTo>
                    <a:pt x="30" y="19"/>
                  </a:lnTo>
                  <a:lnTo>
                    <a:pt x="29" y="21"/>
                  </a:lnTo>
                  <a:lnTo>
                    <a:pt x="28" y="22"/>
                  </a:lnTo>
                  <a:lnTo>
                    <a:pt x="27" y="24"/>
                  </a:lnTo>
                  <a:lnTo>
                    <a:pt x="27" y="25"/>
                  </a:lnTo>
                  <a:lnTo>
                    <a:pt x="26" y="26"/>
                  </a:lnTo>
                  <a:lnTo>
                    <a:pt x="25" y="27"/>
                  </a:lnTo>
                  <a:lnTo>
                    <a:pt x="23" y="27"/>
                  </a:lnTo>
                  <a:lnTo>
                    <a:pt x="22" y="28"/>
                  </a:lnTo>
                  <a:lnTo>
                    <a:pt x="21" y="29"/>
                  </a:lnTo>
                  <a:lnTo>
                    <a:pt x="20" y="29"/>
                  </a:lnTo>
                  <a:lnTo>
                    <a:pt x="18" y="30"/>
                  </a:lnTo>
                  <a:lnTo>
                    <a:pt x="17" y="30"/>
                  </a:lnTo>
                  <a:lnTo>
                    <a:pt x="15" y="30"/>
                  </a:lnTo>
                  <a:lnTo>
                    <a:pt x="13" y="30"/>
                  </a:lnTo>
                  <a:lnTo>
                    <a:pt x="12" y="30"/>
                  </a:lnTo>
                  <a:lnTo>
                    <a:pt x="11" y="29"/>
                  </a:lnTo>
                  <a:lnTo>
                    <a:pt x="9" y="29"/>
                  </a:lnTo>
                  <a:lnTo>
                    <a:pt x="8" y="28"/>
                  </a:lnTo>
                  <a:lnTo>
                    <a:pt x="7" y="27"/>
                  </a:lnTo>
                  <a:lnTo>
                    <a:pt x="6" y="27"/>
                  </a:lnTo>
                  <a:lnTo>
                    <a:pt x="5" y="26"/>
                  </a:lnTo>
                  <a:lnTo>
                    <a:pt x="3" y="25"/>
                  </a:lnTo>
                  <a:lnTo>
                    <a:pt x="3" y="24"/>
                  </a:lnTo>
                  <a:lnTo>
                    <a:pt x="2" y="22"/>
                  </a:lnTo>
                  <a:lnTo>
                    <a:pt x="2" y="21"/>
                  </a:lnTo>
                  <a:lnTo>
                    <a:pt x="1"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505"/>
            <p:cNvSpPr>
              <a:spLocks/>
            </p:cNvSpPr>
            <p:nvPr/>
          </p:nvSpPr>
          <p:spPr bwMode="auto">
            <a:xfrm>
              <a:off x="4441" y="1427"/>
              <a:ext cx="30" cy="30"/>
            </a:xfrm>
            <a:custGeom>
              <a:avLst/>
              <a:gdLst/>
              <a:ahLst/>
              <a:cxnLst>
                <a:cxn ang="0">
                  <a:pos x="0" y="13"/>
                </a:cxn>
                <a:cxn ang="0">
                  <a:pos x="1" y="10"/>
                </a:cxn>
                <a:cxn ang="0">
                  <a:pos x="2" y="8"/>
                </a:cxn>
                <a:cxn ang="0">
                  <a:pos x="3" y="5"/>
                </a:cxn>
                <a:cxn ang="0">
                  <a:pos x="6" y="3"/>
                </a:cxn>
                <a:cxn ang="0">
                  <a:pos x="8" y="1"/>
                </a:cxn>
                <a:cxn ang="0">
                  <a:pos x="11" y="1"/>
                </a:cxn>
                <a:cxn ang="0">
                  <a:pos x="13" y="0"/>
                </a:cxn>
                <a:cxn ang="0">
                  <a:pos x="17" y="0"/>
                </a:cxn>
                <a:cxn ang="0">
                  <a:pos x="20" y="1"/>
                </a:cxn>
                <a:cxn ang="0">
                  <a:pos x="22" y="1"/>
                </a:cxn>
                <a:cxn ang="0">
                  <a:pos x="25" y="3"/>
                </a:cxn>
                <a:cxn ang="0">
                  <a:pos x="27" y="5"/>
                </a:cxn>
                <a:cxn ang="0">
                  <a:pos x="28" y="8"/>
                </a:cxn>
                <a:cxn ang="0">
                  <a:pos x="30" y="10"/>
                </a:cxn>
                <a:cxn ang="0">
                  <a:pos x="30" y="13"/>
                </a:cxn>
                <a:cxn ang="0">
                  <a:pos x="30" y="16"/>
                </a:cxn>
                <a:cxn ang="0">
                  <a:pos x="30" y="19"/>
                </a:cxn>
                <a:cxn ang="0">
                  <a:pos x="28" y="22"/>
                </a:cxn>
                <a:cxn ang="0">
                  <a:pos x="27" y="25"/>
                </a:cxn>
                <a:cxn ang="0">
                  <a:pos x="25" y="27"/>
                </a:cxn>
                <a:cxn ang="0">
                  <a:pos x="22" y="28"/>
                </a:cxn>
                <a:cxn ang="0">
                  <a:pos x="20" y="29"/>
                </a:cxn>
                <a:cxn ang="0">
                  <a:pos x="17" y="30"/>
                </a:cxn>
                <a:cxn ang="0">
                  <a:pos x="13" y="30"/>
                </a:cxn>
                <a:cxn ang="0">
                  <a:pos x="11" y="29"/>
                </a:cxn>
                <a:cxn ang="0">
                  <a:pos x="8" y="28"/>
                </a:cxn>
                <a:cxn ang="0">
                  <a:pos x="6" y="27"/>
                </a:cxn>
                <a:cxn ang="0">
                  <a:pos x="3" y="25"/>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7"/>
                  </a:lnTo>
                  <a:lnTo>
                    <a:pt x="3" y="5"/>
                  </a:lnTo>
                  <a:lnTo>
                    <a:pt x="5" y="4"/>
                  </a:lnTo>
                  <a:lnTo>
                    <a:pt x="6" y="3"/>
                  </a:lnTo>
                  <a:lnTo>
                    <a:pt x="7" y="2"/>
                  </a:lnTo>
                  <a:lnTo>
                    <a:pt x="8" y="1"/>
                  </a:lnTo>
                  <a:lnTo>
                    <a:pt x="9" y="1"/>
                  </a:lnTo>
                  <a:lnTo>
                    <a:pt x="11" y="1"/>
                  </a:lnTo>
                  <a:lnTo>
                    <a:pt x="12" y="0"/>
                  </a:lnTo>
                  <a:lnTo>
                    <a:pt x="13" y="0"/>
                  </a:lnTo>
                  <a:lnTo>
                    <a:pt x="15" y="0"/>
                  </a:lnTo>
                  <a:lnTo>
                    <a:pt x="17" y="0"/>
                  </a:lnTo>
                  <a:lnTo>
                    <a:pt x="18" y="0"/>
                  </a:lnTo>
                  <a:lnTo>
                    <a:pt x="20" y="1"/>
                  </a:lnTo>
                  <a:lnTo>
                    <a:pt x="21" y="1"/>
                  </a:lnTo>
                  <a:lnTo>
                    <a:pt x="22" y="1"/>
                  </a:lnTo>
                  <a:lnTo>
                    <a:pt x="23" y="2"/>
                  </a:lnTo>
                  <a:lnTo>
                    <a:pt x="25" y="3"/>
                  </a:lnTo>
                  <a:lnTo>
                    <a:pt x="26" y="4"/>
                  </a:lnTo>
                  <a:lnTo>
                    <a:pt x="27" y="5"/>
                  </a:lnTo>
                  <a:lnTo>
                    <a:pt x="27" y="7"/>
                  </a:lnTo>
                  <a:lnTo>
                    <a:pt x="28" y="8"/>
                  </a:lnTo>
                  <a:lnTo>
                    <a:pt x="29" y="9"/>
                  </a:lnTo>
                  <a:lnTo>
                    <a:pt x="30" y="10"/>
                  </a:lnTo>
                  <a:lnTo>
                    <a:pt x="30" y="12"/>
                  </a:lnTo>
                  <a:lnTo>
                    <a:pt x="30" y="13"/>
                  </a:lnTo>
                  <a:lnTo>
                    <a:pt x="30" y="15"/>
                  </a:lnTo>
                  <a:lnTo>
                    <a:pt x="30" y="16"/>
                  </a:lnTo>
                  <a:lnTo>
                    <a:pt x="30" y="18"/>
                  </a:lnTo>
                  <a:lnTo>
                    <a:pt x="30" y="19"/>
                  </a:lnTo>
                  <a:lnTo>
                    <a:pt x="29" y="21"/>
                  </a:lnTo>
                  <a:lnTo>
                    <a:pt x="28" y="22"/>
                  </a:lnTo>
                  <a:lnTo>
                    <a:pt x="27" y="24"/>
                  </a:lnTo>
                  <a:lnTo>
                    <a:pt x="27" y="25"/>
                  </a:lnTo>
                  <a:lnTo>
                    <a:pt x="26" y="26"/>
                  </a:lnTo>
                  <a:lnTo>
                    <a:pt x="25" y="27"/>
                  </a:lnTo>
                  <a:lnTo>
                    <a:pt x="23" y="27"/>
                  </a:lnTo>
                  <a:lnTo>
                    <a:pt x="22" y="28"/>
                  </a:lnTo>
                  <a:lnTo>
                    <a:pt x="21" y="29"/>
                  </a:lnTo>
                  <a:lnTo>
                    <a:pt x="20" y="29"/>
                  </a:lnTo>
                  <a:lnTo>
                    <a:pt x="18" y="30"/>
                  </a:lnTo>
                  <a:lnTo>
                    <a:pt x="17" y="30"/>
                  </a:lnTo>
                  <a:lnTo>
                    <a:pt x="15" y="30"/>
                  </a:lnTo>
                  <a:lnTo>
                    <a:pt x="13" y="30"/>
                  </a:lnTo>
                  <a:lnTo>
                    <a:pt x="12" y="30"/>
                  </a:lnTo>
                  <a:lnTo>
                    <a:pt x="11" y="29"/>
                  </a:lnTo>
                  <a:lnTo>
                    <a:pt x="9" y="29"/>
                  </a:lnTo>
                  <a:lnTo>
                    <a:pt x="8" y="28"/>
                  </a:lnTo>
                  <a:lnTo>
                    <a:pt x="7" y="27"/>
                  </a:lnTo>
                  <a:lnTo>
                    <a:pt x="6" y="27"/>
                  </a:lnTo>
                  <a:lnTo>
                    <a:pt x="5" y="26"/>
                  </a:lnTo>
                  <a:lnTo>
                    <a:pt x="3" y="25"/>
                  </a:lnTo>
                  <a:lnTo>
                    <a:pt x="3" y="24"/>
                  </a:lnTo>
                  <a:lnTo>
                    <a:pt x="2" y="22"/>
                  </a:lnTo>
                  <a:lnTo>
                    <a:pt x="2" y="21"/>
                  </a:lnTo>
                  <a:lnTo>
                    <a:pt x="1"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Freeform 506"/>
            <p:cNvSpPr>
              <a:spLocks/>
            </p:cNvSpPr>
            <p:nvPr/>
          </p:nvSpPr>
          <p:spPr bwMode="auto">
            <a:xfrm>
              <a:off x="4441" y="1346"/>
              <a:ext cx="30" cy="30"/>
            </a:xfrm>
            <a:custGeom>
              <a:avLst/>
              <a:gdLst/>
              <a:ahLst/>
              <a:cxnLst>
                <a:cxn ang="0">
                  <a:pos x="0" y="14"/>
                </a:cxn>
                <a:cxn ang="0">
                  <a:pos x="1" y="11"/>
                </a:cxn>
                <a:cxn ang="0">
                  <a:pos x="2" y="8"/>
                </a:cxn>
                <a:cxn ang="0">
                  <a:pos x="3" y="6"/>
                </a:cxn>
                <a:cxn ang="0">
                  <a:pos x="6" y="4"/>
                </a:cxn>
                <a:cxn ang="0">
                  <a:pos x="8" y="2"/>
                </a:cxn>
                <a:cxn ang="0">
                  <a:pos x="11" y="1"/>
                </a:cxn>
                <a:cxn ang="0">
                  <a:pos x="13" y="0"/>
                </a:cxn>
                <a:cxn ang="0">
                  <a:pos x="17" y="0"/>
                </a:cxn>
                <a:cxn ang="0">
                  <a:pos x="20" y="1"/>
                </a:cxn>
                <a:cxn ang="0">
                  <a:pos x="22" y="2"/>
                </a:cxn>
                <a:cxn ang="0">
                  <a:pos x="25" y="4"/>
                </a:cxn>
                <a:cxn ang="0">
                  <a:pos x="27" y="6"/>
                </a:cxn>
                <a:cxn ang="0">
                  <a:pos x="28" y="8"/>
                </a:cxn>
                <a:cxn ang="0">
                  <a:pos x="30" y="11"/>
                </a:cxn>
                <a:cxn ang="0">
                  <a:pos x="30" y="14"/>
                </a:cxn>
                <a:cxn ang="0">
                  <a:pos x="30" y="17"/>
                </a:cxn>
                <a:cxn ang="0">
                  <a:pos x="30" y="20"/>
                </a:cxn>
                <a:cxn ang="0">
                  <a:pos x="28" y="23"/>
                </a:cxn>
                <a:cxn ang="0">
                  <a:pos x="27" y="25"/>
                </a:cxn>
                <a:cxn ang="0">
                  <a:pos x="25" y="27"/>
                </a:cxn>
                <a:cxn ang="0">
                  <a:pos x="22" y="29"/>
                </a:cxn>
                <a:cxn ang="0">
                  <a:pos x="20" y="30"/>
                </a:cxn>
                <a:cxn ang="0">
                  <a:pos x="17" y="30"/>
                </a:cxn>
                <a:cxn ang="0">
                  <a:pos x="13" y="30"/>
                </a:cxn>
                <a:cxn ang="0">
                  <a:pos x="11" y="30"/>
                </a:cxn>
                <a:cxn ang="0">
                  <a:pos x="8" y="29"/>
                </a:cxn>
                <a:cxn ang="0">
                  <a:pos x="6" y="27"/>
                </a:cxn>
                <a:cxn ang="0">
                  <a:pos x="3"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3" y="6"/>
                  </a:lnTo>
                  <a:lnTo>
                    <a:pt x="5" y="5"/>
                  </a:lnTo>
                  <a:lnTo>
                    <a:pt x="6" y="4"/>
                  </a:lnTo>
                  <a:lnTo>
                    <a:pt x="7" y="3"/>
                  </a:lnTo>
                  <a:lnTo>
                    <a:pt x="8" y="2"/>
                  </a:lnTo>
                  <a:lnTo>
                    <a:pt x="9" y="1"/>
                  </a:lnTo>
                  <a:lnTo>
                    <a:pt x="11" y="1"/>
                  </a:lnTo>
                  <a:lnTo>
                    <a:pt x="12" y="1"/>
                  </a:lnTo>
                  <a:lnTo>
                    <a:pt x="13" y="0"/>
                  </a:lnTo>
                  <a:lnTo>
                    <a:pt x="15" y="0"/>
                  </a:lnTo>
                  <a:lnTo>
                    <a:pt x="17" y="0"/>
                  </a:lnTo>
                  <a:lnTo>
                    <a:pt x="18" y="1"/>
                  </a:lnTo>
                  <a:lnTo>
                    <a:pt x="20" y="1"/>
                  </a:lnTo>
                  <a:lnTo>
                    <a:pt x="21" y="1"/>
                  </a:lnTo>
                  <a:lnTo>
                    <a:pt x="22" y="2"/>
                  </a:lnTo>
                  <a:lnTo>
                    <a:pt x="23" y="3"/>
                  </a:lnTo>
                  <a:lnTo>
                    <a:pt x="25" y="4"/>
                  </a:lnTo>
                  <a:lnTo>
                    <a:pt x="26" y="5"/>
                  </a:lnTo>
                  <a:lnTo>
                    <a:pt x="27" y="6"/>
                  </a:lnTo>
                  <a:lnTo>
                    <a:pt x="27" y="7"/>
                  </a:lnTo>
                  <a:lnTo>
                    <a:pt x="28" y="8"/>
                  </a:lnTo>
                  <a:lnTo>
                    <a:pt x="29" y="10"/>
                  </a:lnTo>
                  <a:lnTo>
                    <a:pt x="30" y="11"/>
                  </a:lnTo>
                  <a:lnTo>
                    <a:pt x="30" y="12"/>
                  </a:lnTo>
                  <a:lnTo>
                    <a:pt x="30" y="14"/>
                  </a:lnTo>
                  <a:lnTo>
                    <a:pt x="30" y="15"/>
                  </a:lnTo>
                  <a:lnTo>
                    <a:pt x="30" y="17"/>
                  </a:lnTo>
                  <a:lnTo>
                    <a:pt x="30" y="18"/>
                  </a:lnTo>
                  <a:lnTo>
                    <a:pt x="30" y="20"/>
                  </a:lnTo>
                  <a:lnTo>
                    <a:pt x="29" y="22"/>
                  </a:lnTo>
                  <a:lnTo>
                    <a:pt x="28" y="23"/>
                  </a:lnTo>
                  <a:lnTo>
                    <a:pt x="27" y="24"/>
                  </a:lnTo>
                  <a:lnTo>
                    <a:pt x="27" y="25"/>
                  </a:lnTo>
                  <a:lnTo>
                    <a:pt x="26" y="26"/>
                  </a:lnTo>
                  <a:lnTo>
                    <a:pt x="25" y="27"/>
                  </a:lnTo>
                  <a:lnTo>
                    <a:pt x="23" y="28"/>
                  </a:lnTo>
                  <a:lnTo>
                    <a:pt x="22" y="29"/>
                  </a:lnTo>
                  <a:lnTo>
                    <a:pt x="21" y="29"/>
                  </a:lnTo>
                  <a:lnTo>
                    <a:pt x="20" y="30"/>
                  </a:lnTo>
                  <a:lnTo>
                    <a:pt x="18" y="30"/>
                  </a:lnTo>
                  <a:lnTo>
                    <a:pt x="17" y="30"/>
                  </a:lnTo>
                  <a:lnTo>
                    <a:pt x="15" y="30"/>
                  </a:lnTo>
                  <a:lnTo>
                    <a:pt x="13" y="30"/>
                  </a:lnTo>
                  <a:lnTo>
                    <a:pt x="12" y="30"/>
                  </a:lnTo>
                  <a:lnTo>
                    <a:pt x="11" y="30"/>
                  </a:lnTo>
                  <a:lnTo>
                    <a:pt x="9" y="29"/>
                  </a:lnTo>
                  <a:lnTo>
                    <a:pt x="8" y="29"/>
                  </a:lnTo>
                  <a:lnTo>
                    <a:pt x="7" y="28"/>
                  </a:lnTo>
                  <a:lnTo>
                    <a:pt x="6" y="27"/>
                  </a:lnTo>
                  <a:lnTo>
                    <a:pt x="5" y="26"/>
                  </a:lnTo>
                  <a:lnTo>
                    <a:pt x="3" y="25"/>
                  </a:lnTo>
                  <a:lnTo>
                    <a:pt x="3" y="24"/>
                  </a:lnTo>
                  <a:lnTo>
                    <a:pt x="2" y="23"/>
                  </a:lnTo>
                  <a:lnTo>
                    <a:pt x="2" y="22"/>
                  </a:lnTo>
                  <a:lnTo>
                    <a:pt x="1" y="20"/>
                  </a:lnTo>
                  <a:lnTo>
                    <a:pt x="0" y="18"/>
                  </a:lnTo>
                  <a:lnTo>
                    <a:pt x="0" y="17"/>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507"/>
            <p:cNvSpPr>
              <a:spLocks/>
            </p:cNvSpPr>
            <p:nvPr/>
          </p:nvSpPr>
          <p:spPr bwMode="auto">
            <a:xfrm>
              <a:off x="4441" y="1346"/>
              <a:ext cx="30" cy="30"/>
            </a:xfrm>
            <a:custGeom>
              <a:avLst/>
              <a:gdLst/>
              <a:ahLst/>
              <a:cxnLst>
                <a:cxn ang="0">
                  <a:pos x="0" y="14"/>
                </a:cxn>
                <a:cxn ang="0">
                  <a:pos x="1" y="11"/>
                </a:cxn>
                <a:cxn ang="0">
                  <a:pos x="2" y="8"/>
                </a:cxn>
                <a:cxn ang="0">
                  <a:pos x="3" y="6"/>
                </a:cxn>
                <a:cxn ang="0">
                  <a:pos x="6" y="4"/>
                </a:cxn>
                <a:cxn ang="0">
                  <a:pos x="8" y="2"/>
                </a:cxn>
                <a:cxn ang="0">
                  <a:pos x="11" y="1"/>
                </a:cxn>
                <a:cxn ang="0">
                  <a:pos x="13" y="0"/>
                </a:cxn>
                <a:cxn ang="0">
                  <a:pos x="17" y="0"/>
                </a:cxn>
                <a:cxn ang="0">
                  <a:pos x="20" y="1"/>
                </a:cxn>
                <a:cxn ang="0">
                  <a:pos x="22" y="2"/>
                </a:cxn>
                <a:cxn ang="0">
                  <a:pos x="25" y="4"/>
                </a:cxn>
                <a:cxn ang="0">
                  <a:pos x="27" y="6"/>
                </a:cxn>
                <a:cxn ang="0">
                  <a:pos x="28" y="8"/>
                </a:cxn>
                <a:cxn ang="0">
                  <a:pos x="30" y="11"/>
                </a:cxn>
                <a:cxn ang="0">
                  <a:pos x="30" y="14"/>
                </a:cxn>
                <a:cxn ang="0">
                  <a:pos x="30" y="17"/>
                </a:cxn>
                <a:cxn ang="0">
                  <a:pos x="30" y="20"/>
                </a:cxn>
                <a:cxn ang="0">
                  <a:pos x="28" y="23"/>
                </a:cxn>
                <a:cxn ang="0">
                  <a:pos x="27" y="25"/>
                </a:cxn>
                <a:cxn ang="0">
                  <a:pos x="25" y="27"/>
                </a:cxn>
                <a:cxn ang="0">
                  <a:pos x="22" y="29"/>
                </a:cxn>
                <a:cxn ang="0">
                  <a:pos x="20" y="30"/>
                </a:cxn>
                <a:cxn ang="0">
                  <a:pos x="17" y="30"/>
                </a:cxn>
                <a:cxn ang="0">
                  <a:pos x="13" y="30"/>
                </a:cxn>
                <a:cxn ang="0">
                  <a:pos x="11" y="30"/>
                </a:cxn>
                <a:cxn ang="0">
                  <a:pos x="8" y="29"/>
                </a:cxn>
                <a:cxn ang="0">
                  <a:pos x="6" y="27"/>
                </a:cxn>
                <a:cxn ang="0">
                  <a:pos x="3"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3" y="6"/>
                  </a:lnTo>
                  <a:lnTo>
                    <a:pt x="5" y="5"/>
                  </a:lnTo>
                  <a:lnTo>
                    <a:pt x="6" y="4"/>
                  </a:lnTo>
                  <a:lnTo>
                    <a:pt x="7" y="3"/>
                  </a:lnTo>
                  <a:lnTo>
                    <a:pt x="8" y="2"/>
                  </a:lnTo>
                  <a:lnTo>
                    <a:pt x="9" y="1"/>
                  </a:lnTo>
                  <a:lnTo>
                    <a:pt x="11" y="1"/>
                  </a:lnTo>
                  <a:lnTo>
                    <a:pt x="12" y="1"/>
                  </a:lnTo>
                  <a:lnTo>
                    <a:pt x="13" y="0"/>
                  </a:lnTo>
                  <a:lnTo>
                    <a:pt x="15" y="0"/>
                  </a:lnTo>
                  <a:lnTo>
                    <a:pt x="17" y="0"/>
                  </a:lnTo>
                  <a:lnTo>
                    <a:pt x="18" y="1"/>
                  </a:lnTo>
                  <a:lnTo>
                    <a:pt x="20" y="1"/>
                  </a:lnTo>
                  <a:lnTo>
                    <a:pt x="21" y="1"/>
                  </a:lnTo>
                  <a:lnTo>
                    <a:pt x="22" y="2"/>
                  </a:lnTo>
                  <a:lnTo>
                    <a:pt x="23" y="3"/>
                  </a:lnTo>
                  <a:lnTo>
                    <a:pt x="25" y="4"/>
                  </a:lnTo>
                  <a:lnTo>
                    <a:pt x="26" y="5"/>
                  </a:lnTo>
                  <a:lnTo>
                    <a:pt x="27" y="6"/>
                  </a:lnTo>
                  <a:lnTo>
                    <a:pt x="27" y="7"/>
                  </a:lnTo>
                  <a:lnTo>
                    <a:pt x="28" y="8"/>
                  </a:lnTo>
                  <a:lnTo>
                    <a:pt x="29" y="10"/>
                  </a:lnTo>
                  <a:lnTo>
                    <a:pt x="30" y="11"/>
                  </a:lnTo>
                  <a:lnTo>
                    <a:pt x="30" y="12"/>
                  </a:lnTo>
                  <a:lnTo>
                    <a:pt x="30" y="14"/>
                  </a:lnTo>
                  <a:lnTo>
                    <a:pt x="30" y="15"/>
                  </a:lnTo>
                  <a:lnTo>
                    <a:pt x="30" y="17"/>
                  </a:lnTo>
                  <a:lnTo>
                    <a:pt x="30" y="18"/>
                  </a:lnTo>
                  <a:lnTo>
                    <a:pt x="30" y="20"/>
                  </a:lnTo>
                  <a:lnTo>
                    <a:pt x="29" y="22"/>
                  </a:lnTo>
                  <a:lnTo>
                    <a:pt x="28" y="23"/>
                  </a:lnTo>
                  <a:lnTo>
                    <a:pt x="27" y="24"/>
                  </a:lnTo>
                  <a:lnTo>
                    <a:pt x="27" y="25"/>
                  </a:lnTo>
                  <a:lnTo>
                    <a:pt x="26" y="26"/>
                  </a:lnTo>
                  <a:lnTo>
                    <a:pt x="25" y="27"/>
                  </a:lnTo>
                  <a:lnTo>
                    <a:pt x="23" y="28"/>
                  </a:lnTo>
                  <a:lnTo>
                    <a:pt x="22" y="29"/>
                  </a:lnTo>
                  <a:lnTo>
                    <a:pt x="21" y="29"/>
                  </a:lnTo>
                  <a:lnTo>
                    <a:pt x="20" y="30"/>
                  </a:lnTo>
                  <a:lnTo>
                    <a:pt x="18" y="30"/>
                  </a:lnTo>
                  <a:lnTo>
                    <a:pt x="17" y="30"/>
                  </a:lnTo>
                  <a:lnTo>
                    <a:pt x="15" y="30"/>
                  </a:lnTo>
                  <a:lnTo>
                    <a:pt x="13" y="30"/>
                  </a:lnTo>
                  <a:lnTo>
                    <a:pt x="12" y="30"/>
                  </a:lnTo>
                  <a:lnTo>
                    <a:pt x="11" y="30"/>
                  </a:lnTo>
                  <a:lnTo>
                    <a:pt x="9" y="29"/>
                  </a:lnTo>
                  <a:lnTo>
                    <a:pt x="8" y="29"/>
                  </a:lnTo>
                  <a:lnTo>
                    <a:pt x="7" y="28"/>
                  </a:lnTo>
                  <a:lnTo>
                    <a:pt x="6" y="27"/>
                  </a:lnTo>
                  <a:lnTo>
                    <a:pt x="5" y="26"/>
                  </a:lnTo>
                  <a:lnTo>
                    <a:pt x="3" y="25"/>
                  </a:lnTo>
                  <a:lnTo>
                    <a:pt x="3" y="24"/>
                  </a:lnTo>
                  <a:lnTo>
                    <a:pt x="2" y="23"/>
                  </a:lnTo>
                  <a:lnTo>
                    <a:pt x="2" y="22"/>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508"/>
            <p:cNvSpPr>
              <a:spLocks/>
            </p:cNvSpPr>
            <p:nvPr/>
          </p:nvSpPr>
          <p:spPr bwMode="auto">
            <a:xfrm>
              <a:off x="4441" y="1387"/>
              <a:ext cx="30" cy="30"/>
            </a:xfrm>
            <a:custGeom>
              <a:avLst/>
              <a:gdLst/>
              <a:ahLst/>
              <a:cxnLst>
                <a:cxn ang="0">
                  <a:pos x="0" y="13"/>
                </a:cxn>
                <a:cxn ang="0">
                  <a:pos x="1" y="10"/>
                </a:cxn>
                <a:cxn ang="0">
                  <a:pos x="2" y="7"/>
                </a:cxn>
                <a:cxn ang="0">
                  <a:pos x="3" y="5"/>
                </a:cxn>
                <a:cxn ang="0">
                  <a:pos x="6" y="3"/>
                </a:cxn>
                <a:cxn ang="0">
                  <a:pos x="8" y="1"/>
                </a:cxn>
                <a:cxn ang="0">
                  <a:pos x="11" y="0"/>
                </a:cxn>
                <a:cxn ang="0">
                  <a:pos x="13" y="0"/>
                </a:cxn>
                <a:cxn ang="0">
                  <a:pos x="17" y="0"/>
                </a:cxn>
                <a:cxn ang="0">
                  <a:pos x="20" y="0"/>
                </a:cxn>
                <a:cxn ang="0">
                  <a:pos x="22" y="1"/>
                </a:cxn>
                <a:cxn ang="0">
                  <a:pos x="25" y="3"/>
                </a:cxn>
                <a:cxn ang="0">
                  <a:pos x="27" y="5"/>
                </a:cxn>
                <a:cxn ang="0">
                  <a:pos x="28" y="7"/>
                </a:cxn>
                <a:cxn ang="0">
                  <a:pos x="30" y="10"/>
                </a:cxn>
                <a:cxn ang="0">
                  <a:pos x="30" y="13"/>
                </a:cxn>
                <a:cxn ang="0">
                  <a:pos x="30" y="16"/>
                </a:cxn>
                <a:cxn ang="0">
                  <a:pos x="30" y="19"/>
                </a:cxn>
                <a:cxn ang="0">
                  <a:pos x="28" y="22"/>
                </a:cxn>
                <a:cxn ang="0">
                  <a:pos x="27" y="24"/>
                </a:cxn>
                <a:cxn ang="0">
                  <a:pos x="25" y="26"/>
                </a:cxn>
                <a:cxn ang="0">
                  <a:pos x="22" y="28"/>
                </a:cxn>
                <a:cxn ang="0">
                  <a:pos x="20" y="29"/>
                </a:cxn>
                <a:cxn ang="0">
                  <a:pos x="17" y="30"/>
                </a:cxn>
                <a:cxn ang="0">
                  <a:pos x="13" y="30"/>
                </a:cxn>
                <a:cxn ang="0">
                  <a:pos x="11" y="29"/>
                </a:cxn>
                <a:cxn ang="0">
                  <a:pos x="8" y="28"/>
                </a:cxn>
                <a:cxn ang="0">
                  <a:pos x="6" y="26"/>
                </a:cxn>
                <a:cxn ang="0">
                  <a:pos x="3" y="24"/>
                </a:cxn>
                <a:cxn ang="0">
                  <a:pos x="2" y="22"/>
                </a:cxn>
                <a:cxn ang="0">
                  <a:pos x="1" y="19"/>
                </a:cxn>
                <a:cxn ang="0">
                  <a:pos x="0" y="16"/>
                </a:cxn>
              </a:cxnLst>
              <a:rect l="0" t="0" r="r" b="b"/>
              <a:pathLst>
                <a:path w="30" h="30">
                  <a:moveTo>
                    <a:pt x="0" y="14"/>
                  </a:moveTo>
                  <a:lnTo>
                    <a:pt x="0" y="13"/>
                  </a:lnTo>
                  <a:lnTo>
                    <a:pt x="0" y="12"/>
                  </a:lnTo>
                  <a:lnTo>
                    <a:pt x="1" y="10"/>
                  </a:lnTo>
                  <a:lnTo>
                    <a:pt x="2" y="8"/>
                  </a:lnTo>
                  <a:lnTo>
                    <a:pt x="2" y="7"/>
                  </a:lnTo>
                  <a:lnTo>
                    <a:pt x="3" y="6"/>
                  </a:lnTo>
                  <a:lnTo>
                    <a:pt x="3" y="5"/>
                  </a:lnTo>
                  <a:lnTo>
                    <a:pt x="5" y="4"/>
                  </a:lnTo>
                  <a:lnTo>
                    <a:pt x="6" y="3"/>
                  </a:lnTo>
                  <a:lnTo>
                    <a:pt x="7" y="2"/>
                  </a:lnTo>
                  <a:lnTo>
                    <a:pt x="8" y="1"/>
                  </a:lnTo>
                  <a:lnTo>
                    <a:pt x="9" y="1"/>
                  </a:lnTo>
                  <a:lnTo>
                    <a:pt x="11" y="0"/>
                  </a:lnTo>
                  <a:lnTo>
                    <a:pt x="12" y="0"/>
                  </a:lnTo>
                  <a:lnTo>
                    <a:pt x="13" y="0"/>
                  </a:lnTo>
                  <a:lnTo>
                    <a:pt x="15" y="0"/>
                  </a:lnTo>
                  <a:lnTo>
                    <a:pt x="17" y="0"/>
                  </a:lnTo>
                  <a:lnTo>
                    <a:pt x="18" y="0"/>
                  </a:lnTo>
                  <a:lnTo>
                    <a:pt x="20" y="0"/>
                  </a:lnTo>
                  <a:lnTo>
                    <a:pt x="21" y="1"/>
                  </a:lnTo>
                  <a:lnTo>
                    <a:pt x="22" y="1"/>
                  </a:lnTo>
                  <a:lnTo>
                    <a:pt x="23" y="2"/>
                  </a:lnTo>
                  <a:lnTo>
                    <a:pt x="25" y="3"/>
                  </a:lnTo>
                  <a:lnTo>
                    <a:pt x="26" y="4"/>
                  </a:lnTo>
                  <a:lnTo>
                    <a:pt x="27" y="5"/>
                  </a:lnTo>
                  <a:lnTo>
                    <a:pt x="27" y="6"/>
                  </a:lnTo>
                  <a:lnTo>
                    <a:pt x="28" y="7"/>
                  </a:lnTo>
                  <a:lnTo>
                    <a:pt x="29" y="8"/>
                  </a:lnTo>
                  <a:lnTo>
                    <a:pt x="30" y="10"/>
                  </a:lnTo>
                  <a:lnTo>
                    <a:pt x="30" y="12"/>
                  </a:lnTo>
                  <a:lnTo>
                    <a:pt x="30" y="13"/>
                  </a:lnTo>
                  <a:lnTo>
                    <a:pt x="30" y="14"/>
                  </a:lnTo>
                  <a:lnTo>
                    <a:pt x="30" y="16"/>
                  </a:lnTo>
                  <a:lnTo>
                    <a:pt x="30" y="18"/>
                  </a:lnTo>
                  <a:lnTo>
                    <a:pt x="30" y="19"/>
                  </a:lnTo>
                  <a:lnTo>
                    <a:pt x="29" y="21"/>
                  </a:lnTo>
                  <a:lnTo>
                    <a:pt x="28" y="22"/>
                  </a:lnTo>
                  <a:lnTo>
                    <a:pt x="27" y="23"/>
                  </a:lnTo>
                  <a:lnTo>
                    <a:pt x="27" y="24"/>
                  </a:lnTo>
                  <a:lnTo>
                    <a:pt x="26" y="25"/>
                  </a:lnTo>
                  <a:lnTo>
                    <a:pt x="25" y="26"/>
                  </a:lnTo>
                  <a:lnTo>
                    <a:pt x="23" y="28"/>
                  </a:lnTo>
                  <a:lnTo>
                    <a:pt x="22" y="28"/>
                  </a:lnTo>
                  <a:lnTo>
                    <a:pt x="21" y="29"/>
                  </a:lnTo>
                  <a:lnTo>
                    <a:pt x="20" y="29"/>
                  </a:lnTo>
                  <a:lnTo>
                    <a:pt x="18" y="29"/>
                  </a:lnTo>
                  <a:lnTo>
                    <a:pt x="17" y="30"/>
                  </a:lnTo>
                  <a:lnTo>
                    <a:pt x="15" y="30"/>
                  </a:lnTo>
                  <a:lnTo>
                    <a:pt x="13" y="30"/>
                  </a:lnTo>
                  <a:lnTo>
                    <a:pt x="12" y="29"/>
                  </a:lnTo>
                  <a:lnTo>
                    <a:pt x="11" y="29"/>
                  </a:lnTo>
                  <a:lnTo>
                    <a:pt x="9" y="29"/>
                  </a:lnTo>
                  <a:lnTo>
                    <a:pt x="8" y="28"/>
                  </a:lnTo>
                  <a:lnTo>
                    <a:pt x="7" y="28"/>
                  </a:lnTo>
                  <a:lnTo>
                    <a:pt x="6" y="26"/>
                  </a:lnTo>
                  <a:lnTo>
                    <a:pt x="5" y="25"/>
                  </a:lnTo>
                  <a:lnTo>
                    <a:pt x="3" y="24"/>
                  </a:lnTo>
                  <a:lnTo>
                    <a:pt x="3" y="23"/>
                  </a:lnTo>
                  <a:lnTo>
                    <a:pt x="2" y="22"/>
                  </a:lnTo>
                  <a:lnTo>
                    <a:pt x="2" y="21"/>
                  </a:lnTo>
                  <a:lnTo>
                    <a:pt x="1" y="19"/>
                  </a:lnTo>
                  <a:lnTo>
                    <a:pt x="0" y="18"/>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509"/>
            <p:cNvSpPr>
              <a:spLocks/>
            </p:cNvSpPr>
            <p:nvPr/>
          </p:nvSpPr>
          <p:spPr bwMode="auto">
            <a:xfrm>
              <a:off x="4441" y="1387"/>
              <a:ext cx="30" cy="30"/>
            </a:xfrm>
            <a:custGeom>
              <a:avLst/>
              <a:gdLst/>
              <a:ahLst/>
              <a:cxnLst>
                <a:cxn ang="0">
                  <a:pos x="0" y="13"/>
                </a:cxn>
                <a:cxn ang="0">
                  <a:pos x="1" y="10"/>
                </a:cxn>
                <a:cxn ang="0">
                  <a:pos x="2" y="7"/>
                </a:cxn>
                <a:cxn ang="0">
                  <a:pos x="3" y="5"/>
                </a:cxn>
                <a:cxn ang="0">
                  <a:pos x="6" y="3"/>
                </a:cxn>
                <a:cxn ang="0">
                  <a:pos x="8" y="1"/>
                </a:cxn>
                <a:cxn ang="0">
                  <a:pos x="11" y="0"/>
                </a:cxn>
                <a:cxn ang="0">
                  <a:pos x="13" y="0"/>
                </a:cxn>
                <a:cxn ang="0">
                  <a:pos x="17" y="0"/>
                </a:cxn>
                <a:cxn ang="0">
                  <a:pos x="20" y="0"/>
                </a:cxn>
                <a:cxn ang="0">
                  <a:pos x="22" y="1"/>
                </a:cxn>
                <a:cxn ang="0">
                  <a:pos x="25" y="3"/>
                </a:cxn>
                <a:cxn ang="0">
                  <a:pos x="27" y="5"/>
                </a:cxn>
                <a:cxn ang="0">
                  <a:pos x="28" y="7"/>
                </a:cxn>
                <a:cxn ang="0">
                  <a:pos x="30" y="10"/>
                </a:cxn>
                <a:cxn ang="0">
                  <a:pos x="30" y="13"/>
                </a:cxn>
                <a:cxn ang="0">
                  <a:pos x="30" y="16"/>
                </a:cxn>
                <a:cxn ang="0">
                  <a:pos x="30" y="19"/>
                </a:cxn>
                <a:cxn ang="0">
                  <a:pos x="28" y="22"/>
                </a:cxn>
                <a:cxn ang="0">
                  <a:pos x="27" y="24"/>
                </a:cxn>
                <a:cxn ang="0">
                  <a:pos x="25" y="26"/>
                </a:cxn>
                <a:cxn ang="0">
                  <a:pos x="22" y="28"/>
                </a:cxn>
                <a:cxn ang="0">
                  <a:pos x="20" y="29"/>
                </a:cxn>
                <a:cxn ang="0">
                  <a:pos x="17" y="30"/>
                </a:cxn>
                <a:cxn ang="0">
                  <a:pos x="13" y="30"/>
                </a:cxn>
                <a:cxn ang="0">
                  <a:pos x="11" y="29"/>
                </a:cxn>
                <a:cxn ang="0">
                  <a:pos x="8" y="28"/>
                </a:cxn>
                <a:cxn ang="0">
                  <a:pos x="6" y="26"/>
                </a:cxn>
                <a:cxn ang="0">
                  <a:pos x="3" y="24"/>
                </a:cxn>
                <a:cxn ang="0">
                  <a:pos x="2" y="22"/>
                </a:cxn>
                <a:cxn ang="0">
                  <a:pos x="1" y="19"/>
                </a:cxn>
                <a:cxn ang="0">
                  <a:pos x="0" y="16"/>
                </a:cxn>
              </a:cxnLst>
              <a:rect l="0" t="0" r="r" b="b"/>
              <a:pathLst>
                <a:path w="30" h="30">
                  <a:moveTo>
                    <a:pt x="0" y="14"/>
                  </a:moveTo>
                  <a:lnTo>
                    <a:pt x="0" y="13"/>
                  </a:lnTo>
                  <a:lnTo>
                    <a:pt x="0" y="12"/>
                  </a:lnTo>
                  <a:lnTo>
                    <a:pt x="1" y="10"/>
                  </a:lnTo>
                  <a:lnTo>
                    <a:pt x="2" y="8"/>
                  </a:lnTo>
                  <a:lnTo>
                    <a:pt x="2" y="7"/>
                  </a:lnTo>
                  <a:lnTo>
                    <a:pt x="3" y="6"/>
                  </a:lnTo>
                  <a:lnTo>
                    <a:pt x="3" y="5"/>
                  </a:lnTo>
                  <a:lnTo>
                    <a:pt x="5" y="4"/>
                  </a:lnTo>
                  <a:lnTo>
                    <a:pt x="6" y="3"/>
                  </a:lnTo>
                  <a:lnTo>
                    <a:pt x="7" y="2"/>
                  </a:lnTo>
                  <a:lnTo>
                    <a:pt x="8" y="1"/>
                  </a:lnTo>
                  <a:lnTo>
                    <a:pt x="9" y="1"/>
                  </a:lnTo>
                  <a:lnTo>
                    <a:pt x="11" y="0"/>
                  </a:lnTo>
                  <a:lnTo>
                    <a:pt x="12" y="0"/>
                  </a:lnTo>
                  <a:lnTo>
                    <a:pt x="13" y="0"/>
                  </a:lnTo>
                  <a:lnTo>
                    <a:pt x="15" y="0"/>
                  </a:lnTo>
                  <a:lnTo>
                    <a:pt x="17" y="0"/>
                  </a:lnTo>
                  <a:lnTo>
                    <a:pt x="18" y="0"/>
                  </a:lnTo>
                  <a:lnTo>
                    <a:pt x="20" y="0"/>
                  </a:lnTo>
                  <a:lnTo>
                    <a:pt x="21" y="1"/>
                  </a:lnTo>
                  <a:lnTo>
                    <a:pt x="22" y="1"/>
                  </a:lnTo>
                  <a:lnTo>
                    <a:pt x="23" y="2"/>
                  </a:lnTo>
                  <a:lnTo>
                    <a:pt x="25" y="3"/>
                  </a:lnTo>
                  <a:lnTo>
                    <a:pt x="26" y="4"/>
                  </a:lnTo>
                  <a:lnTo>
                    <a:pt x="27" y="5"/>
                  </a:lnTo>
                  <a:lnTo>
                    <a:pt x="27" y="6"/>
                  </a:lnTo>
                  <a:lnTo>
                    <a:pt x="28" y="7"/>
                  </a:lnTo>
                  <a:lnTo>
                    <a:pt x="29" y="8"/>
                  </a:lnTo>
                  <a:lnTo>
                    <a:pt x="30" y="10"/>
                  </a:lnTo>
                  <a:lnTo>
                    <a:pt x="30" y="12"/>
                  </a:lnTo>
                  <a:lnTo>
                    <a:pt x="30" y="13"/>
                  </a:lnTo>
                  <a:lnTo>
                    <a:pt x="30" y="14"/>
                  </a:lnTo>
                  <a:lnTo>
                    <a:pt x="30" y="16"/>
                  </a:lnTo>
                  <a:lnTo>
                    <a:pt x="30" y="18"/>
                  </a:lnTo>
                  <a:lnTo>
                    <a:pt x="30" y="19"/>
                  </a:lnTo>
                  <a:lnTo>
                    <a:pt x="29" y="21"/>
                  </a:lnTo>
                  <a:lnTo>
                    <a:pt x="28" y="22"/>
                  </a:lnTo>
                  <a:lnTo>
                    <a:pt x="27" y="23"/>
                  </a:lnTo>
                  <a:lnTo>
                    <a:pt x="27" y="24"/>
                  </a:lnTo>
                  <a:lnTo>
                    <a:pt x="26" y="25"/>
                  </a:lnTo>
                  <a:lnTo>
                    <a:pt x="25" y="26"/>
                  </a:lnTo>
                  <a:lnTo>
                    <a:pt x="23" y="28"/>
                  </a:lnTo>
                  <a:lnTo>
                    <a:pt x="22" y="28"/>
                  </a:lnTo>
                  <a:lnTo>
                    <a:pt x="21" y="29"/>
                  </a:lnTo>
                  <a:lnTo>
                    <a:pt x="20" y="29"/>
                  </a:lnTo>
                  <a:lnTo>
                    <a:pt x="18" y="29"/>
                  </a:lnTo>
                  <a:lnTo>
                    <a:pt x="17" y="30"/>
                  </a:lnTo>
                  <a:lnTo>
                    <a:pt x="15" y="30"/>
                  </a:lnTo>
                  <a:lnTo>
                    <a:pt x="13" y="30"/>
                  </a:lnTo>
                  <a:lnTo>
                    <a:pt x="12" y="29"/>
                  </a:lnTo>
                  <a:lnTo>
                    <a:pt x="11" y="29"/>
                  </a:lnTo>
                  <a:lnTo>
                    <a:pt x="9" y="29"/>
                  </a:lnTo>
                  <a:lnTo>
                    <a:pt x="8" y="28"/>
                  </a:lnTo>
                  <a:lnTo>
                    <a:pt x="7" y="28"/>
                  </a:lnTo>
                  <a:lnTo>
                    <a:pt x="6" y="26"/>
                  </a:lnTo>
                  <a:lnTo>
                    <a:pt x="5" y="25"/>
                  </a:lnTo>
                  <a:lnTo>
                    <a:pt x="3" y="24"/>
                  </a:lnTo>
                  <a:lnTo>
                    <a:pt x="3" y="23"/>
                  </a:lnTo>
                  <a:lnTo>
                    <a:pt x="2" y="22"/>
                  </a:lnTo>
                  <a:lnTo>
                    <a:pt x="2" y="21"/>
                  </a:lnTo>
                  <a:lnTo>
                    <a:pt x="1"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510"/>
            <p:cNvSpPr>
              <a:spLocks/>
            </p:cNvSpPr>
            <p:nvPr/>
          </p:nvSpPr>
          <p:spPr bwMode="auto">
            <a:xfrm>
              <a:off x="5972" y="1668"/>
              <a:ext cx="200" cy="199"/>
            </a:xfrm>
            <a:custGeom>
              <a:avLst/>
              <a:gdLst/>
              <a:ahLst/>
              <a:cxnLst>
                <a:cxn ang="0">
                  <a:pos x="188" y="0"/>
                </a:cxn>
                <a:cxn ang="0">
                  <a:pos x="190" y="0"/>
                </a:cxn>
                <a:cxn ang="0">
                  <a:pos x="191" y="0"/>
                </a:cxn>
                <a:cxn ang="0">
                  <a:pos x="192" y="0"/>
                </a:cxn>
                <a:cxn ang="0">
                  <a:pos x="193" y="0"/>
                </a:cxn>
                <a:cxn ang="0">
                  <a:pos x="195" y="1"/>
                </a:cxn>
                <a:cxn ang="0">
                  <a:pos x="196" y="3"/>
                </a:cxn>
                <a:cxn ang="0">
                  <a:pos x="198" y="4"/>
                </a:cxn>
                <a:cxn ang="0">
                  <a:pos x="199" y="6"/>
                </a:cxn>
                <a:cxn ang="0">
                  <a:pos x="199" y="7"/>
                </a:cxn>
                <a:cxn ang="0">
                  <a:pos x="199" y="8"/>
                </a:cxn>
                <a:cxn ang="0">
                  <a:pos x="200" y="9"/>
                </a:cxn>
                <a:cxn ang="0">
                  <a:pos x="200" y="10"/>
                </a:cxn>
                <a:cxn ang="0">
                  <a:pos x="200" y="188"/>
                </a:cxn>
                <a:cxn ang="0">
                  <a:pos x="200" y="190"/>
                </a:cxn>
                <a:cxn ang="0">
                  <a:pos x="199" y="192"/>
                </a:cxn>
                <a:cxn ang="0">
                  <a:pos x="198" y="194"/>
                </a:cxn>
                <a:cxn ang="0">
                  <a:pos x="197" y="195"/>
                </a:cxn>
                <a:cxn ang="0">
                  <a:pos x="196" y="197"/>
                </a:cxn>
                <a:cxn ang="0">
                  <a:pos x="194" y="198"/>
                </a:cxn>
                <a:cxn ang="0">
                  <a:pos x="193" y="198"/>
                </a:cxn>
                <a:cxn ang="0">
                  <a:pos x="193" y="198"/>
                </a:cxn>
                <a:cxn ang="0">
                  <a:pos x="191" y="199"/>
                </a:cxn>
                <a:cxn ang="0">
                  <a:pos x="191" y="199"/>
                </a:cxn>
                <a:cxn ang="0">
                  <a:pos x="9" y="199"/>
                </a:cxn>
                <a:cxn ang="0">
                  <a:pos x="8" y="199"/>
                </a:cxn>
                <a:cxn ang="0">
                  <a:pos x="6" y="198"/>
                </a:cxn>
                <a:cxn ang="0">
                  <a:pos x="4" y="197"/>
                </a:cxn>
                <a:cxn ang="0">
                  <a:pos x="3" y="196"/>
                </a:cxn>
                <a:cxn ang="0">
                  <a:pos x="2" y="195"/>
                </a:cxn>
                <a:cxn ang="0">
                  <a:pos x="1" y="194"/>
                </a:cxn>
                <a:cxn ang="0">
                  <a:pos x="0" y="192"/>
                </a:cxn>
                <a:cxn ang="0">
                  <a:pos x="0" y="190"/>
                </a:cxn>
                <a:cxn ang="0">
                  <a:pos x="0" y="8"/>
                </a:cxn>
                <a:cxn ang="0">
                  <a:pos x="0" y="7"/>
                </a:cxn>
                <a:cxn ang="0">
                  <a:pos x="1" y="5"/>
                </a:cxn>
                <a:cxn ang="0">
                  <a:pos x="2" y="3"/>
                </a:cxn>
                <a:cxn ang="0">
                  <a:pos x="3" y="2"/>
                </a:cxn>
                <a:cxn ang="0">
                  <a:pos x="4" y="1"/>
                </a:cxn>
                <a:cxn ang="0">
                  <a:pos x="6" y="0"/>
                </a:cxn>
                <a:cxn ang="0">
                  <a:pos x="8" y="0"/>
                </a:cxn>
                <a:cxn ang="0">
                  <a:pos x="9" y="0"/>
                </a:cxn>
                <a:cxn ang="0">
                  <a:pos x="188" y="0"/>
                </a:cxn>
              </a:cxnLst>
              <a:rect l="0" t="0" r="r" b="b"/>
              <a:pathLst>
                <a:path w="200" h="199">
                  <a:moveTo>
                    <a:pt x="188" y="0"/>
                  </a:moveTo>
                  <a:lnTo>
                    <a:pt x="190" y="0"/>
                  </a:lnTo>
                  <a:lnTo>
                    <a:pt x="191" y="0"/>
                  </a:lnTo>
                  <a:lnTo>
                    <a:pt x="192" y="0"/>
                  </a:lnTo>
                  <a:lnTo>
                    <a:pt x="193" y="0"/>
                  </a:lnTo>
                  <a:lnTo>
                    <a:pt x="195" y="1"/>
                  </a:lnTo>
                  <a:lnTo>
                    <a:pt x="196" y="3"/>
                  </a:lnTo>
                  <a:lnTo>
                    <a:pt x="198" y="4"/>
                  </a:lnTo>
                  <a:lnTo>
                    <a:pt x="199" y="6"/>
                  </a:lnTo>
                  <a:lnTo>
                    <a:pt x="199" y="7"/>
                  </a:lnTo>
                  <a:lnTo>
                    <a:pt x="199" y="8"/>
                  </a:lnTo>
                  <a:lnTo>
                    <a:pt x="200" y="9"/>
                  </a:lnTo>
                  <a:lnTo>
                    <a:pt x="200" y="10"/>
                  </a:lnTo>
                  <a:lnTo>
                    <a:pt x="200" y="188"/>
                  </a:lnTo>
                  <a:lnTo>
                    <a:pt x="200" y="190"/>
                  </a:lnTo>
                  <a:lnTo>
                    <a:pt x="199" y="192"/>
                  </a:lnTo>
                  <a:lnTo>
                    <a:pt x="198" y="194"/>
                  </a:lnTo>
                  <a:lnTo>
                    <a:pt x="197" y="195"/>
                  </a:lnTo>
                  <a:lnTo>
                    <a:pt x="196" y="197"/>
                  </a:lnTo>
                  <a:lnTo>
                    <a:pt x="194" y="198"/>
                  </a:lnTo>
                  <a:lnTo>
                    <a:pt x="193" y="198"/>
                  </a:lnTo>
                  <a:lnTo>
                    <a:pt x="193" y="198"/>
                  </a:lnTo>
                  <a:lnTo>
                    <a:pt x="191" y="199"/>
                  </a:lnTo>
                  <a:lnTo>
                    <a:pt x="191" y="199"/>
                  </a:lnTo>
                  <a:lnTo>
                    <a:pt x="9" y="199"/>
                  </a:lnTo>
                  <a:lnTo>
                    <a:pt x="8" y="199"/>
                  </a:lnTo>
                  <a:lnTo>
                    <a:pt x="6" y="198"/>
                  </a:lnTo>
                  <a:lnTo>
                    <a:pt x="4" y="197"/>
                  </a:lnTo>
                  <a:lnTo>
                    <a:pt x="3" y="196"/>
                  </a:lnTo>
                  <a:lnTo>
                    <a:pt x="2" y="195"/>
                  </a:lnTo>
                  <a:lnTo>
                    <a:pt x="1" y="194"/>
                  </a:lnTo>
                  <a:lnTo>
                    <a:pt x="0" y="192"/>
                  </a:lnTo>
                  <a:lnTo>
                    <a:pt x="0" y="190"/>
                  </a:lnTo>
                  <a:lnTo>
                    <a:pt x="0" y="8"/>
                  </a:lnTo>
                  <a:lnTo>
                    <a:pt x="0" y="7"/>
                  </a:lnTo>
                  <a:lnTo>
                    <a:pt x="1" y="5"/>
                  </a:lnTo>
                  <a:lnTo>
                    <a:pt x="2" y="3"/>
                  </a:lnTo>
                  <a:lnTo>
                    <a:pt x="3" y="2"/>
                  </a:lnTo>
                  <a:lnTo>
                    <a:pt x="4" y="1"/>
                  </a:lnTo>
                  <a:lnTo>
                    <a:pt x="6" y="0"/>
                  </a:lnTo>
                  <a:lnTo>
                    <a:pt x="8" y="0"/>
                  </a:lnTo>
                  <a:lnTo>
                    <a:pt x="9" y="0"/>
                  </a:lnTo>
                  <a:lnTo>
                    <a:pt x="18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511"/>
            <p:cNvSpPr>
              <a:spLocks/>
            </p:cNvSpPr>
            <p:nvPr/>
          </p:nvSpPr>
          <p:spPr bwMode="auto">
            <a:xfrm>
              <a:off x="5972" y="1668"/>
              <a:ext cx="200" cy="199"/>
            </a:xfrm>
            <a:custGeom>
              <a:avLst/>
              <a:gdLst/>
              <a:ahLst/>
              <a:cxnLst>
                <a:cxn ang="0">
                  <a:pos x="188" y="0"/>
                </a:cxn>
                <a:cxn ang="0">
                  <a:pos x="190" y="0"/>
                </a:cxn>
                <a:cxn ang="0">
                  <a:pos x="191" y="0"/>
                </a:cxn>
                <a:cxn ang="0">
                  <a:pos x="192" y="0"/>
                </a:cxn>
                <a:cxn ang="0">
                  <a:pos x="193" y="0"/>
                </a:cxn>
                <a:cxn ang="0">
                  <a:pos x="195" y="1"/>
                </a:cxn>
                <a:cxn ang="0">
                  <a:pos x="196" y="3"/>
                </a:cxn>
                <a:cxn ang="0">
                  <a:pos x="198" y="4"/>
                </a:cxn>
                <a:cxn ang="0">
                  <a:pos x="199" y="6"/>
                </a:cxn>
                <a:cxn ang="0">
                  <a:pos x="199" y="7"/>
                </a:cxn>
                <a:cxn ang="0">
                  <a:pos x="199" y="8"/>
                </a:cxn>
                <a:cxn ang="0">
                  <a:pos x="200" y="9"/>
                </a:cxn>
                <a:cxn ang="0">
                  <a:pos x="200" y="10"/>
                </a:cxn>
                <a:cxn ang="0">
                  <a:pos x="200" y="188"/>
                </a:cxn>
                <a:cxn ang="0">
                  <a:pos x="200" y="190"/>
                </a:cxn>
                <a:cxn ang="0">
                  <a:pos x="199" y="192"/>
                </a:cxn>
                <a:cxn ang="0">
                  <a:pos x="198" y="194"/>
                </a:cxn>
                <a:cxn ang="0">
                  <a:pos x="197" y="195"/>
                </a:cxn>
                <a:cxn ang="0">
                  <a:pos x="196" y="197"/>
                </a:cxn>
                <a:cxn ang="0">
                  <a:pos x="194" y="198"/>
                </a:cxn>
                <a:cxn ang="0">
                  <a:pos x="193" y="198"/>
                </a:cxn>
                <a:cxn ang="0">
                  <a:pos x="193" y="198"/>
                </a:cxn>
                <a:cxn ang="0">
                  <a:pos x="191" y="199"/>
                </a:cxn>
                <a:cxn ang="0">
                  <a:pos x="191" y="199"/>
                </a:cxn>
                <a:cxn ang="0">
                  <a:pos x="9" y="199"/>
                </a:cxn>
                <a:cxn ang="0">
                  <a:pos x="8" y="199"/>
                </a:cxn>
                <a:cxn ang="0">
                  <a:pos x="6" y="198"/>
                </a:cxn>
                <a:cxn ang="0">
                  <a:pos x="4" y="197"/>
                </a:cxn>
                <a:cxn ang="0">
                  <a:pos x="3" y="196"/>
                </a:cxn>
                <a:cxn ang="0">
                  <a:pos x="2" y="195"/>
                </a:cxn>
                <a:cxn ang="0">
                  <a:pos x="1" y="194"/>
                </a:cxn>
                <a:cxn ang="0">
                  <a:pos x="0" y="192"/>
                </a:cxn>
                <a:cxn ang="0">
                  <a:pos x="0" y="190"/>
                </a:cxn>
                <a:cxn ang="0">
                  <a:pos x="0" y="8"/>
                </a:cxn>
                <a:cxn ang="0">
                  <a:pos x="0" y="7"/>
                </a:cxn>
                <a:cxn ang="0">
                  <a:pos x="1" y="5"/>
                </a:cxn>
                <a:cxn ang="0">
                  <a:pos x="2" y="3"/>
                </a:cxn>
                <a:cxn ang="0">
                  <a:pos x="3" y="2"/>
                </a:cxn>
                <a:cxn ang="0">
                  <a:pos x="4" y="1"/>
                </a:cxn>
                <a:cxn ang="0">
                  <a:pos x="6" y="0"/>
                </a:cxn>
                <a:cxn ang="0">
                  <a:pos x="8" y="0"/>
                </a:cxn>
                <a:cxn ang="0">
                  <a:pos x="9" y="0"/>
                </a:cxn>
                <a:cxn ang="0">
                  <a:pos x="188" y="0"/>
                </a:cxn>
              </a:cxnLst>
              <a:rect l="0" t="0" r="r" b="b"/>
              <a:pathLst>
                <a:path w="200" h="199">
                  <a:moveTo>
                    <a:pt x="188" y="0"/>
                  </a:moveTo>
                  <a:lnTo>
                    <a:pt x="190" y="0"/>
                  </a:lnTo>
                  <a:lnTo>
                    <a:pt x="191" y="0"/>
                  </a:lnTo>
                  <a:lnTo>
                    <a:pt x="192" y="0"/>
                  </a:lnTo>
                  <a:lnTo>
                    <a:pt x="193" y="0"/>
                  </a:lnTo>
                  <a:lnTo>
                    <a:pt x="195" y="1"/>
                  </a:lnTo>
                  <a:lnTo>
                    <a:pt x="196" y="3"/>
                  </a:lnTo>
                  <a:lnTo>
                    <a:pt x="198" y="4"/>
                  </a:lnTo>
                  <a:lnTo>
                    <a:pt x="199" y="6"/>
                  </a:lnTo>
                  <a:lnTo>
                    <a:pt x="199" y="7"/>
                  </a:lnTo>
                  <a:lnTo>
                    <a:pt x="199" y="8"/>
                  </a:lnTo>
                  <a:lnTo>
                    <a:pt x="200" y="9"/>
                  </a:lnTo>
                  <a:lnTo>
                    <a:pt x="200" y="10"/>
                  </a:lnTo>
                  <a:lnTo>
                    <a:pt x="200" y="188"/>
                  </a:lnTo>
                  <a:lnTo>
                    <a:pt x="200" y="190"/>
                  </a:lnTo>
                  <a:lnTo>
                    <a:pt x="199" y="192"/>
                  </a:lnTo>
                  <a:lnTo>
                    <a:pt x="198" y="194"/>
                  </a:lnTo>
                  <a:lnTo>
                    <a:pt x="197" y="195"/>
                  </a:lnTo>
                  <a:lnTo>
                    <a:pt x="196" y="197"/>
                  </a:lnTo>
                  <a:lnTo>
                    <a:pt x="194" y="198"/>
                  </a:lnTo>
                  <a:lnTo>
                    <a:pt x="193" y="198"/>
                  </a:lnTo>
                  <a:lnTo>
                    <a:pt x="193" y="198"/>
                  </a:lnTo>
                  <a:lnTo>
                    <a:pt x="191" y="199"/>
                  </a:lnTo>
                  <a:lnTo>
                    <a:pt x="191" y="199"/>
                  </a:lnTo>
                  <a:lnTo>
                    <a:pt x="9" y="199"/>
                  </a:lnTo>
                  <a:lnTo>
                    <a:pt x="8" y="199"/>
                  </a:lnTo>
                  <a:lnTo>
                    <a:pt x="6" y="198"/>
                  </a:lnTo>
                  <a:lnTo>
                    <a:pt x="4" y="197"/>
                  </a:lnTo>
                  <a:lnTo>
                    <a:pt x="3" y="196"/>
                  </a:lnTo>
                  <a:lnTo>
                    <a:pt x="2" y="195"/>
                  </a:lnTo>
                  <a:lnTo>
                    <a:pt x="1" y="194"/>
                  </a:lnTo>
                  <a:lnTo>
                    <a:pt x="0" y="192"/>
                  </a:lnTo>
                  <a:lnTo>
                    <a:pt x="0" y="190"/>
                  </a:lnTo>
                  <a:lnTo>
                    <a:pt x="0" y="8"/>
                  </a:lnTo>
                  <a:lnTo>
                    <a:pt x="0" y="7"/>
                  </a:lnTo>
                  <a:lnTo>
                    <a:pt x="1" y="5"/>
                  </a:lnTo>
                  <a:lnTo>
                    <a:pt x="2" y="3"/>
                  </a:lnTo>
                  <a:lnTo>
                    <a:pt x="3" y="2"/>
                  </a:lnTo>
                  <a:lnTo>
                    <a:pt x="4" y="1"/>
                  </a:lnTo>
                  <a:lnTo>
                    <a:pt x="6" y="0"/>
                  </a:lnTo>
                  <a:lnTo>
                    <a:pt x="8" y="0"/>
                  </a:lnTo>
                  <a:lnTo>
                    <a:pt x="9" y="0"/>
                  </a:lnTo>
                  <a:lnTo>
                    <a:pt x="188"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512"/>
            <p:cNvSpPr>
              <a:spLocks noEditPoints="1"/>
            </p:cNvSpPr>
            <p:nvPr/>
          </p:nvSpPr>
          <p:spPr bwMode="auto">
            <a:xfrm>
              <a:off x="5976" y="1672"/>
              <a:ext cx="191" cy="190"/>
            </a:xfrm>
            <a:custGeom>
              <a:avLst/>
              <a:gdLst/>
              <a:ahLst/>
              <a:cxnLst>
                <a:cxn ang="0">
                  <a:pos x="124" y="84"/>
                </a:cxn>
                <a:cxn ang="0">
                  <a:pos x="128" y="84"/>
                </a:cxn>
                <a:cxn ang="0">
                  <a:pos x="129" y="87"/>
                </a:cxn>
                <a:cxn ang="0">
                  <a:pos x="127" y="91"/>
                </a:cxn>
                <a:cxn ang="0">
                  <a:pos x="123" y="89"/>
                </a:cxn>
                <a:cxn ang="0">
                  <a:pos x="119" y="159"/>
                </a:cxn>
                <a:cxn ang="0">
                  <a:pos x="121" y="111"/>
                </a:cxn>
                <a:cxn ang="0">
                  <a:pos x="129" y="111"/>
                </a:cxn>
                <a:cxn ang="0">
                  <a:pos x="182" y="16"/>
                </a:cxn>
                <a:cxn ang="0">
                  <a:pos x="76" y="83"/>
                </a:cxn>
                <a:cxn ang="0">
                  <a:pos x="79" y="83"/>
                </a:cxn>
                <a:cxn ang="0">
                  <a:pos x="81" y="80"/>
                </a:cxn>
                <a:cxn ang="0">
                  <a:pos x="78" y="77"/>
                </a:cxn>
                <a:cxn ang="0">
                  <a:pos x="75" y="79"/>
                </a:cxn>
                <a:cxn ang="0">
                  <a:pos x="26" y="82"/>
                </a:cxn>
                <a:cxn ang="0">
                  <a:pos x="29" y="84"/>
                </a:cxn>
                <a:cxn ang="0">
                  <a:pos x="32" y="82"/>
                </a:cxn>
                <a:cxn ang="0">
                  <a:pos x="31" y="78"/>
                </a:cxn>
                <a:cxn ang="0">
                  <a:pos x="28" y="77"/>
                </a:cxn>
                <a:cxn ang="0">
                  <a:pos x="25" y="81"/>
                </a:cxn>
                <a:cxn ang="0">
                  <a:pos x="52" y="60"/>
                </a:cxn>
                <a:cxn ang="0">
                  <a:pos x="56" y="60"/>
                </a:cxn>
                <a:cxn ang="0">
                  <a:pos x="57" y="56"/>
                </a:cxn>
                <a:cxn ang="0">
                  <a:pos x="54" y="52"/>
                </a:cxn>
                <a:cxn ang="0">
                  <a:pos x="51" y="54"/>
                </a:cxn>
                <a:cxn ang="0">
                  <a:pos x="73" y="45"/>
                </a:cxn>
                <a:cxn ang="0">
                  <a:pos x="55" y="39"/>
                </a:cxn>
                <a:cxn ang="0">
                  <a:pos x="72" y="50"/>
                </a:cxn>
                <a:cxn ang="0">
                  <a:pos x="78" y="47"/>
                </a:cxn>
                <a:cxn ang="0">
                  <a:pos x="33" y="52"/>
                </a:cxn>
                <a:cxn ang="0">
                  <a:pos x="53" y="46"/>
                </a:cxn>
                <a:cxn ang="0">
                  <a:pos x="36" y="43"/>
                </a:cxn>
                <a:cxn ang="0">
                  <a:pos x="61" y="37"/>
                </a:cxn>
                <a:cxn ang="0">
                  <a:pos x="73" y="40"/>
                </a:cxn>
                <a:cxn ang="0">
                  <a:pos x="80" y="45"/>
                </a:cxn>
                <a:cxn ang="0">
                  <a:pos x="73" y="136"/>
                </a:cxn>
                <a:cxn ang="0">
                  <a:pos x="86" y="154"/>
                </a:cxn>
                <a:cxn ang="0">
                  <a:pos x="7" y="174"/>
                </a:cxn>
                <a:cxn ang="0">
                  <a:pos x="28" y="154"/>
                </a:cxn>
                <a:cxn ang="0">
                  <a:pos x="19" y="122"/>
                </a:cxn>
                <a:cxn ang="0">
                  <a:pos x="28" y="44"/>
                </a:cxn>
                <a:cxn ang="0">
                  <a:pos x="35" y="39"/>
                </a:cxn>
                <a:cxn ang="0">
                  <a:pos x="47" y="36"/>
                </a:cxn>
                <a:cxn ang="0">
                  <a:pos x="40" y="134"/>
                </a:cxn>
                <a:cxn ang="0">
                  <a:pos x="52" y="122"/>
                </a:cxn>
                <a:cxn ang="0">
                  <a:pos x="64" y="134"/>
                </a:cxn>
                <a:cxn ang="0">
                  <a:pos x="82" y="122"/>
                </a:cxn>
                <a:cxn ang="0">
                  <a:pos x="68" y="136"/>
                </a:cxn>
                <a:cxn ang="0">
                  <a:pos x="32" y="154"/>
                </a:cxn>
                <a:cxn ang="0">
                  <a:pos x="9" y="0"/>
                </a:cxn>
                <a:cxn ang="0">
                  <a:pos x="1" y="6"/>
                </a:cxn>
                <a:cxn ang="0">
                  <a:pos x="2" y="186"/>
                </a:cxn>
                <a:cxn ang="0">
                  <a:pos x="182" y="190"/>
                </a:cxn>
                <a:cxn ang="0">
                  <a:pos x="190" y="185"/>
                </a:cxn>
                <a:cxn ang="0">
                  <a:pos x="189" y="4"/>
                </a:cxn>
                <a:cxn ang="0">
                  <a:pos x="9" y="0"/>
                </a:cxn>
              </a:cxnLst>
              <a:rect l="0" t="0" r="r" b="b"/>
              <a:pathLst>
                <a:path w="191" h="190">
                  <a:moveTo>
                    <a:pt x="123" y="87"/>
                  </a:moveTo>
                  <a:lnTo>
                    <a:pt x="123" y="86"/>
                  </a:lnTo>
                  <a:lnTo>
                    <a:pt x="123" y="85"/>
                  </a:lnTo>
                  <a:lnTo>
                    <a:pt x="123" y="84"/>
                  </a:lnTo>
                  <a:lnTo>
                    <a:pt x="124" y="84"/>
                  </a:lnTo>
                  <a:lnTo>
                    <a:pt x="124" y="84"/>
                  </a:lnTo>
                  <a:lnTo>
                    <a:pt x="125" y="83"/>
                  </a:lnTo>
                  <a:lnTo>
                    <a:pt x="126" y="83"/>
                  </a:lnTo>
                  <a:lnTo>
                    <a:pt x="126" y="83"/>
                  </a:lnTo>
                  <a:lnTo>
                    <a:pt x="127" y="83"/>
                  </a:lnTo>
                  <a:lnTo>
                    <a:pt x="128" y="83"/>
                  </a:lnTo>
                  <a:lnTo>
                    <a:pt x="128" y="84"/>
                  </a:lnTo>
                  <a:lnTo>
                    <a:pt x="129" y="84"/>
                  </a:lnTo>
                  <a:lnTo>
                    <a:pt x="129" y="84"/>
                  </a:lnTo>
                  <a:lnTo>
                    <a:pt x="129" y="85"/>
                  </a:lnTo>
                  <a:lnTo>
                    <a:pt x="129" y="86"/>
                  </a:lnTo>
                  <a:lnTo>
                    <a:pt x="129" y="87"/>
                  </a:lnTo>
                  <a:lnTo>
                    <a:pt x="129" y="87"/>
                  </a:lnTo>
                  <a:lnTo>
                    <a:pt x="129" y="88"/>
                  </a:lnTo>
                  <a:lnTo>
                    <a:pt x="129" y="89"/>
                  </a:lnTo>
                  <a:lnTo>
                    <a:pt x="129" y="89"/>
                  </a:lnTo>
                  <a:lnTo>
                    <a:pt x="128" y="90"/>
                  </a:lnTo>
                  <a:lnTo>
                    <a:pt x="128" y="90"/>
                  </a:lnTo>
                  <a:lnTo>
                    <a:pt x="127" y="91"/>
                  </a:lnTo>
                  <a:lnTo>
                    <a:pt x="126" y="91"/>
                  </a:lnTo>
                  <a:lnTo>
                    <a:pt x="126" y="91"/>
                  </a:lnTo>
                  <a:lnTo>
                    <a:pt x="125" y="90"/>
                  </a:lnTo>
                  <a:lnTo>
                    <a:pt x="124" y="90"/>
                  </a:lnTo>
                  <a:lnTo>
                    <a:pt x="124" y="89"/>
                  </a:lnTo>
                  <a:lnTo>
                    <a:pt x="123" y="89"/>
                  </a:lnTo>
                  <a:lnTo>
                    <a:pt x="123" y="88"/>
                  </a:lnTo>
                  <a:lnTo>
                    <a:pt x="123" y="87"/>
                  </a:lnTo>
                  <a:lnTo>
                    <a:pt x="123" y="87"/>
                  </a:lnTo>
                  <a:close/>
                  <a:moveTo>
                    <a:pt x="182" y="16"/>
                  </a:moveTo>
                  <a:lnTo>
                    <a:pt x="182" y="159"/>
                  </a:lnTo>
                  <a:lnTo>
                    <a:pt x="119" y="159"/>
                  </a:lnTo>
                  <a:lnTo>
                    <a:pt x="119" y="131"/>
                  </a:lnTo>
                  <a:lnTo>
                    <a:pt x="96" y="131"/>
                  </a:lnTo>
                  <a:lnTo>
                    <a:pt x="96" y="127"/>
                  </a:lnTo>
                  <a:lnTo>
                    <a:pt x="123" y="127"/>
                  </a:lnTo>
                  <a:lnTo>
                    <a:pt x="123" y="111"/>
                  </a:lnTo>
                  <a:lnTo>
                    <a:pt x="121" y="111"/>
                  </a:lnTo>
                  <a:lnTo>
                    <a:pt x="121" y="97"/>
                  </a:lnTo>
                  <a:lnTo>
                    <a:pt x="123" y="93"/>
                  </a:lnTo>
                  <a:lnTo>
                    <a:pt x="128" y="93"/>
                  </a:lnTo>
                  <a:lnTo>
                    <a:pt x="132" y="97"/>
                  </a:lnTo>
                  <a:lnTo>
                    <a:pt x="132" y="111"/>
                  </a:lnTo>
                  <a:lnTo>
                    <a:pt x="129" y="111"/>
                  </a:lnTo>
                  <a:lnTo>
                    <a:pt x="129" y="127"/>
                  </a:lnTo>
                  <a:lnTo>
                    <a:pt x="145" y="127"/>
                  </a:lnTo>
                  <a:lnTo>
                    <a:pt x="145" y="66"/>
                  </a:lnTo>
                  <a:lnTo>
                    <a:pt x="109" y="66"/>
                  </a:lnTo>
                  <a:lnTo>
                    <a:pt x="109" y="59"/>
                  </a:lnTo>
                  <a:lnTo>
                    <a:pt x="182" y="16"/>
                  </a:lnTo>
                  <a:close/>
                  <a:moveTo>
                    <a:pt x="74" y="81"/>
                  </a:moveTo>
                  <a:lnTo>
                    <a:pt x="74" y="81"/>
                  </a:lnTo>
                  <a:lnTo>
                    <a:pt x="74" y="82"/>
                  </a:lnTo>
                  <a:lnTo>
                    <a:pt x="75" y="82"/>
                  </a:lnTo>
                  <a:lnTo>
                    <a:pt x="75" y="83"/>
                  </a:lnTo>
                  <a:lnTo>
                    <a:pt x="76" y="83"/>
                  </a:lnTo>
                  <a:lnTo>
                    <a:pt x="76" y="84"/>
                  </a:lnTo>
                  <a:lnTo>
                    <a:pt x="77" y="84"/>
                  </a:lnTo>
                  <a:lnTo>
                    <a:pt x="78" y="84"/>
                  </a:lnTo>
                  <a:lnTo>
                    <a:pt x="78" y="84"/>
                  </a:lnTo>
                  <a:lnTo>
                    <a:pt x="79" y="84"/>
                  </a:lnTo>
                  <a:lnTo>
                    <a:pt x="79" y="83"/>
                  </a:lnTo>
                  <a:lnTo>
                    <a:pt x="80" y="83"/>
                  </a:lnTo>
                  <a:lnTo>
                    <a:pt x="80" y="82"/>
                  </a:lnTo>
                  <a:lnTo>
                    <a:pt x="80" y="82"/>
                  </a:lnTo>
                  <a:lnTo>
                    <a:pt x="81" y="81"/>
                  </a:lnTo>
                  <a:lnTo>
                    <a:pt x="81" y="81"/>
                  </a:lnTo>
                  <a:lnTo>
                    <a:pt x="81" y="80"/>
                  </a:lnTo>
                  <a:lnTo>
                    <a:pt x="80" y="79"/>
                  </a:lnTo>
                  <a:lnTo>
                    <a:pt x="80" y="79"/>
                  </a:lnTo>
                  <a:lnTo>
                    <a:pt x="80" y="78"/>
                  </a:lnTo>
                  <a:lnTo>
                    <a:pt x="79" y="78"/>
                  </a:lnTo>
                  <a:lnTo>
                    <a:pt x="79" y="77"/>
                  </a:lnTo>
                  <a:lnTo>
                    <a:pt x="78" y="77"/>
                  </a:lnTo>
                  <a:lnTo>
                    <a:pt x="78" y="77"/>
                  </a:lnTo>
                  <a:lnTo>
                    <a:pt x="77" y="77"/>
                  </a:lnTo>
                  <a:lnTo>
                    <a:pt x="76" y="77"/>
                  </a:lnTo>
                  <a:lnTo>
                    <a:pt x="76" y="78"/>
                  </a:lnTo>
                  <a:lnTo>
                    <a:pt x="75" y="78"/>
                  </a:lnTo>
                  <a:lnTo>
                    <a:pt x="75" y="79"/>
                  </a:lnTo>
                  <a:lnTo>
                    <a:pt x="74" y="79"/>
                  </a:lnTo>
                  <a:lnTo>
                    <a:pt x="74" y="80"/>
                  </a:lnTo>
                  <a:lnTo>
                    <a:pt x="74" y="81"/>
                  </a:lnTo>
                  <a:close/>
                  <a:moveTo>
                    <a:pt x="25" y="81"/>
                  </a:moveTo>
                  <a:lnTo>
                    <a:pt x="25" y="81"/>
                  </a:lnTo>
                  <a:lnTo>
                    <a:pt x="26" y="82"/>
                  </a:lnTo>
                  <a:lnTo>
                    <a:pt x="26" y="82"/>
                  </a:lnTo>
                  <a:lnTo>
                    <a:pt x="26" y="83"/>
                  </a:lnTo>
                  <a:lnTo>
                    <a:pt x="27" y="83"/>
                  </a:lnTo>
                  <a:lnTo>
                    <a:pt x="28" y="84"/>
                  </a:lnTo>
                  <a:lnTo>
                    <a:pt x="28" y="84"/>
                  </a:lnTo>
                  <a:lnTo>
                    <a:pt x="29" y="84"/>
                  </a:lnTo>
                  <a:lnTo>
                    <a:pt x="30" y="84"/>
                  </a:lnTo>
                  <a:lnTo>
                    <a:pt x="30" y="84"/>
                  </a:lnTo>
                  <a:lnTo>
                    <a:pt x="31" y="83"/>
                  </a:lnTo>
                  <a:lnTo>
                    <a:pt x="31" y="83"/>
                  </a:lnTo>
                  <a:lnTo>
                    <a:pt x="32" y="82"/>
                  </a:lnTo>
                  <a:lnTo>
                    <a:pt x="32" y="82"/>
                  </a:lnTo>
                  <a:lnTo>
                    <a:pt x="32" y="81"/>
                  </a:lnTo>
                  <a:lnTo>
                    <a:pt x="32" y="81"/>
                  </a:lnTo>
                  <a:lnTo>
                    <a:pt x="32" y="80"/>
                  </a:lnTo>
                  <a:lnTo>
                    <a:pt x="32" y="79"/>
                  </a:lnTo>
                  <a:lnTo>
                    <a:pt x="32" y="79"/>
                  </a:lnTo>
                  <a:lnTo>
                    <a:pt x="31" y="78"/>
                  </a:lnTo>
                  <a:lnTo>
                    <a:pt x="31" y="78"/>
                  </a:lnTo>
                  <a:lnTo>
                    <a:pt x="30" y="77"/>
                  </a:lnTo>
                  <a:lnTo>
                    <a:pt x="30" y="77"/>
                  </a:lnTo>
                  <a:lnTo>
                    <a:pt x="29" y="77"/>
                  </a:lnTo>
                  <a:lnTo>
                    <a:pt x="28" y="77"/>
                  </a:lnTo>
                  <a:lnTo>
                    <a:pt x="28" y="77"/>
                  </a:lnTo>
                  <a:lnTo>
                    <a:pt x="27" y="78"/>
                  </a:lnTo>
                  <a:lnTo>
                    <a:pt x="26" y="78"/>
                  </a:lnTo>
                  <a:lnTo>
                    <a:pt x="26" y="79"/>
                  </a:lnTo>
                  <a:lnTo>
                    <a:pt x="26" y="79"/>
                  </a:lnTo>
                  <a:lnTo>
                    <a:pt x="25" y="80"/>
                  </a:lnTo>
                  <a:lnTo>
                    <a:pt x="25" y="81"/>
                  </a:lnTo>
                  <a:close/>
                  <a:moveTo>
                    <a:pt x="50" y="57"/>
                  </a:moveTo>
                  <a:lnTo>
                    <a:pt x="50" y="58"/>
                  </a:lnTo>
                  <a:lnTo>
                    <a:pt x="51" y="58"/>
                  </a:lnTo>
                  <a:lnTo>
                    <a:pt x="51" y="59"/>
                  </a:lnTo>
                  <a:lnTo>
                    <a:pt x="51" y="60"/>
                  </a:lnTo>
                  <a:lnTo>
                    <a:pt x="52" y="60"/>
                  </a:lnTo>
                  <a:lnTo>
                    <a:pt x="52" y="61"/>
                  </a:lnTo>
                  <a:lnTo>
                    <a:pt x="53" y="61"/>
                  </a:lnTo>
                  <a:lnTo>
                    <a:pt x="54" y="61"/>
                  </a:lnTo>
                  <a:lnTo>
                    <a:pt x="54" y="61"/>
                  </a:lnTo>
                  <a:lnTo>
                    <a:pt x="55" y="61"/>
                  </a:lnTo>
                  <a:lnTo>
                    <a:pt x="56" y="60"/>
                  </a:lnTo>
                  <a:lnTo>
                    <a:pt x="56" y="60"/>
                  </a:lnTo>
                  <a:lnTo>
                    <a:pt x="56" y="59"/>
                  </a:lnTo>
                  <a:lnTo>
                    <a:pt x="57" y="58"/>
                  </a:lnTo>
                  <a:lnTo>
                    <a:pt x="57" y="58"/>
                  </a:lnTo>
                  <a:lnTo>
                    <a:pt x="58" y="57"/>
                  </a:lnTo>
                  <a:lnTo>
                    <a:pt x="57" y="56"/>
                  </a:lnTo>
                  <a:lnTo>
                    <a:pt x="57" y="55"/>
                  </a:lnTo>
                  <a:lnTo>
                    <a:pt x="56" y="54"/>
                  </a:lnTo>
                  <a:lnTo>
                    <a:pt x="56" y="54"/>
                  </a:lnTo>
                  <a:lnTo>
                    <a:pt x="56" y="53"/>
                  </a:lnTo>
                  <a:lnTo>
                    <a:pt x="55" y="53"/>
                  </a:lnTo>
                  <a:lnTo>
                    <a:pt x="54" y="52"/>
                  </a:lnTo>
                  <a:lnTo>
                    <a:pt x="54" y="52"/>
                  </a:lnTo>
                  <a:lnTo>
                    <a:pt x="53" y="52"/>
                  </a:lnTo>
                  <a:lnTo>
                    <a:pt x="52" y="53"/>
                  </a:lnTo>
                  <a:lnTo>
                    <a:pt x="52" y="53"/>
                  </a:lnTo>
                  <a:lnTo>
                    <a:pt x="51" y="54"/>
                  </a:lnTo>
                  <a:lnTo>
                    <a:pt x="51" y="54"/>
                  </a:lnTo>
                  <a:lnTo>
                    <a:pt x="51" y="55"/>
                  </a:lnTo>
                  <a:lnTo>
                    <a:pt x="50" y="56"/>
                  </a:lnTo>
                  <a:lnTo>
                    <a:pt x="50" y="57"/>
                  </a:lnTo>
                  <a:close/>
                  <a:moveTo>
                    <a:pt x="78" y="47"/>
                  </a:moveTo>
                  <a:lnTo>
                    <a:pt x="76" y="46"/>
                  </a:lnTo>
                  <a:lnTo>
                    <a:pt x="73" y="45"/>
                  </a:lnTo>
                  <a:lnTo>
                    <a:pt x="71" y="43"/>
                  </a:lnTo>
                  <a:lnTo>
                    <a:pt x="68" y="42"/>
                  </a:lnTo>
                  <a:lnTo>
                    <a:pt x="65" y="41"/>
                  </a:lnTo>
                  <a:lnTo>
                    <a:pt x="62" y="40"/>
                  </a:lnTo>
                  <a:lnTo>
                    <a:pt x="59" y="39"/>
                  </a:lnTo>
                  <a:lnTo>
                    <a:pt x="55" y="39"/>
                  </a:lnTo>
                  <a:lnTo>
                    <a:pt x="55" y="46"/>
                  </a:lnTo>
                  <a:lnTo>
                    <a:pt x="59" y="46"/>
                  </a:lnTo>
                  <a:lnTo>
                    <a:pt x="62" y="47"/>
                  </a:lnTo>
                  <a:lnTo>
                    <a:pt x="66" y="48"/>
                  </a:lnTo>
                  <a:lnTo>
                    <a:pt x="69" y="49"/>
                  </a:lnTo>
                  <a:lnTo>
                    <a:pt x="72" y="50"/>
                  </a:lnTo>
                  <a:lnTo>
                    <a:pt x="74" y="52"/>
                  </a:lnTo>
                  <a:lnTo>
                    <a:pt x="75" y="52"/>
                  </a:lnTo>
                  <a:lnTo>
                    <a:pt x="76" y="53"/>
                  </a:lnTo>
                  <a:lnTo>
                    <a:pt x="77" y="54"/>
                  </a:lnTo>
                  <a:lnTo>
                    <a:pt x="78" y="54"/>
                  </a:lnTo>
                  <a:lnTo>
                    <a:pt x="78" y="47"/>
                  </a:lnTo>
                  <a:close/>
                  <a:moveTo>
                    <a:pt x="30" y="47"/>
                  </a:moveTo>
                  <a:lnTo>
                    <a:pt x="30" y="54"/>
                  </a:lnTo>
                  <a:lnTo>
                    <a:pt x="31" y="54"/>
                  </a:lnTo>
                  <a:lnTo>
                    <a:pt x="32" y="53"/>
                  </a:lnTo>
                  <a:lnTo>
                    <a:pt x="32" y="52"/>
                  </a:lnTo>
                  <a:lnTo>
                    <a:pt x="33" y="52"/>
                  </a:lnTo>
                  <a:lnTo>
                    <a:pt x="36" y="50"/>
                  </a:lnTo>
                  <a:lnTo>
                    <a:pt x="39" y="49"/>
                  </a:lnTo>
                  <a:lnTo>
                    <a:pt x="42" y="48"/>
                  </a:lnTo>
                  <a:lnTo>
                    <a:pt x="45" y="47"/>
                  </a:lnTo>
                  <a:lnTo>
                    <a:pt x="49" y="46"/>
                  </a:lnTo>
                  <a:lnTo>
                    <a:pt x="53" y="46"/>
                  </a:lnTo>
                  <a:lnTo>
                    <a:pt x="53" y="39"/>
                  </a:lnTo>
                  <a:lnTo>
                    <a:pt x="49" y="39"/>
                  </a:lnTo>
                  <a:lnTo>
                    <a:pt x="45" y="40"/>
                  </a:lnTo>
                  <a:lnTo>
                    <a:pt x="42" y="41"/>
                  </a:lnTo>
                  <a:lnTo>
                    <a:pt x="39" y="42"/>
                  </a:lnTo>
                  <a:lnTo>
                    <a:pt x="36" y="43"/>
                  </a:lnTo>
                  <a:lnTo>
                    <a:pt x="34" y="45"/>
                  </a:lnTo>
                  <a:lnTo>
                    <a:pt x="32" y="46"/>
                  </a:lnTo>
                  <a:lnTo>
                    <a:pt x="30" y="47"/>
                  </a:lnTo>
                  <a:close/>
                  <a:moveTo>
                    <a:pt x="53" y="36"/>
                  </a:moveTo>
                  <a:lnTo>
                    <a:pt x="58" y="36"/>
                  </a:lnTo>
                  <a:lnTo>
                    <a:pt x="61" y="37"/>
                  </a:lnTo>
                  <a:lnTo>
                    <a:pt x="63" y="37"/>
                  </a:lnTo>
                  <a:lnTo>
                    <a:pt x="66" y="38"/>
                  </a:lnTo>
                  <a:lnTo>
                    <a:pt x="68" y="38"/>
                  </a:lnTo>
                  <a:lnTo>
                    <a:pt x="70" y="39"/>
                  </a:lnTo>
                  <a:lnTo>
                    <a:pt x="72" y="39"/>
                  </a:lnTo>
                  <a:lnTo>
                    <a:pt x="73" y="40"/>
                  </a:lnTo>
                  <a:lnTo>
                    <a:pt x="75" y="41"/>
                  </a:lnTo>
                  <a:lnTo>
                    <a:pt x="77" y="41"/>
                  </a:lnTo>
                  <a:lnTo>
                    <a:pt x="78" y="42"/>
                  </a:lnTo>
                  <a:lnTo>
                    <a:pt x="79" y="42"/>
                  </a:lnTo>
                  <a:lnTo>
                    <a:pt x="79" y="44"/>
                  </a:lnTo>
                  <a:lnTo>
                    <a:pt x="80" y="45"/>
                  </a:lnTo>
                  <a:lnTo>
                    <a:pt x="80" y="46"/>
                  </a:lnTo>
                  <a:lnTo>
                    <a:pt x="82" y="47"/>
                  </a:lnTo>
                  <a:lnTo>
                    <a:pt x="84" y="57"/>
                  </a:lnTo>
                  <a:lnTo>
                    <a:pt x="89" y="64"/>
                  </a:lnTo>
                  <a:lnTo>
                    <a:pt x="89" y="122"/>
                  </a:lnTo>
                  <a:lnTo>
                    <a:pt x="73" y="136"/>
                  </a:lnTo>
                  <a:lnTo>
                    <a:pt x="73" y="143"/>
                  </a:lnTo>
                  <a:lnTo>
                    <a:pt x="78" y="143"/>
                  </a:lnTo>
                  <a:lnTo>
                    <a:pt x="80" y="147"/>
                  </a:lnTo>
                  <a:lnTo>
                    <a:pt x="78" y="147"/>
                  </a:lnTo>
                  <a:lnTo>
                    <a:pt x="80" y="154"/>
                  </a:lnTo>
                  <a:lnTo>
                    <a:pt x="86" y="154"/>
                  </a:lnTo>
                  <a:lnTo>
                    <a:pt x="91" y="161"/>
                  </a:lnTo>
                  <a:lnTo>
                    <a:pt x="82" y="161"/>
                  </a:lnTo>
                  <a:lnTo>
                    <a:pt x="86" y="168"/>
                  </a:lnTo>
                  <a:lnTo>
                    <a:pt x="94" y="168"/>
                  </a:lnTo>
                  <a:lnTo>
                    <a:pt x="100" y="174"/>
                  </a:lnTo>
                  <a:lnTo>
                    <a:pt x="7" y="174"/>
                  </a:lnTo>
                  <a:lnTo>
                    <a:pt x="12" y="168"/>
                  </a:lnTo>
                  <a:lnTo>
                    <a:pt x="21" y="168"/>
                  </a:lnTo>
                  <a:lnTo>
                    <a:pt x="25" y="161"/>
                  </a:lnTo>
                  <a:lnTo>
                    <a:pt x="14" y="161"/>
                  </a:lnTo>
                  <a:lnTo>
                    <a:pt x="21" y="154"/>
                  </a:lnTo>
                  <a:lnTo>
                    <a:pt x="28" y="154"/>
                  </a:lnTo>
                  <a:lnTo>
                    <a:pt x="30" y="147"/>
                  </a:lnTo>
                  <a:lnTo>
                    <a:pt x="28" y="147"/>
                  </a:lnTo>
                  <a:lnTo>
                    <a:pt x="30" y="143"/>
                  </a:lnTo>
                  <a:lnTo>
                    <a:pt x="35" y="143"/>
                  </a:lnTo>
                  <a:lnTo>
                    <a:pt x="35" y="136"/>
                  </a:lnTo>
                  <a:lnTo>
                    <a:pt x="19" y="122"/>
                  </a:lnTo>
                  <a:lnTo>
                    <a:pt x="19" y="64"/>
                  </a:lnTo>
                  <a:lnTo>
                    <a:pt x="23" y="57"/>
                  </a:lnTo>
                  <a:lnTo>
                    <a:pt x="25" y="47"/>
                  </a:lnTo>
                  <a:lnTo>
                    <a:pt x="28" y="46"/>
                  </a:lnTo>
                  <a:lnTo>
                    <a:pt x="28" y="45"/>
                  </a:lnTo>
                  <a:lnTo>
                    <a:pt x="28" y="44"/>
                  </a:lnTo>
                  <a:lnTo>
                    <a:pt x="29" y="42"/>
                  </a:lnTo>
                  <a:lnTo>
                    <a:pt x="30" y="42"/>
                  </a:lnTo>
                  <a:lnTo>
                    <a:pt x="31" y="41"/>
                  </a:lnTo>
                  <a:lnTo>
                    <a:pt x="32" y="41"/>
                  </a:lnTo>
                  <a:lnTo>
                    <a:pt x="33" y="40"/>
                  </a:lnTo>
                  <a:lnTo>
                    <a:pt x="35" y="39"/>
                  </a:lnTo>
                  <a:lnTo>
                    <a:pt x="37" y="39"/>
                  </a:lnTo>
                  <a:lnTo>
                    <a:pt x="39" y="38"/>
                  </a:lnTo>
                  <a:lnTo>
                    <a:pt x="41" y="38"/>
                  </a:lnTo>
                  <a:lnTo>
                    <a:pt x="43" y="37"/>
                  </a:lnTo>
                  <a:lnTo>
                    <a:pt x="45" y="37"/>
                  </a:lnTo>
                  <a:lnTo>
                    <a:pt x="47" y="36"/>
                  </a:lnTo>
                  <a:lnTo>
                    <a:pt x="53" y="36"/>
                  </a:lnTo>
                  <a:close/>
                  <a:moveTo>
                    <a:pt x="23" y="118"/>
                  </a:moveTo>
                  <a:lnTo>
                    <a:pt x="24" y="122"/>
                  </a:lnTo>
                  <a:lnTo>
                    <a:pt x="30" y="122"/>
                  </a:lnTo>
                  <a:lnTo>
                    <a:pt x="37" y="134"/>
                  </a:lnTo>
                  <a:lnTo>
                    <a:pt x="40" y="134"/>
                  </a:lnTo>
                  <a:lnTo>
                    <a:pt x="35" y="122"/>
                  </a:lnTo>
                  <a:lnTo>
                    <a:pt x="41" y="122"/>
                  </a:lnTo>
                  <a:lnTo>
                    <a:pt x="44" y="134"/>
                  </a:lnTo>
                  <a:lnTo>
                    <a:pt x="48" y="134"/>
                  </a:lnTo>
                  <a:lnTo>
                    <a:pt x="46" y="122"/>
                  </a:lnTo>
                  <a:lnTo>
                    <a:pt x="52" y="122"/>
                  </a:lnTo>
                  <a:lnTo>
                    <a:pt x="52" y="134"/>
                  </a:lnTo>
                  <a:lnTo>
                    <a:pt x="55" y="134"/>
                  </a:lnTo>
                  <a:lnTo>
                    <a:pt x="55" y="122"/>
                  </a:lnTo>
                  <a:lnTo>
                    <a:pt x="61" y="122"/>
                  </a:lnTo>
                  <a:lnTo>
                    <a:pt x="59" y="134"/>
                  </a:lnTo>
                  <a:lnTo>
                    <a:pt x="64" y="134"/>
                  </a:lnTo>
                  <a:lnTo>
                    <a:pt x="66" y="122"/>
                  </a:lnTo>
                  <a:lnTo>
                    <a:pt x="73" y="122"/>
                  </a:lnTo>
                  <a:lnTo>
                    <a:pt x="68" y="134"/>
                  </a:lnTo>
                  <a:lnTo>
                    <a:pt x="71" y="134"/>
                  </a:lnTo>
                  <a:lnTo>
                    <a:pt x="78" y="122"/>
                  </a:lnTo>
                  <a:lnTo>
                    <a:pt x="82" y="122"/>
                  </a:lnTo>
                  <a:lnTo>
                    <a:pt x="83" y="118"/>
                  </a:lnTo>
                  <a:lnTo>
                    <a:pt x="23" y="118"/>
                  </a:lnTo>
                  <a:close/>
                  <a:moveTo>
                    <a:pt x="39" y="136"/>
                  </a:moveTo>
                  <a:lnTo>
                    <a:pt x="39" y="142"/>
                  </a:lnTo>
                  <a:lnTo>
                    <a:pt x="68" y="142"/>
                  </a:lnTo>
                  <a:lnTo>
                    <a:pt x="68" y="136"/>
                  </a:lnTo>
                  <a:lnTo>
                    <a:pt x="39" y="136"/>
                  </a:lnTo>
                  <a:close/>
                  <a:moveTo>
                    <a:pt x="32" y="154"/>
                  </a:moveTo>
                  <a:lnTo>
                    <a:pt x="75" y="154"/>
                  </a:lnTo>
                  <a:lnTo>
                    <a:pt x="72" y="146"/>
                  </a:lnTo>
                  <a:lnTo>
                    <a:pt x="36" y="146"/>
                  </a:lnTo>
                  <a:lnTo>
                    <a:pt x="32" y="154"/>
                  </a:lnTo>
                  <a:close/>
                  <a:moveTo>
                    <a:pt x="25" y="168"/>
                  </a:moveTo>
                  <a:lnTo>
                    <a:pt x="82" y="168"/>
                  </a:lnTo>
                  <a:lnTo>
                    <a:pt x="77" y="160"/>
                  </a:lnTo>
                  <a:lnTo>
                    <a:pt x="30" y="160"/>
                  </a:lnTo>
                  <a:lnTo>
                    <a:pt x="25" y="168"/>
                  </a:lnTo>
                  <a:close/>
                  <a:moveTo>
                    <a:pt x="9" y="0"/>
                  </a:moveTo>
                  <a:lnTo>
                    <a:pt x="7" y="0"/>
                  </a:lnTo>
                  <a:lnTo>
                    <a:pt x="6" y="1"/>
                  </a:lnTo>
                  <a:lnTo>
                    <a:pt x="4" y="2"/>
                  </a:lnTo>
                  <a:lnTo>
                    <a:pt x="3" y="3"/>
                  </a:lnTo>
                  <a:lnTo>
                    <a:pt x="2" y="4"/>
                  </a:lnTo>
                  <a:lnTo>
                    <a:pt x="1" y="6"/>
                  </a:lnTo>
                  <a:lnTo>
                    <a:pt x="0" y="7"/>
                  </a:lnTo>
                  <a:lnTo>
                    <a:pt x="0" y="9"/>
                  </a:lnTo>
                  <a:lnTo>
                    <a:pt x="0" y="181"/>
                  </a:lnTo>
                  <a:lnTo>
                    <a:pt x="0" y="183"/>
                  </a:lnTo>
                  <a:lnTo>
                    <a:pt x="1" y="185"/>
                  </a:lnTo>
                  <a:lnTo>
                    <a:pt x="2" y="186"/>
                  </a:lnTo>
                  <a:lnTo>
                    <a:pt x="3" y="188"/>
                  </a:lnTo>
                  <a:lnTo>
                    <a:pt x="4" y="189"/>
                  </a:lnTo>
                  <a:lnTo>
                    <a:pt x="6" y="190"/>
                  </a:lnTo>
                  <a:lnTo>
                    <a:pt x="7" y="190"/>
                  </a:lnTo>
                  <a:lnTo>
                    <a:pt x="9" y="190"/>
                  </a:lnTo>
                  <a:lnTo>
                    <a:pt x="182" y="190"/>
                  </a:lnTo>
                  <a:lnTo>
                    <a:pt x="184" y="190"/>
                  </a:lnTo>
                  <a:lnTo>
                    <a:pt x="186" y="190"/>
                  </a:lnTo>
                  <a:lnTo>
                    <a:pt x="187" y="189"/>
                  </a:lnTo>
                  <a:lnTo>
                    <a:pt x="188" y="188"/>
                  </a:lnTo>
                  <a:lnTo>
                    <a:pt x="189" y="186"/>
                  </a:lnTo>
                  <a:lnTo>
                    <a:pt x="190" y="185"/>
                  </a:lnTo>
                  <a:lnTo>
                    <a:pt x="191" y="183"/>
                  </a:lnTo>
                  <a:lnTo>
                    <a:pt x="191" y="181"/>
                  </a:lnTo>
                  <a:lnTo>
                    <a:pt x="191" y="9"/>
                  </a:lnTo>
                  <a:lnTo>
                    <a:pt x="191" y="7"/>
                  </a:lnTo>
                  <a:lnTo>
                    <a:pt x="190" y="6"/>
                  </a:lnTo>
                  <a:lnTo>
                    <a:pt x="189" y="4"/>
                  </a:lnTo>
                  <a:lnTo>
                    <a:pt x="188" y="3"/>
                  </a:lnTo>
                  <a:lnTo>
                    <a:pt x="187" y="2"/>
                  </a:lnTo>
                  <a:lnTo>
                    <a:pt x="186" y="1"/>
                  </a:lnTo>
                  <a:lnTo>
                    <a:pt x="184" y="0"/>
                  </a:lnTo>
                  <a:lnTo>
                    <a:pt x="182" y="0"/>
                  </a:lnTo>
                  <a:lnTo>
                    <a:pt x="9"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513"/>
            <p:cNvSpPr>
              <a:spLocks/>
            </p:cNvSpPr>
            <p:nvPr/>
          </p:nvSpPr>
          <p:spPr bwMode="auto">
            <a:xfrm>
              <a:off x="4995" y="2822"/>
              <a:ext cx="139" cy="140"/>
            </a:xfrm>
            <a:custGeom>
              <a:avLst/>
              <a:gdLst/>
              <a:ahLst/>
              <a:cxnLst>
                <a:cxn ang="0">
                  <a:pos x="131" y="0"/>
                </a:cxn>
                <a:cxn ang="0">
                  <a:pos x="133" y="0"/>
                </a:cxn>
                <a:cxn ang="0">
                  <a:pos x="134" y="1"/>
                </a:cxn>
                <a:cxn ang="0">
                  <a:pos x="136" y="1"/>
                </a:cxn>
                <a:cxn ang="0">
                  <a:pos x="137" y="2"/>
                </a:cxn>
                <a:cxn ang="0">
                  <a:pos x="138" y="3"/>
                </a:cxn>
                <a:cxn ang="0">
                  <a:pos x="139" y="5"/>
                </a:cxn>
                <a:cxn ang="0">
                  <a:pos x="139" y="7"/>
                </a:cxn>
                <a:cxn ang="0">
                  <a:pos x="139" y="8"/>
                </a:cxn>
                <a:cxn ang="0">
                  <a:pos x="139" y="132"/>
                </a:cxn>
                <a:cxn ang="0">
                  <a:pos x="139" y="134"/>
                </a:cxn>
                <a:cxn ang="0">
                  <a:pos x="139" y="135"/>
                </a:cxn>
                <a:cxn ang="0">
                  <a:pos x="138" y="136"/>
                </a:cxn>
                <a:cxn ang="0">
                  <a:pos x="138" y="138"/>
                </a:cxn>
                <a:cxn ang="0">
                  <a:pos x="137" y="139"/>
                </a:cxn>
                <a:cxn ang="0">
                  <a:pos x="136" y="139"/>
                </a:cxn>
                <a:cxn ang="0">
                  <a:pos x="134" y="140"/>
                </a:cxn>
                <a:cxn ang="0">
                  <a:pos x="133" y="140"/>
                </a:cxn>
                <a:cxn ang="0">
                  <a:pos x="6" y="140"/>
                </a:cxn>
                <a:cxn ang="0">
                  <a:pos x="5" y="140"/>
                </a:cxn>
                <a:cxn ang="0">
                  <a:pos x="4" y="140"/>
                </a:cxn>
                <a:cxn ang="0">
                  <a:pos x="3" y="139"/>
                </a:cxn>
                <a:cxn ang="0">
                  <a:pos x="2" y="138"/>
                </a:cxn>
                <a:cxn ang="0">
                  <a:pos x="1" y="137"/>
                </a:cxn>
                <a:cxn ang="0">
                  <a:pos x="0" y="136"/>
                </a:cxn>
                <a:cxn ang="0">
                  <a:pos x="0" y="135"/>
                </a:cxn>
                <a:cxn ang="0">
                  <a:pos x="0" y="134"/>
                </a:cxn>
                <a:cxn ang="0">
                  <a:pos x="0" y="7"/>
                </a:cxn>
                <a:cxn ang="0">
                  <a:pos x="0" y="5"/>
                </a:cxn>
                <a:cxn ang="0">
                  <a:pos x="0" y="4"/>
                </a:cxn>
                <a:cxn ang="0">
                  <a:pos x="1" y="3"/>
                </a:cxn>
                <a:cxn ang="0">
                  <a:pos x="2" y="2"/>
                </a:cxn>
                <a:cxn ang="0">
                  <a:pos x="3" y="1"/>
                </a:cxn>
                <a:cxn ang="0">
                  <a:pos x="4" y="1"/>
                </a:cxn>
                <a:cxn ang="0">
                  <a:pos x="5" y="0"/>
                </a:cxn>
                <a:cxn ang="0">
                  <a:pos x="6" y="0"/>
                </a:cxn>
                <a:cxn ang="0">
                  <a:pos x="131" y="0"/>
                </a:cxn>
              </a:cxnLst>
              <a:rect l="0" t="0" r="r" b="b"/>
              <a:pathLst>
                <a:path w="139" h="140">
                  <a:moveTo>
                    <a:pt x="131" y="0"/>
                  </a:moveTo>
                  <a:lnTo>
                    <a:pt x="133" y="0"/>
                  </a:lnTo>
                  <a:lnTo>
                    <a:pt x="134" y="1"/>
                  </a:lnTo>
                  <a:lnTo>
                    <a:pt x="136" y="1"/>
                  </a:lnTo>
                  <a:lnTo>
                    <a:pt x="137" y="2"/>
                  </a:lnTo>
                  <a:lnTo>
                    <a:pt x="138" y="3"/>
                  </a:lnTo>
                  <a:lnTo>
                    <a:pt x="139" y="5"/>
                  </a:lnTo>
                  <a:lnTo>
                    <a:pt x="139" y="7"/>
                  </a:lnTo>
                  <a:lnTo>
                    <a:pt x="139" y="8"/>
                  </a:lnTo>
                  <a:lnTo>
                    <a:pt x="139" y="132"/>
                  </a:lnTo>
                  <a:lnTo>
                    <a:pt x="139" y="134"/>
                  </a:lnTo>
                  <a:lnTo>
                    <a:pt x="139" y="135"/>
                  </a:lnTo>
                  <a:lnTo>
                    <a:pt x="138" y="136"/>
                  </a:lnTo>
                  <a:lnTo>
                    <a:pt x="138" y="138"/>
                  </a:lnTo>
                  <a:lnTo>
                    <a:pt x="137" y="139"/>
                  </a:lnTo>
                  <a:lnTo>
                    <a:pt x="136" y="139"/>
                  </a:lnTo>
                  <a:lnTo>
                    <a:pt x="134" y="140"/>
                  </a:lnTo>
                  <a:lnTo>
                    <a:pt x="133" y="140"/>
                  </a:lnTo>
                  <a:lnTo>
                    <a:pt x="6" y="140"/>
                  </a:lnTo>
                  <a:lnTo>
                    <a:pt x="5" y="140"/>
                  </a:lnTo>
                  <a:lnTo>
                    <a:pt x="4" y="140"/>
                  </a:lnTo>
                  <a:lnTo>
                    <a:pt x="3" y="139"/>
                  </a:lnTo>
                  <a:lnTo>
                    <a:pt x="2" y="138"/>
                  </a:lnTo>
                  <a:lnTo>
                    <a:pt x="1" y="137"/>
                  </a:lnTo>
                  <a:lnTo>
                    <a:pt x="0" y="136"/>
                  </a:lnTo>
                  <a:lnTo>
                    <a:pt x="0" y="135"/>
                  </a:lnTo>
                  <a:lnTo>
                    <a:pt x="0" y="134"/>
                  </a:lnTo>
                  <a:lnTo>
                    <a:pt x="0" y="7"/>
                  </a:lnTo>
                  <a:lnTo>
                    <a:pt x="0" y="5"/>
                  </a:lnTo>
                  <a:lnTo>
                    <a:pt x="0" y="4"/>
                  </a:lnTo>
                  <a:lnTo>
                    <a:pt x="1" y="3"/>
                  </a:lnTo>
                  <a:lnTo>
                    <a:pt x="2" y="2"/>
                  </a:lnTo>
                  <a:lnTo>
                    <a:pt x="3" y="1"/>
                  </a:lnTo>
                  <a:lnTo>
                    <a:pt x="4" y="1"/>
                  </a:lnTo>
                  <a:lnTo>
                    <a:pt x="5" y="0"/>
                  </a:lnTo>
                  <a:lnTo>
                    <a:pt x="6" y="0"/>
                  </a:lnTo>
                  <a:lnTo>
                    <a:pt x="1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514"/>
            <p:cNvSpPr>
              <a:spLocks/>
            </p:cNvSpPr>
            <p:nvPr/>
          </p:nvSpPr>
          <p:spPr bwMode="auto">
            <a:xfrm>
              <a:off x="4995" y="2822"/>
              <a:ext cx="139" cy="140"/>
            </a:xfrm>
            <a:custGeom>
              <a:avLst/>
              <a:gdLst/>
              <a:ahLst/>
              <a:cxnLst>
                <a:cxn ang="0">
                  <a:pos x="131" y="0"/>
                </a:cxn>
                <a:cxn ang="0">
                  <a:pos x="133" y="0"/>
                </a:cxn>
                <a:cxn ang="0">
                  <a:pos x="134" y="1"/>
                </a:cxn>
                <a:cxn ang="0">
                  <a:pos x="136" y="1"/>
                </a:cxn>
                <a:cxn ang="0">
                  <a:pos x="137" y="2"/>
                </a:cxn>
                <a:cxn ang="0">
                  <a:pos x="138" y="3"/>
                </a:cxn>
                <a:cxn ang="0">
                  <a:pos x="139" y="5"/>
                </a:cxn>
                <a:cxn ang="0">
                  <a:pos x="139" y="7"/>
                </a:cxn>
                <a:cxn ang="0">
                  <a:pos x="139" y="8"/>
                </a:cxn>
                <a:cxn ang="0">
                  <a:pos x="139" y="132"/>
                </a:cxn>
                <a:cxn ang="0">
                  <a:pos x="139" y="134"/>
                </a:cxn>
                <a:cxn ang="0">
                  <a:pos x="139" y="135"/>
                </a:cxn>
                <a:cxn ang="0">
                  <a:pos x="138" y="136"/>
                </a:cxn>
                <a:cxn ang="0">
                  <a:pos x="138" y="138"/>
                </a:cxn>
                <a:cxn ang="0">
                  <a:pos x="137" y="139"/>
                </a:cxn>
                <a:cxn ang="0">
                  <a:pos x="136" y="139"/>
                </a:cxn>
                <a:cxn ang="0">
                  <a:pos x="134" y="140"/>
                </a:cxn>
                <a:cxn ang="0">
                  <a:pos x="133" y="140"/>
                </a:cxn>
                <a:cxn ang="0">
                  <a:pos x="6" y="140"/>
                </a:cxn>
                <a:cxn ang="0">
                  <a:pos x="5" y="140"/>
                </a:cxn>
                <a:cxn ang="0">
                  <a:pos x="4" y="140"/>
                </a:cxn>
                <a:cxn ang="0">
                  <a:pos x="3" y="139"/>
                </a:cxn>
                <a:cxn ang="0">
                  <a:pos x="2" y="138"/>
                </a:cxn>
                <a:cxn ang="0">
                  <a:pos x="1" y="137"/>
                </a:cxn>
                <a:cxn ang="0">
                  <a:pos x="0" y="136"/>
                </a:cxn>
                <a:cxn ang="0">
                  <a:pos x="0" y="135"/>
                </a:cxn>
                <a:cxn ang="0">
                  <a:pos x="0" y="134"/>
                </a:cxn>
                <a:cxn ang="0">
                  <a:pos x="0" y="7"/>
                </a:cxn>
                <a:cxn ang="0">
                  <a:pos x="0" y="5"/>
                </a:cxn>
                <a:cxn ang="0">
                  <a:pos x="0" y="4"/>
                </a:cxn>
                <a:cxn ang="0">
                  <a:pos x="1" y="3"/>
                </a:cxn>
                <a:cxn ang="0">
                  <a:pos x="2" y="2"/>
                </a:cxn>
                <a:cxn ang="0">
                  <a:pos x="3" y="1"/>
                </a:cxn>
                <a:cxn ang="0">
                  <a:pos x="4" y="1"/>
                </a:cxn>
                <a:cxn ang="0">
                  <a:pos x="5" y="0"/>
                </a:cxn>
                <a:cxn ang="0">
                  <a:pos x="6" y="0"/>
                </a:cxn>
                <a:cxn ang="0">
                  <a:pos x="131" y="0"/>
                </a:cxn>
              </a:cxnLst>
              <a:rect l="0" t="0" r="r" b="b"/>
              <a:pathLst>
                <a:path w="139" h="140">
                  <a:moveTo>
                    <a:pt x="131" y="0"/>
                  </a:moveTo>
                  <a:lnTo>
                    <a:pt x="133" y="0"/>
                  </a:lnTo>
                  <a:lnTo>
                    <a:pt x="134" y="1"/>
                  </a:lnTo>
                  <a:lnTo>
                    <a:pt x="136" y="1"/>
                  </a:lnTo>
                  <a:lnTo>
                    <a:pt x="137" y="2"/>
                  </a:lnTo>
                  <a:lnTo>
                    <a:pt x="138" y="3"/>
                  </a:lnTo>
                  <a:lnTo>
                    <a:pt x="139" y="5"/>
                  </a:lnTo>
                  <a:lnTo>
                    <a:pt x="139" y="7"/>
                  </a:lnTo>
                  <a:lnTo>
                    <a:pt x="139" y="8"/>
                  </a:lnTo>
                  <a:lnTo>
                    <a:pt x="139" y="132"/>
                  </a:lnTo>
                  <a:lnTo>
                    <a:pt x="139" y="134"/>
                  </a:lnTo>
                  <a:lnTo>
                    <a:pt x="139" y="135"/>
                  </a:lnTo>
                  <a:lnTo>
                    <a:pt x="138" y="136"/>
                  </a:lnTo>
                  <a:lnTo>
                    <a:pt x="138" y="138"/>
                  </a:lnTo>
                  <a:lnTo>
                    <a:pt x="137" y="139"/>
                  </a:lnTo>
                  <a:lnTo>
                    <a:pt x="136" y="139"/>
                  </a:lnTo>
                  <a:lnTo>
                    <a:pt x="134" y="140"/>
                  </a:lnTo>
                  <a:lnTo>
                    <a:pt x="133" y="140"/>
                  </a:lnTo>
                  <a:lnTo>
                    <a:pt x="6" y="140"/>
                  </a:lnTo>
                  <a:lnTo>
                    <a:pt x="5" y="140"/>
                  </a:lnTo>
                  <a:lnTo>
                    <a:pt x="4" y="140"/>
                  </a:lnTo>
                  <a:lnTo>
                    <a:pt x="3" y="139"/>
                  </a:lnTo>
                  <a:lnTo>
                    <a:pt x="2" y="138"/>
                  </a:lnTo>
                  <a:lnTo>
                    <a:pt x="1" y="137"/>
                  </a:lnTo>
                  <a:lnTo>
                    <a:pt x="0" y="136"/>
                  </a:lnTo>
                  <a:lnTo>
                    <a:pt x="0" y="135"/>
                  </a:lnTo>
                  <a:lnTo>
                    <a:pt x="0" y="134"/>
                  </a:lnTo>
                  <a:lnTo>
                    <a:pt x="0" y="7"/>
                  </a:lnTo>
                  <a:lnTo>
                    <a:pt x="0" y="5"/>
                  </a:lnTo>
                  <a:lnTo>
                    <a:pt x="0" y="4"/>
                  </a:lnTo>
                  <a:lnTo>
                    <a:pt x="1" y="3"/>
                  </a:lnTo>
                  <a:lnTo>
                    <a:pt x="2" y="2"/>
                  </a:lnTo>
                  <a:lnTo>
                    <a:pt x="3" y="1"/>
                  </a:lnTo>
                  <a:lnTo>
                    <a:pt x="4" y="1"/>
                  </a:lnTo>
                  <a:lnTo>
                    <a:pt x="5" y="0"/>
                  </a:lnTo>
                  <a:lnTo>
                    <a:pt x="6" y="0"/>
                  </a:lnTo>
                  <a:lnTo>
                    <a:pt x="131"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515"/>
            <p:cNvSpPr>
              <a:spLocks noEditPoints="1"/>
            </p:cNvSpPr>
            <p:nvPr/>
          </p:nvSpPr>
          <p:spPr bwMode="auto">
            <a:xfrm>
              <a:off x="4998" y="2825"/>
              <a:ext cx="133" cy="133"/>
            </a:xfrm>
            <a:custGeom>
              <a:avLst/>
              <a:gdLst/>
              <a:ahLst/>
              <a:cxnLst>
                <a:cxn ang="0">
                  <a:pos x="17" y="124"/>
                </a:cxn>
                <a:cxn ang="0">
                  <a:pos x="8" y="101"/>
                </a:cxn>
                <a:cxn ang="0">
                  <a:pos x="8" y="72"/>
                </a:cxn>
                <a:cxn ang="0">
                  <a:pos x="23" y="12"/>
                </a:cxn>
                <a:cxn ang="0">
                  <a:pos x="111" y="14"/>
                </a:cxn>
                <a:cxn ang="0">
                  <a:pos x="119" y="32"/>
                </a:cxn>
                <a:cxn ang="0">
                  <a:pos x="122" y="98"/>
                </a:cxn>
                <a:cxn ang="0">
                  <a:pos x="116" y="113"/>
                </a:cxn>
                <a:cxn ang="0">
                  <a:pos x="94" y="113"/>
                </a:cxn>
                <a:cxn ang="0">
                  <a:pos x="42" y="26"/>
                </a:cxn>
                <a:cxn ang="0">
                  <a:pos x="42" y="14"/>
                </a:cxn>
                <a:cxn ang="0">
                  <a:pos x="119" y="66"/>
                </a:cxn>
                <a:cxn ang="0">
                  <a:pos x="17" y="32"/>
                </a:cxn>
                <a:cxn ang="0">
                  <a:pos x="63" y="30"/>
                </a:cxn>
                <a:cxn ang="0">
                  <a:pos x="28" y="85"/>
                </a:cxn>
                <a:cxn ang="0">
                  <a:pos x="25" y="84"/>
                </a:cxn>
                <a:cxn ang="0">
                  <a:pos x="22" y="84"/>
                </a:cxn>
                <a:cxn ang="0">
                  <a:pos x="20" y="86"/>
                </a:cxn>
                <a:cxn ang="0">
                  <a:pos x="19" y="90"/>
                </a:cxn>
                <a:cxn ang="0">
                  <a:pos x="20" y="93"/>
                </a:cxn>
                <a:cxn ang="0">
                  <a:pos x="23" y="94"/>
                </a:cxn>
                <a:cxn ang="0">
                  <a:pos x="27" y="94"/>
                </a:cxn>
                <a:cxn ang="0">
                  <a:pos x="30" y="93"/>
                </a:cxn>
                <a:cxn ang="0">
                  <a:pos x="32" y="94"/>
                </a:cxn>
                <a:cxn ang="0">
                  <a:pos x="35" y="94"/>
                </a:cxn>
                <a:cxn ang="0">
                  <a:pos x="38" y="92"/>
                </a:cxn>
                <a:cxn ang="0">
                  <a:pos x="39" y="88"/>
                </a:cxn>
                <a:cxn ang="0">
                  <a:pos x="37" y="85"/>
                </a:cxn>
                <a:cxn ang="0">
                  <a:pos x="34" y="84"/>
                </a:cxn>
                <a:cxn ang="0">
                  <a:pos x="31" y="84"/>
                </a:cxn>
                <a:cxn ang="0">
                  <a:pos x="105" y="86"/>
                </a:cxn>
                <a:cxn ang="0">
                  <a:pos x="103" y="84"/>
                </a:cxn>
                <a:cxn ang="0">
                  <a:pos x="99" y="84"/>
                </a:cxn>
                <a:cxn ang="0">
                  <a:pos x="96" y="85"/>
                </a:cxn>
                <a:cxn ang="0">
                  <a:pos x="94" y="89"/>
                </a:cxn>
                <a:cxn ang="0">
                  <a:pos x="96" y="92"/>
                </a:cxn>
                <a:cxn ang="0">
                  <a:pos x="98" y="94"/>
                </a:cxn>
                <a:cxn ang="0">
                  <a:pos x="102" y="94"/>
                </a:cxn>
                <a:cxn ang="0">
                  <a:pos x="105" y="92"/>
                </a:cxn>
                <a:cxn ang="0">
                  <a:pos x="107" y="94"/>
                </a:cxn>
                <a:cxn ang="0">
                  <a:pos x="110" y="94"/>
                </a:cxn>
                <a:cxn ang="0">
                  <a:pos x="113" y="93"/>
                </a:cxn>
                <a:cxn ang="0">
                  <a:pos x="115" y="89"/>
                </a:cxn>
                <a:cxn ang="0">
                  <a:pos x="114" y="86"/>
                </a:cxn>
                <a:cxn ang="0">
                  <a:pos x="111" y="84"/>
                </a:cxn>
                <a:cxn ang="0">
                  <a:pos x="108" y="84"/>
                </a:cxn>
                <a:cxn ang="0">
                  <a:pos x="105" y="86"/>
                </a:cxn>
                <a:cxn ang="0">
                  <a:pos x="116" y="99"/>
                </a:cxn>
                <a:cxn ang="0">
                  <a:pos x="5" y="0"/>
                </a:cxn>
                <a:cxn ang="0">
                  <a:pos x="2" y="2"/>
                </a:cxn>
                <a:cxn ang="0">
                  <a:pos x="0" y="3"/>
                </a:cxn>
                <a:cxn ang="0">
                  <a:pos x="0" y="129"/>
                </a:cxn>
                <a:cxn ang="0">
                  <a:pos x="1" y="131"/>
                </a:cxn>
                <a:cxn ang="0">
                  <a:pos x="3" y="133"/>
                </a:cxn>
                <a:cxn ang="0">
                  <a:pos x="128" y="133"/>
                </a:cxn>
                <a:cxn ang="0">
                  <a:pos x="130" y="132"/>
                </a:cxn>
                <a:cxn ang="0">
                  <a:pos x="133" y="130"/>
                </a:cxn>
                <a:cxn ang="0">
                  <a:pos x="133" y="5"/>
                </a:cxn>
                <a:cxn ang="0">
                  <a:pos x="133" y="3"/>
                </a:cxn>
                <a:cxn ang="0">
                  <a:pos x="130" y="2"/>
                </a:cxn>
                <a:cxn ang="0">
                  <a:pos x="128" y="0"/>
                </a:cxn>
              </a:cxnLst>
              <a:rect l="0" t="0" r="r" b="b"/>
              <a:pathLst>
                <a:path w="133" h="133">
                  <a:moveTo>
                    <a:pt x="39" y="113"/>
                  </a:moveTo>
                  <a:lnTo>
                    <a:pt x="39" y="124"/>
                  </a:lnTo>
                  <a:lnTo>
                    <a:pt x="17" y="124"/>
                  </a:lnTo>
                  <a:lnTo>
                    <a:pt x="17" y="113"/>
                  </a:lnTo>
                  <a:lnTo>
                    <a:pt x="8" y="113"/>
                  </a:lnTo>
                  <a:lnTo>
                    <a:pt x="8" y="101"/>
                  </a:lnTo>
                  <a:lnTo>
                    <a:pt x="11" y="98"/>
                  </a:lnTo>
                  <a:lnTo>
                    <a:pt x="8" y="82"/>
                  </a:lnTo>
                  <a:lnTo>
                    <a:pt x="8" y="72"/>
                  </a:lnTo>
                  <a:lnTo>
                    <a:pt x="15" y="21"/>
                  </a:lnTo>
                  <a:lnTo>
                    <a:pt x="19" y="15"/>
                  </a:lnTo>
                  <a:lnTo>
                    <a:pt x="23" y="12"/>
                  </a:lnTo>
                  <a:lnTo>
                    <a:pt x="28" y="10"/>
                  </a:lnTo>
                  <a:lnTo>
                    <a:pt x="105" y="10"/>
                  </a:lnTo>
                  <a:lnTo>
                    <a:pt x="111" y="14"/>
                  </a:lnTo>
                  <a:lnTo>
                    <a:pt x="116" y="18"/>
                  </a:lnTo>
                  <a:lnTo>
                    <a:pt x="119" y="22"/>
                  </a:lnTo>
                  <a:lnTo>
                    <a:pt x="119" y="32"/>
                  </a:lnTo>
                  <a:lnTo>
                    <a:pt x="125" y="74"/>
                  </a:lnTo>
                  <a:lnTo>
                    <a:pt x="125" y="80"/>
                  </a:lnTo>
                  <a:lnTo>
                    <a:pt x="122" y="98"/>
                  </a:lnTo>
                  <a:lnTo>
                    <a:pt x="125" y="101"/>
                  </a:lnTo>
                  <a:lnTo>
                    <a:pt x="125" y="113"/>
                  </a:lnTo>
                  <a:lnTo>
                    <a:pt x="116" y="113"/>
                  </a:lnTo>
                  <a:lnTo>
                    <a:pt x="116" y="124"/>
                  </a:lnTo>
                  <a:lnTo>
                    <a:pt x="94" y="124"/>
                  </a:lnTo>
                  <a:lnTo>
                    <a:pt x="94" y="113"/>
                  </a:lnTo>
                  <a:lnTo>
                    <a:pt x="39" y="113"/>
                  </a:lnTo>
                  <a:close/>
                  <a:moveTo>
                    <a:pt x="42" y="14"/>
                  </a:moveTo>
                  <a:lnTo>
                    <a:pt x="42" y="26"/>
                  </a:lnTo>
                  <a:lnTo>
                    <a:pt x="91" y="26"/>
                  </a:lnTo>
                  <a:lnTo>
                    <a:pt x="91" y="14"/>
                  </a:lnTo>
                  <a:lnTo>
                    <a:pt x="42" y="14"/>
                  </a:lnTo>
                  <a:close/>
                  <a:moveTo>
                    <a:pt x="70" y="30"/>
                  </a:moveTo>
                  <a:lnTo>
                    <a:pt x="70" y="66"/>
                  </a:lnTo>
                  <a:lnTo>
                    <a:pt x="119" y="66"/>
                  </a:lnTo>
                  <a:lnTo>
                    <a:pt x="116" y="32"/>
                  </a:lnTo>
                  <a:lnTo>
                    <a:pt x="70" y="30"/>
                  </a:lnTo>
                  <a:close/>
                  <a:moveTo>
                    <a:pt x="17" y="32"/>
                  </a:moveTo>
                  <a:lnTo>
                    <a:pt x="14" y="66"/>
                  </a:lnTo>
                  <a:lnTo>
                    <a:pt x="63" y="66"/>
                  </a:lnTo>
                  <a:lnTo>
                    <a:pt x="63" y="30"/>
                  </a:lnTo>
                  <a:lnTo>
                    <a:pt x="17" y="32"/>
                  </a:lnTo>
                  <a:close/>
                  <a:moveTo>
                    <a:pt x="29" y="86"/>
                  </a:moveTo>
                  <a:lnTo>
                    <a:pt x="28" y="85"/>
                  </a:lnTo>
                  <a:lnTo>
                    <a:pt x="27" y="84"/>
                  </a:lnTo>
                  <a:lnTo>
                    <a:pt x="27" y="84"/>
                  </a:lnTo>
                  <a:lnTo>
                    <a:pt x="25" y="84"/>
                  </a:lnTo>
                  <a:lnTo>
                    <a:pt x="25" y="84"/>
                  </a:lnTo>
                  <a:lnTo>
                    <a:pt x="23" y="84"/>
                  </a:lnTo>
                  <a:lnTo>
                    <a:pt x="22" y="84"/>
                  </a:lnTo>
                  <a:lnTo>
                    <a:pt x="21" y="84"/>
                  </a:lnTo>
                  <a:lnTo>
                    <a:pt x="20" y="85"/>
                  </a:lnTo>
                  <a:lnTo>
                    <a:pt x="20" y="86"/>
                  </a:lnTo>
                  <a:lnTo>
                    <a:pt x="19" y="87"/>
                  </a:lnTo>
                  <a:lnTo>
                    <a:pt x="19" y="89"/>
                  </a:lnTo>
                  <a:lnTo>
                    <a:pt x="19" y="90"/>
                  </a:lnTo>
                  <a:lnTo>
                    <a:pt x="19" y="91"/>
                  </a:lnTo>
                  <a:lnTo>
                    <a:pt x="20" y="92"/>
                  </a:lnTo>
                  <a:lnTo>
                    <a:pt x="20" y="93"/>
                  </a:lnTo>
                  <a:lnTo>
                    <a:pt x="21" y="94"/>
                  </a:lnTo>
                  <a:lnTo>
                    <a:pt x="22" y="94"/>
                  </a:lnTo>
                  <a:lnTo>
                    <a:pt x="23" y="94"/>
                  </a:lnTo>
                  <a:lnTo>
                    <a:pt x="24" y="94"/>
                  </a:lnTo>
                  <a:lnTo>
                    <a:pt x="26" y="94"/>
                  </a:lnTo>
                  <a:lnTo>
                    <a:pt x="27" y="94"/>
                  </a:lnTo>
                  <a:lnTo>
                    <a:pt x="28" y="93"/>
                  </a:lnTo>
                  <a:lnTo>
                    <a:pt x="29" y="92"/>
                  </a:lnTo>
                  <a:lnTo>
                    <a:pt x="30" y="93"/>
                  </a:lnTo>
                  <a:lnTo>
                    <a:pt x="30" y="93"/>
                  </a:lnTo>
                  <a:lnTo>
                    <a:pt x="31" y="94"/>
                  </a:lnTo>
                  <a:lnTo>
                    <a:pt x="32" y="94"/>
                  </a:lnTo>
                  <a:lnTo>
                    <a:pt x="33" y="94"/>
                  </a:lnTo>
                  <a:lnTo>
                    <a:pt x="34" y="94"/>
                  </a:lnTo>
                  <a:lnTo>
                    <a:pt x="35" y="94"/>
                  </a:lnTo>
                  <a:lnTo>
                    <a:pt x="37" y="94"/>
                  </a:lnTo>
                  <a:lnTo>
                    <a:pt x="37" y="93"/>
                  </a:lnTo>
                  <a:lnTo>
                    <a:pt x="38" y="92"/>
                  </a:lnTo>
                  <a:lnTo>
                    <a:pt x="39" y="90"/>
                  </a:lnTo>
                  <a:lnTo>
                    <a:pt x="39" y="89"/>
                  </a:lnTo>
                  <a:lnTo>
                    <a:pt x="39" y="88"/>
                  </a:lnTo>
                  <a:lnTo>
                    <a:pt x="39" y="87"/>
                  </a:lnTo>
                  <a:lnTo>
                    <a:pt x="38" y="86"/>
                  </a:lnTo>
                  <a:lnTo>
                    <a:pt x="37" y="85"/>
                  </a:lnTo>
                  <a:lnTo>
                    <a:pt x="37" y="84"/>
                  </a:lnTo>
                  <a:lnTo>
                    <a:pt x="36" y="84"/>
                  </a:lnTo>
                  <a:lnTo>
                    <a:pt x="34" y="84"/>
                  </a:lnTo>
                  <a:lnTo>
                    <a:pt x="33" y="84"/>
                  </a:lnTo>
                  <a:lnTo>
                    <a:pt x="32" y="84"/>
                  </a:lnTo>
                  <a:lnTo>
                    <a:pt x="31" y="84"/>
                  </a:lnTo>
                  <a:lnTo>
                    <a:pt x="30" y="85"/>
                  </a:lnTo>
                  <a:lnTo>
                    <a:pt x="29" y="86"/>
                  </a:lnTo>
                  <a:close/>
                  <a:moveTo>
                    <a:pt x="105" y="86"/>
                  </a:moveTo>
                  <a:lnTo>
                    <a:pt x="104" y="85"/>
                  </a:lnTo>
                  <a:lnTo>
                    <a:pt x="103" y="84"/>
                  </a:lnTo>
                  <a:lnTo>
                    <a:pt x="103" y="84"/>
                  </a:lnTo>
                  <a:lnTo>
                    <a:pt x="101" y="84"/>
                  </a:lnTo>
                  <a:lnTo>
                    <a:pt x="100" y="84"/>
                  </a:lnTo>
                  <a:lnTo>
                    <a:pt x="99" y="84"/>
                  </a:lnTo>
                  <a:lnTo>
                    <a:pt x="98" y="84"/>
                  </a:lnTo>
                  <a:lnTo>
                    <a:pt x="97" y="84"/>
                  </a:lnTo>
                  <a:lnTo>
                    <a:pt x="96" y="85"/>
                  </a:lnTo>
                  <a:lnTo>
                    <a:pt x="96" y="86"/>
                  </a:lnTo>
                  <a:lnTo>
                    <a:pt x="94" y="87"/>
                  </a:lnTo>
                  <a:lnTo>
                    <a:pt x="94" y="89"/>
                  </a:lnTo>
                  <a:lnTo>
                    <a:pt x="94" y="90"/>
                  </a:lnTo>
                  <a:lnTo>
                    <a:pt x="95" y="91"/>
                  </a:lnTo>
                  <a:lnTo>
                    <a:pt x="96" y="92"/>
                  </a:lnTo>
                  <a:lnTo>
                    <a:pt x="96" y="93"/>
                  </a:lnTo>
                  <a:lnTo>
                    <a:pt x="97" y="94"/>
                  </a:lnTo>
                  <a:lnTo>
                    <a:pt x="98" y="94"/>
                  </a:lnTo>
                  <a:lnTo>
                    <a:pt x="99" y="94"/>
                  </a:lnTo>
                  <a:lnTo>
                    <a:pt x="100" y="94"/>
                  </a:lnTo>
                  <a:lnTo>
                    <a:pt x="102" y="94"/>
                  </a:lnTo>
                  <a:lnTo>
                    <a:pt x="103" y="94"/>
                  </a:lnTo>
                  <a:lnTo>
                    <a:pt x="104" y="93"/>
                  </a:lnTo>
                  <a:lnTo>
                    <a:pt x="105" y="92"/>
                  </a:lnTo>
                  <a:lnTo>
                    <a:pt x="105" y="93"/>
                  </a:lnTo>
                  <a:lnTo>
                    <a:pt x="106" y="93"/>
                  </a:lnTo>
                  <a:lnTo>
                    <a:pt x="107" y="94"/>
                  </a:lnTo>
                  <a:lnTo>
                    <a:pt x="108" y="94"/>
                  </a:lnTo>
                  <a:lnTo>
                    <a:pt x="109" y="94"/>
                  </a:lnTo>
                  <a:lnTo>
                    <a:pt x="110" y="94"/>
                  </a:lnTo>
                  <a:lnTo>
                    <a:pt x="111" y="94"/>
                  </a:lnTo>
                  <a:lnTo>
                    <a:pt x="112" y="94"/>
                  </a:lnTo>
                  <a:lnTo>
                    <a:pt x="113" y="93"/>
                  </a:lnTo>
                  <a:lnTo>
                    <a:pt x="114" y="92"/>
                  </a:lnTo>
                  <a:lnTo>
                    <a:pt x="115" y="90"/>
                  </a:lnTo>
                  <a:lnTo>
                    <a:pt x="115" y="89"/>
                  </a:lnTo>
                  <a:lnTo>
                    <a:pt x="115" y="88"/>
                  </a:lnTo>
                  <a:lnTo>
                    <a:pt x="115" y="87"/>
                  </a:lnTo>
                  <a:lnTo>
                    <a:pt x="114" y="86"/>
                  </a:lnTo>
                  <a:lnTo>
                    <a:pt x="113" y="85"/>
                  </a:lnTo>
                  <a:lnTo>
                    <a:pt x="112" y="84"/>
                  </a:lnTo>
                  <a:lnTo>
                    <a:pt x="111" y="84"/>
                  </a:lnTo>
                  <a:lnTo>
                    <a:pt x="111" y="84"/>
                  </a:lnTo>
                  <a:lnTo>
                    <a:pt x="110" y="84"/>
                  </a:lnTo>
                  <a:lnTo>
                    <a:pt x="108" y="84"/>
                  </a:lnTo>
                  <a:lnTo>
                    <a:pt x="106" y="84"/>
                  </a:lnTo>
                  <a:lnTo>
                    <a:pt x="106" y="85"/>
                  </a:lnTo>
                  <a:lnTo>
                    <a:pt x="105" y="86"/>
                  </a:lnTo>
                  <a:close/>
                  <a:moveTo>
                    <a:pt x="17" y="102"/>
                  </a:moveTo>
                  <a:lnTo>
                    <a:pt x="116" y="102"/>
                  </a:lnTo>
                  <a:lnTo>
                    <a:pt x="116" y="99"/>
                  </a:lnTo>
                  <a:lnTo>
                    <a:pt x="17" y="99"/>
                  </a:lnTo>
                  <a:lnTo>
                    <a:pt x="17" y="102"/>
                  </a:lnTo>
                  <a:close/>
                  <a:moveTo>
                    <a:pt x="5" y="0"/>
                  </a:moveTo>
                  <a:lnTo>
                    <a:pt x="4" y="1"/>
                  </a:lnTo>
                  <a:lnTo>
                    <a:pt x="3" y="1"/>
                  </a:lnTo>
                  <a:lnTo>
                    <a:pt x="2" y="2"/>
                  </a:lnTo>
                  <a:lnTo>
                    <a:pt x="1" y="2"/>
                  </a:lnTo>
                  <a:lnTo>
                    <a:pt x="1" y="3"/>
                  </a:lnTo>
                  <a:lnTo>
                    <a:pt x="0" y="3"/>
                  </a:lnTo>
                  <a:lnTo>
                    <a:pt x="0" y="4"/>
                  </a:lnTo>
                  <a:lnTo>
                    <a:pt x="0" y="5"/>
                  </a:lnTo>
                  <a:lnTo>
                    <a:pt x="0" y="129"/>
                  </a:lnTo>
                  <a:lnTo>
                    <a:pt x="0" y="130"/>
                  </a:lnTo>
                  <a:lnTo>
                    <a:pt x="0" y="130"/>
                  </a:lnTo>
                  <a:lnTo>
                    <a:pt x="1" y="131"/>
                  </a:lnTo>
                  <a:lnTo>
                    <a:pt x="1" y="132"/>
                  </a:lnTo>
                  <a:lnTo>
                    <a:pt x="2" y="132"/>
                  </a:lnTo>
                  <a:lnTo>
                    <a:pt x="3" y="133"/>
                  </a:lnTo>
                  <a:lnTo>
                    <a:pt x="4" y="133"/>
                  </a:lnTo>
                  <a:lnTo>
                    <a:pt x="5" y="133"/>
                  </a:lnTo>
                  <a:lnTo>
                    <a:pt x="128" y="133"/>
                  </a:lnTo>
                  <a:lnTo>
                    <a:pt x="129" y="133"/>
                  </a:lnTo>
                  <a:lnTo>
                    <a:pt x="130" y="133"/>
                  </a:lnTo>
                  <a:lnTo>
                    <a:pt x="130" y="132"/>
                  </a:lnTo>
                  <a:lnTo>
                    <a:pt x="131" y="132"/>
                  </a:lnTo>
                  <a:lnTo>
                    <a:pt x="132" y="131"/>
                  </a:lnTo>
                  <a:lnTo>
                    <a:pt x="133" y="130"/>
                  </a:lnTo>
                  <a:lnTo>
                    <a:pt x="133" y="130"/>
                  </a:lnTo>
                  <a:lnTo>
                    <a:pt x="133" y="129"/>
                  </a:lnTo>
                  <a:lnTo>
                    <a:pt x="133" y="5"/>
                  </a:lnTo>
                  <a:lnTo>
                    <a:pt x="133" y="5"/>
                  </a:lnTo>
                  <a:lnTo>
                    <a:pt x="133" y="4"/>
                  </a:lnTo>
                  <a:lnTo>
                    <a:pt x="133" y="3"/>
                  </a:lnTo>
                  <a:lnTo>
                    <a:pt x="132" y="3"/>
                  </a:lnTo>
                  <a:lnTo>
                    <a:pt x="131" y="2"/>
                  </a:lnTo>
                  <a:lnTo>
                    <a:pt x="130" y="2"/>
                  </a:lnTo>
                  <a:lnTo>
                    <a:pt x="130" y="1"/>
                  </a:lnTo>
                  <a:lnTo>
                    <a:pt x="129" y="1"/>
                  </a:lnTo>
                  <a:lnTo>
                    <a:pt x="128" y="0"/>
                  </a:lnTo>
                  <a:lnTo>
                    <a:pt x="5"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516"/>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517"/>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518"/>
            <p:cNvSpPr>
              <a:spLocks noEditPoints="1"/>
            </p:cNvSpPr>
            <p:nvPr/>
          </p:nvSpPr>
          <p:spPr bwMode="auto">
            <a:xfrm>
              <a:off x="5439" y="1392"/>
              <a:ext cx="133" cy="133"/>
            </a:xfrm>
            <a:custGeom>
              <a:avLst/>
              <a:gdLst/>
              <a:ahLst/>
              <a:cxnLst>
                <a:cxn ang="0">
                  <a:pos x="17" y="123"/>
                </a:cxn>
                <a:cxn ang="0">
                  <a:pos x="8" y="100"/>
                </a:cxn>
                <a:cxn ang="0">
                  <a:pos x="8" y="72"/>
                </a:cxn>
                <a:cxn ang="0">
                  <a:pos x="23" y="11"/>
                </a:cxn>
                <a:cxn ang="0">
                  <a:pos x="111" y="12"/>
                </a:cxn>
                <a:cxn ang="0">
                  <a:pos x="119" y="31"/>
                </a:cxn>
                <a:cxn ang="0">
                  <a:pos x="122" y="97"/>
                </a:cxn>
                <a:cxn ang="0">
                  <a:pos x="116" y="113"/>
                </a:cxn>
                <a:cxn ang="0">
                  <a:pos x="93" y="113"/>
                </a:cxn>
                <a:cxn ang="0">
                  <a:pos x="42" y="25"/>
                </a:cxn>
                <a:cxn ang="0">
                  <a:pos x="42" y="12"/>
                </a:cxn>
                <a:cxn ang="0">
                  <a:pos x="119" y="66"/>
                </a:cxn>
                <a:cxn ang="0">
                  <a:pos x="17" y="31"/>
                </a:cxn>
                <a:cxn ang="0">
                  <a:pos x="62" y="29"/>
                </a:cxn>
                <a:cxn ang="0">
                  <a:pos x="28" y="85"/>
                </a:cxn>
                <a:cxn ang="0">
                  <a:pos x="25" y="83"/>
                </a:cxn>
                <a:cxn ang="0">
                  <a:pos x="23" y="83"/>
                </a:cxn>
                <a:cxn ang="0">
                  <a:pos x="19" y="85"/>
                </a:cxn>
                <a:cxn ang="0">
                  <a:pos x="19" y="89"/>
                </a:cxn>
                <a:cxn ang="0">
                  <a:pos x="20" y="92"/>
                </a:cxn>
                <a:cxn ang="0">
                  <a:pos x="23" y="94"/>
                </a:cxn>
                <a:cxn ang="0">
                  <a:pos x="27" y="93"/>
                </a:cxn>
                <a:cxn ang="0">
                  <a:pos x="30" y="92"/>
                </a:cxn>
                <a:cxn ang="0">
                  <a:pos x="32" y="94"/>
                </a:cxn>
                <a:cxn ang="0">
                  <a:pos x="35" y="93"/>
                </a:cxn>
                <a:cxn ang="0">
                  <a:pos x="38" y="91"/>
                </a:cxn>
                <a:cxn ang="0">
                  <a:pos x="39" y="87"/>
                </a:cxn>
                <a:cxn ang="0">
                  <a:pos x="37" y="84"/>
                </a:cxn>
                <a:cxn ang="0">
                  <a:pos x="35" y="83"/>
                </a:cxn>
                <a:cxn ang="0">
                  <a:pos x="31" y="83"/>
                </a:cxn>
                <a:cxn ang="0">
                  <a:pos x="105" y="85"/>
                </a:cxn>
                <a:cxn ang="0">
                  <a:pos x="102" y="83"/>
                </a:cxn>
                <a:cxn ang="0">
                  <a:pos x="99" y="83"/>
                </a:cxn>
                <a:cxn ang="0">
                  <a:pos x="96" y="85"/>
                </a:cxn>
                <a:cxn ang="0">
                  <a:pos x="95" y="88"/>
                </a:cxn>
                <a:cxn ang="0">
                  <a:pos x="95" y="91"/>
                </a:cxn>
                <a:cxn ang="0">
                  <a:pos x="98" y="93"/>
                </a:cxn>
                <a:cxn ang="0">
                  <a:pos x="102" y="94"/>
                </a:cxn>
                <a:cxn ang="0">
                  <a:pos x="105" y="91"/>
                </a:cxn>
                <a:cxn ang="0">
                  <a:pos x="107" y="93"/>
                </a:cxn>
                <a:cxn ang="0">
                  <a:pos x="110" y="94"/>
                </a:cxn>
                <a:cxn ang="0">
                  <a:pos x="113" y="92"/>
                </a:cxn>
                <a:cxn ang="0">
                  <a:pos x="115" y="88"/>
                </a:cxn>
                <a:cxn ang="0">
                  <a:pos x="114" y="85"/>
                </a:cxn>
                <a:cxn ang="0">
                  <a:pos x="111" y="83"/>
                </a:cxn>
                <a:cxn ang="0">
                  <a:pos x="108" y="83"/>
                </a:cxn>
                <a:cxn ang="0">
                  <a:pos x="105" y="85"/>
                </a:cxn>
                <a:cxn ang="0">
                  <a:pos x="116" y="98"/>
                </a:cxn>
                <a:cxn ang="0">
                  <a:pos x="5" y="0"/>
                </a:cxn>
                <a:cxn ang="0">
                  <a:pos x="2" y="0"/>
                </a:cxn>
                <a:cxn ang="0">
                  <a:pos x="0" y="2"/>
                </a:cxn>
                <a:cxn ang="0">
                  <a:pos x="0" y="128"/>
                </a:cxn>
                <a:cxn ang="0">
                  <a:pos x="0" y="131"/>
                </a:cxn>
                <a:cxn ang="0">
                  <a:pos x="2" y="132"/>
                </a:cxn>
                <a:cxn ang="0">
                  <a:pos x="128" y="133"/>
                </a:cxn>
                <a:cxn ang="0">
                  <a:pos x="131" y="132"/>
                </a:cxn>
                <a:cxn ang="0">
                  <a:pos x="133" y="130"/>
                </a:cxn>
                <a:cxn ang="0">
                  <a:pos x="133" y="5"/>
                </a:cxn>
                <a:cxn ang="0">
                  <a:pos x="133" y="2"/>
                </a:cxn>
                <a:cxn ang="0">
                  <a:pos x="131" y="0"/>
                </a:cxn>
                <a:cxn ang="0">
                  <a:pos x="128" y="0"/>
                </a:cxn>
              </a:cxnLst>
              <a:rect l="0" t="0" r="r" b="b"/>
              <a:pathLst>
                <a:path w="133" h="133">
                  <a:moveTo>
                    <a:pt x="39" y="113"/>
                  </a:moveTo>
                  <a:lnTo>
                    <a:pt x="39" y="123"/>
                  </a:lnTo>
                  <a:lnTo>
                    <a:pt x="17" y="123"/>
                  </a:lnTo>
                  <a:lnTo>
                    <a:pt x="17" y="113"/>
                  </a:lnTo>
                  <a:lnTo>
                    <a:pt x="8" y="113"/>
                  </a:lnTo>
                  <a:lnTo>
                    <a:pt x="8" y="100"/>
                  </a:lnTo>
                  <a:lnTo>
                    <a:pt x="11" y="97"/>
                  </a:lnTo>
                  <a:lnTo>
                    <a:pt x="8" y="81"/>
                  </a:lnTo>
                  <a:lnTo>
                    <a:pt x="8" y="72"/>
                  </a:lnTo>
                  <a:lnTo>
                    <a:pt x="16" y="20"/>
                  </a:lnTo>
                  <a:lnTo>
                    <a:pt x="19" y="14"/>
                  </a:lnTo>
                  <a:lnTo>
                    <a:pt x="23" y="11"/>
                  </a:lnTo>
                  <a:lnTo>
                    <a:pt x="28" y="9"/>
                  </a:lnTo>
                  <a:lnTo>
                    <a:pt x="105" y="9"/>
                  </a:lnTo>
                  <a:lnTo>
                    <a:pt x="111" y="12"/>
                  </a:lnTo>
                  <a:lnTo>
                    <a:pt x="116" y="17"/>
                  </a:lnTo>
                  <a:lnTo>
                    <a:pt x="119" y="21"/>
                  </a:lnTo>
                  <a:lnTo>
                    <a:pt x="119" y="31"/>
                  </a:lnTo>
                  <a:lnTo>
                    <a:pt x="125" y="73"/>
                  </a:lnTo>
                  <a:lnTo>
                    <a:pt x="125" y="80"/>
                  </a:lnTo>
                  <a:lnTo>
                    <a:pt x="122" y="97"/>
                  </a:lnTo>
                  <a:lnTo>
                    <a:pt x="125" y="100"/>
                  </a:lnTo>
                  <a:lnTo>
                    <a:pt x="125" y="113"/>
                  </a:lnTo>
                  <a:lnTo>
                    <a:pt x="116" y="113"/>
                  </a:lnTo>
                  <a:lnTo>
                    <a:pt x="116" y="123"/>
                  </a:lnTo>
                  <a:lnTo>
                    <a:pt x="93" y="123"/>
                  </a:lnTo>
                  <a:lnTo>
                    <a:pt x="93" y="113"/>
                  </a:lnTo>
                  <a:lnTo>
                    <a:pt x="39" y="113"/>
                  </a:lnTo>
                  <a:close/>
                  <a:moveTo>
                    <a:pt x="42" y="12"/>
                  </a:moveTo>
                  <a:lnTo>
                    <a:pt x="42" y="25"/>
                  </a:lnTo>
                  <a:lnTo>
                    <a:pt x="91" y="25"/>
                  </a:lnTo>
                  <a:lnTo>
                    <a:pt x="91" y="12"/>
                  </a:lnTo>
                  <a:lnTo>
                    <a:pt x="42" y="12"/>
                  </a:lnTo>
                  <a:close/>
                  <a:moveTo>
                    <a:pt x="71" y="29"/>
                  </a:moveTo>
                  <a:lnTo>
                    <a:pt x="71" y="66"/>
                  </a:lnTo>
                  <a:lnTo>
                    <a:pt x="119" y="66"/>
                  </a:lnTo>
                  <a:lnTo>
                    <a:pt x="116" y="31"/>
                  </a:lnTo>
                  <a:lnTo>
                    <a:pt x="71" y="29"/>
                  </a:lnTo>
                  <a:close/>
                  <a:moveTo>
                    <a:pt x="17" y="31"/>
                  </a:moveTo>
                  <a:lnTo>
                    <a:pt x="14" y="66"/>
                  </a:lnTo>
                  <a:lnTo>
                    <a:pt x="62" y="66"/>
                  </a:lnTo>
                  <a:lnTo>
                    <a:pt x="62" y="29"/>
                  </a:lnTo>
                  <a:lnTo>
                    <a:pt x="17" y="31"/>
                  </a:lnTo>
                  <a:close/>
                  <a:moveTo>
                    <a:pt x="29" y="85"/>
                  </a:moveTo>
                  <a:lnTo>
                    <a:pt x="28" y="85"/>
                  </a:lnTo>
                  <a:lnTo>
                    <a:pt x="27" y="84"/>
                  </a:lnTo>
                  <a:lnTo>
                    <a:pt x="26" y="83"/>
                  </a:lnTo>
                  <a:lnTo>
                    <a:pt x="25" y="83"/>
                  </a:lnTo>
                  <a:lnTo>
                    <a:pt x="25" y="83"/>
                  </a:lnTo>
                  <a:lnTo>
                    <a:pt x="23" y="83"/>
                  </a:lnTo>
                  <a:lnTo>
                    <a:pt x="23" y="83"/>
                  </a:lnTo>
                  <a:lnTo>
                    <a:pt x="21" y="84"/>
                  </a:lnTo>
                  <a:lnTo>
                    <a:pt x="20" y="85"/>
                  </a:lnTo>
                  <a:lnTo>
                    <a:pt x="19" y="85"/>
                  </a:lnTo>
                  <a:lnTo>
                    <a:pt x="19" y="87"/>
                  </a:lnTo>
                  <a:lnTo>
                    <a:pt x="19" y="88"/>
                  </a:lnTo>
                  <a:lnTo>
                    <a:pt x="19" y="89"/>
                  </a:lnTo>
                  <a:lnTo>
                    <a:pt x="19" y="90"/>
                  </a:lnTo>
                  <a:lnTo>
                    <a:pt x="19" y="91"/>
                  </a:lnTo>
                  <a:lnTo>
                    <a:pt x="20" y="92"/>
                  </a:lnTo>
                  <a:lnTo>
                    <a:pt x="21" y="93"/>
                  </a:lnTo>
                  <a:lnTo>
                    <a:pt x="22" y="93"/>
                  </a:lnTo>
                  <a:lnTo>
                    <a:pt x="23" y="94"/>
                  </a:lnTo>
                  <a:lnTo>
                    <a:pt x="24" y="94"/>
                  </a:lnTo>
                  <a:lnTo>
                    <a:pt x="26" y="94"/>
                  </a:lnTo>
                  <a:lnTo>
                    <a:pt x="27" y="93"/>
                  </a:lnTo>
                  <a:lnTo>
                    <a:pt x="28" y="92"/>
                  </a:lnTo>
                  <a:lnTo>
                    <a:pt x="29" y="91"/>
                  </a:lnTo>
                  <a:lnTo>
                    <a:pt x="30" y="92"/>
                  </a:lnTo>
                  <a:lnTo>
                    <a:pt x="30" y="92"/>
                  </a:lnTo>
                  <a:lnTo>
                    <a:pt x="31" y="93"/>
                  </a:lnTo>
                  <a:lnTo>
                    <a:pt x="32" y="94"/>
                  </a:lnTo>
                  <a:lnTo>
                    <a:pt x="33" y="94"/>
                  </a:lnTo>
                  <a:lnTo>
                    <a:pt x="35" y="94"/>
                  </a:lnTo>
                  <a:lnTo>
                    <a:pt x="35" y="93"/>
                  </a:lnTo>
                  <a:lnTo>
                    <a:pt x="37" y="93"/>
                  </a:lnTo>
                  <a:lnTo>
                    <a:pt x="37" y="92"/>
                  </a:lnTo>
                  <a:lnTo>
                    <a:pt x="38" y="91"/>
                  </a:lnTo>
                  <a:lnTo>
                    <a:pt x="39" y="90"/>
                  </a:lnTo>
                  <a:lnTo>
                    <a:pt x="39" y="88"/>
                  </a:lnTo>
                  <a:lnTo>
                    <a:pt x="39" y="87"/>
                  </a:lnTo>
                  <a:lnTo>
                    <a:pt x="38" y="86"/>
                  </a:lnTo>
                  <a:lnTo>
                    <a:pt x="38" y="85"/>
                  </a:lnTo>
                  <a:lnTo>
                    <a:pt x="37" y="84"/>
                  </a:lnTo>
                  <a:lnTo>
                    <a:pt x="37" y="84"/>
                  </a:lnTo>
                  <a:lnTo>
                    <a:pt x="36" y="83"/>
                  </a:lnTo>
                  <a:lnTo>
                    <a:pt x="35" y="83"/>
                  </a:lnTo>
                  <a:lnTo>
                    <a:pt x="33" y="83"/>
                  </a:lnTo>
                  <a:lnTo>
                    <a:pt x="32" y="83"/>
                  </a:lnTo>
                  <a:lnTo>
                    <a:pt x="31" y="83"/>
                  </a:lnTo>
                  <a:lnTo>
                    <a:pt x="30" y="84"/>
                  </a:lnTo>
                  <a:lnTo>
                    <a:pt x="29" y="85"/>
                  </a:lnTo>
                  <a:close/>
                  <a:moveTo>
                    <a:pt x="105" y="85"/>
                  </a:moveTo>
                  <a:lnTo>
                    <a:pt x="104" y="85"/>
                  </a:lnTo>
                  <a:lnTo>
                    <a:pt x="103" y="84"/>
                  </a:lnTo>
                  <a:lnTo>
                    <a:pt x="102" y="83"/>
                  </a:lnTo>
                  <a:lnTo>
                    <a:pt x="101" y="83"/>
                  </a:lnTo>
                  <a:lnTo>
                    <a:pt x="100" y="83"/>
                  </a:lnTo>
                  <a:lnTo>
                    <a:pt x="99" y="83"/>
                  </a:lnTo>
                  <a:lnTo>
                    <a:pt x="98" y="83"/>
                  </a:lnTo>
                  <a:lnTo>
                    <a:pt x="97" y="84"/>
                  </a:lnTo>
                  <a:lnTo>
                    <a:pt x="96" y="85"/>
                  </a:lnTo>
                  <a:lnTo>
                    <a:pt x="95" y="85"/>
                  </a:lnTo>
                  <a:lnTo>
                    <a:pt x="95" y="87"/>
                  </a:lnTo>
                  <a:lnTo>
                    <a:pt x="95" y="88"/>
                  </a:lnTo>
                  <a:lnTo>
                    <a:pt x="95" y="89"/>
                  </a:lnTo>
                  <a:lnTo>
                    <a:pt x="95" y="90"/>
                  </a:lnTo>
                  <a:lnTo>
                    <a:pt x="95" y="91"/>
                  </a:lnTo>
                  <a:lnTo>
                    <a:pt x="96" y="92"/>
                  </a:lnTo>
                  <a:lnTo>
                    <a:pt x="97" y="93"/>
                  </a:lnTo>
                  <a:lnTo>
                    <a:pt x="98" y="93"/>
                  </a:lnTo>
                  <a:lnTo>
                    <a:pt x="99" y="94"/>
                  </a:lnTo>
                  <a:lnTo>
                    <a:pt x="100" y="94"/>
                  </a:lnTo>
                  <a:lnTo>
                    <a:pt x="102" y="94"/>
                  </a:lnTo>
                  <a:lnTo>
                    <a:pt x="103" y="93"/>
                  </a:lnTo>
                  <a:lnTo>
                    <a:pt x="104" y="92"/>
                  </a:lnTo>
                  <a:lnTo>
                    <a:pt x="105" y="91"/>
                  </a:lnTo>
                  <a:lnTo>
                    <a:pt x="105" y="92"/>
                  </a:lnTo>
                  <a:lnTo>
                    <a:pt x="106" y="92"/>
                  </a:lnTo>
                  <a:lnTo>
                    <a:pt x="107" y="93"/>
                  </a:lnTo>
                  <a:lnTo>
                    <a:pt x="108" y="94"/>
                  </a:lnTo>
                  <a:lnTo>
                    <a:pt x="109" y="94"/>
                  </a:lnTo>
                  <a:lnTo>
                    <a:pt x="110" y="94"/>
                  </a:lnTo>
                  <a:lnTo>
                    <a:pt x="111" y="93"/>
                  </a:lnTo>
                  <a:lnTo>
                    <a:pt x="112" y="93"/>
                  </a:lnTo>
                  <a:lnTo>
                    <a:pt x="113" y="92"/>
                  </a:lnTo>
                  <a:lnTo>
                    <a:pt x="114" y="91"/>
                  </a:lnTo>
                  <a:lnTo>
                    <a:pt x="115" y="90"/>
                  </a:lnTo>
                  <a:lnTo>
                    <a:pt x="115" y="88"/>
                  </a:lnTo>
                  <a:lnTo>
                    <a:pt x="115" y="87"/>
                  </a:lnTo>
                  <a:lnTo>
                    <a:pt x="114" y="86"/>
                  </a:lnTo>
                  <a:lnTo>
                    <a:pt x="114" y="85"/>
                  </a:lnTo>
                  <a:lnTo>
                    <a:pt x="113" y="84"/>
                  </a:lnTo>
                  <a:lnTo>
                    <a:pt x="112" y="84"/>
                  </a:lnTo>
                  <a:lnTo>
                    <a:pt x="111" y="83"/>
                  </a:lnTo>
                  <a:lnTo>
                    <a:pt x="111" y="83"/>
                  </a:lnTo>
                  <a:lnTo>
                    <a:pt x="109" y="83"/>
                  </a:lnTo>
                  <a:lnTo>
                    <a:pt x="108" y="83"/>
                  </a:lnTo>
                  <a:lnTo>
                    <a:pt x="107" y="83"/>
                  </a:lnTo>
                  <a:lnTo>
                    <a:pt x="105" y="84"/>
                  </a:lnTo>
                  <a:lnTo>
                    <a:pt x="105" y="85"/>
                  </a:lnTo>
                  <a:close/>
                  <a:moveTo>
                    <a:pt x="17" y="102"/>
                  </a:moveTo>
                  <a:lnTo>
                    <a:pt x="116" y="102"/>
                  </a:lnTo>
                  <a:lnTo>
                    <a:pt x="116" y="98"/>
                  </a:lnTo>
                  <a:lnTo>
                    <a:pt x="17" y="98"/>
                  </a:lnTo>
                  <a:lnTo>
                    <a:pt x="17" y="102"/>
                  </a:lnTo>
                  <a:close/>
                  <a:moveTo>
                    <a:pt x="5" y="0"/>
                  </a:moveTo>
                  <a:lnTo>
                    <a:pt x="3" y="0"/>
                  </a:lnTo>
                  <a:lnTo>
                    <a:pt x="2" y="0"/>
                  </a:lnTo>
                  <a:lnTo>
                    <a:pt x="2" y="0"/>
                  </a:lnTo>
                  <a:lnTo>
                    <a:pt x="1" y="1"/>
                  </a:lnTo>
                  <a:lnTo>
                    <a:pt x="0" y="2"/>
                  </a:lnTo>
                  <a:lnTo>
                    <a:pt x="0" y="2"/>
                  </a:lnTo>
                  <a:lnTo>
                    <a:pt x="0" y="3"/>
                  </a:lnTo>
                  <a:lnTo>
                    <a:pt x="0" y="5"/>
                  </a:lnTo>
                  <a:lnTo>
                    <a:pt x="0" y="128"/>
                  </a:lnTo>
                  <a:lnTo>
                    <a:pt x="0" y="129"/>
                  </a:lnTo>
                  <a:lnTo>
                    <a:pt x="0" y="130"/>
                  </a:lnTo>
                  <a:lnTo>
                    <a:pt x="0" y="131"/>
                  </a:lnTo>
                  <a:lnTo>
                    <a:pt x="1" y="132"/>
                  </a:lnTo>
                  <a:lnTo>
                    <a:pt x="2" y="132"/>
                  </a:lnTo>
                  <a:lnTo>
                    <a:pt x="2" y="132"/>
                  </a:lnTo>
                  <a:lnTo>
                    <a:pt x="3" y="133"/>
                  </a:lnTo>
                  <a:lnTo>
                    <a:pt x="5" y="133"/>
                  </a:lnTo>
                  <a:lnTo>
                    <a:pt x="128" y="133"/>
                  </a:lnTo>
                  <a:lnTo>
                    <a:pt x="129" y="133"/>
                  </a:lnTo>
                  <a:lnTo>
                    <a:pt x="130" y="132"/>
                  </a:lnTo>
                  <a:lnTo>
                    <a:pt x="131" y="132"/>
                  </a:lnTo>
                  <a:lnTo>
                    <a:pt x="132" y="132"/>
                  </a:lnTo>
                  <a:lnTo>
                    <a:pt x="132" y="131"/>
                  </a:lnTo>
                  <a:lnTo>
                    <a:pt x="133" y="130"/>
                  </a:lnTo>
                  <a:lnTo>
                    <a:pt x="133" y="129"/>
                  </a:lnTo>
                  <a:lnTo>
                    <a:pt x="133" y="128"/>
                  </a:lnTo>
                  <a:lnTo>
                    <a:pt x="133" y="5"/>
                  </a:lnTo>
                  <a:lnTo>
                    <a:pt x="133" y="4"/>
                  </a:lnTo>
                  <a:lnTo>
                    <a:pt x="133" y="3"/>
                  </a:lnTo>
                  <a:lnTo>
                    <a:pt x="133" y="2"/>
                  </a:lnTo>
                  <a:lnTo>
                    <a:pt x="132" y="2"/>
                  </a:lnTo>
                  <a:lnTo>
                    <a:pt x="132" y="1"/>
                  </a:lnTo>
                  <a:lnTo>
                    <a:pt x="131" y="0"/>
                  </a:lnTo>
                  <a:lnTo>
                    <a:pt x="130" y="0"/>
                  </a:lnTo>
                  <a:lnTo>
                    <a:pt x="129" y="0"/>
                  </a:lnTo>
                  <a:lnTo>
                    <a:pt x="128" y="0"/>
                  </a:lnTo>
                  <a:lnTo>
                    <a:pt x="128" y="0"/>
                  </a:lnTo>
                  <a:lnTo>
                    <a:pt x="5"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519"/>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520"/>
            <p:cNvSpPr>
              <a:spLocks/>
            </p:cNvSpPr>
            <p:nvPr/>
          </p:nvSpPr>
          <p:spPr bwMode="auto">
            <a:xfrm>
              <a:off x="5436" y="1389"/>
              <a:ext cx="139" cy="140"/>
            </a:xfrm>
            <a:custGeom>
              <a:avLst/>
              <a:gdLst/>
              <a:ahLst/>
              <a:cxnLst>
                <a:cxn ang="0">
                  <a:pos x="131" y="0"/>
                </a:cxn>
                <a:cxn ang="0">
                  <a:pos x="133" y="0"/>
                </a:cxn>
                <a:cxn ang="0">
                  <a:pos x="135" y="0"/>
                </a:cxn>
                <a:cxn ang="0">
                  <a:pos x="136" y="1"/>
                </a:cxn>
                <a:cxn ang="0">
                  <a:pos x="137" y="2"/>
                </a:cxn>
                <a:cxn ang="0">
                  <a:pos x="138" y="3"/>
                </a:cxn>
                <a:cxn ang="0">
                  <a:pos x="139" y="5"/>
                </a:cxn>
                <a:cxn ang="0">
                  <a:pos x="139" y="6"/>
                </a:cxn>
                <a:cxn ang="0">
                  <a:pos x="139" y="8"/>
                </a:cxn>
                <a:cxn ang="0">
                  <a:pos x="139" y="132"/>
                </a:cxn>
                <a:cxn ang="0">
                  <a:pos x="139" y="133"/>
                </a:cxn>
                <a:cxn ang="0">
                  <a:pos x="139" y="135"/>
                </a:cxn>
                <a:cxn ang="0">
                  <a:pos x="138" y="137"/>
                </a:cxn>
                <a:cxn ang="0">
                  <a:pos x="138" y="137"/>
                </a:cxn>
                <a:cxn ang="0">
                  <a:pos x="136" y="138"/>
                </a:cxn>
                <a:cxn ang="0">
                  <a:pos x="136" y="139"/>
                </a:cxn>
                <a:cxn ang="0">
                  <a:pos x="135" y="140"/>
                </a:cxn>
                <a:cxn ang="0">
                  <a:pos x="133" y="140"/>
                </a:cxn>
                <a:cxn ang="0">
                  <a:pos x="7" y="140"/>
                </a:cxn>
                <a:cxn ang="0">
                  <a:pos x="5" y="140"/>
                </a:cxn>
                <a:cxn ang="0">
                  <a:pos x="4" y="139"/>
                </a:cxn>
                <a:cxn ang="0">
                  <a:pos x="3" y="138"/>
                </a:cxn>
                <a:cxn ang="0">
                  <a:pos x="2" y="138"/>
                </a:cxn>
                <a:cxn ang="0">
                  <a:pos x="1" y="137"/>
                </a:cxn>
                <a:cxn ang="0">
                  <a:pos x="0" y="136"/>
                </a:cxn>
                <a:cxn ang="0">
                  <a:pos x="0" y="135"/>
                </a:cxn>
                <a:cxn ang="0">
                  <a:pos x="0" y="133"/>
                </a:cxn>
                <a:cxn ang="0">
                  <a:pos x="0" y="6"/>
                </a:cxn>
                <a:cxn ang="0">
                  <a:pos x="0" y="5"/>
                </a:cxn>
                <a:cxn ang="0">
                  <a:pos x="0" y="4"/>
                </a:cxn>
                <a:cxn ang="0">
                  <a:pos x="1" y="3"/>
                </a:cxn>
                <a:cxn ang="0">
                  <a:pos x="2" y="2"/>
                </a:cxn>
                <a:cxn ang="0">
                  <a:pos x="3" y="1"/>
                </a:cxn>
                <a:cxn ang="0">
                  <a:pos x="4" y="0"/>
                </a:cxn>
                <a:cxn ang="0">
                  <a:pos x="5" y="0"/>
                </a:cxn>
                <a:cxn ang="0">
                  <a:pos x="7" y="0"/>
                </a:cxn>
                <a:cxn ang="0">
                  <a:pos x="131" y="0"/>
                </a:cxn>
              </a:cxnLst>
              <a:rect l="0" t="0" r="r" b="b"/>
              <a:pathLst>
                <a:path w="139" h="140">
                  <a:moveTo>
                    <a:pt x="131" y="0"/>
                  </a:moveTo>
                  <a:lnTo>
                    <a:pt x="133" y="0"/>
                  </a:lnTo>
                  <a:lnTo>
                    <a:pt x="135" y="0"/>
                  </a:lnTo>
                  <a:lnTo>
                    <a:pt x="136" y="1"/>
                  </a:lnTo>
                  <a:lnTo>
                    <a:pt x="137" y="2"/>
                  </a:lnTo>
                  <a:lnTo>
                    <a:pt x="138" y="3"/>
                  </a:lnTo>
                  <a:lnTo>
                    <a:pt x="139" y="5"/>
                  </a:lnTo>
                  <a:lnTo>
                    <a:pt x="139" y="6"/>
                  </a:lnTo>
                  <a:lnTo>
                    <a:pt x="139" y="8"/>
                  </a:lnTo>
                  <a:lnTo>
                    <a:pt x="139" y="132"/>
                  </a:lnTo>
                  <a:lnTo>
                    <a:pt x="139" y="133"/>
                  </a:lnTo>
                  <a:lnTo>
                    <a:pt x="139" y="135"/>
                  </a:lnTo>
                  <a:lnTo>
                    <a:pt x="138" y="137"/>
                  </a:lnTo>
                  <a:lnTo>
                    <a:pt x="138" y="137"/>
                  </a:lnTo>
                  <a:lnTo>
                    <a:pt x="136" y="138"/>
                  </a:lnTo>
                  <a:lnTo>
                    <a:pt x="136" y="139"/>
                  </a:lnTo>
                  <a:lnTo>
                    <a:pt x="135" y="140"/>
                  </a:lnTo>
                  <a:lnTo>
                    <a:pt x="133" y="140"/>
                  </a:lnTo>
                  <a:lnTo>
                    <a:pt x="7" y="140"/>
                  </a:lnTo>
                  <a:lnTo>
                    <a:pt x="5" y="140"/>
                  </a:lnTo>
                  <a:lnTo>
                    <a:pt x="4" y="139"/>
                  </a:lnTo>
                  <a:lnTo>
                    <a:pt x="3" y="138"/>
                  </a:lnTo>
                  <a:lnTo>
                    <a:pt x="2" y="138"/>
                  </a:lnTo>
                  <a:lnTo>
                    <a:pt x="1" y="137"/>
                  </a:lnTo>
                  <a:lnTo>
                    <a:pt x="0" y="136"/>
                  </a:lnTo>
                  <a:lnTo>
                    <a:pt x="0" y="135"/>
                  </a:lnTo>
                  <a:lnTo>
                    <a:pt x="0" y="133"/>
                  </a:lnTo>
                  <a:lnTo>
                    <a:pt x="0" y="6"/>
                  </a:lnTo>
                  <a:lnTo>
                    <a:pt x="0" y="5"/>
                  </a:lnTo>
                  <a:lnTo>
                    <a:pt x="0" y="4"/>
                  </a:lnTo>
                  <a:lnTo>
                    <a:pt x="1" y="3"/>
                  </a:lnTo>
                  <a:lnTo>
                    <a:pt x="2" y="2"/>
                  </a:lnTo>
                  <a:lnTo>
                    <a:pt x="3" y="1"/>
                  </a:lnTo>
                  <a:lnTo>
                    <a:pt x="4" y="0"/>
                  </a:lnTo>
                  <a:lnTo>
                    <a:pt x="5" y="0"/>
                  </a:lnTo>
                  <a:lnTo>
                    <a:pt x="7" y="0"/>
                  </a:lnTo>
                  <a:lnTo>
                    <a:pt x="131"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521"/>
            <p:cNvSpPr>
              <a:spLocks noEditPoints="1"/>
            </p:cNvSpPr>
            <p:nvPr/>
          </p:nvSpPr>
          <p:spPr bwMode="auto">
            <a:xfrm>
              <a:off x="5439" y="1392"/>
              <a:ext cx="133" cy="133"/>
            </a:xfrm>
            <a:custGeom>
              <a:avLst/>
              <a:gdLst/>
              <a:ahLst/>
              <a:cxnLst>
                <a:cxn ang="0">
                  <a:pos x="17" y="123"/>
                </a:cxn>
                <a:cxn ang="0">
                  <a:pos x="8" y="100"/>
                </a:cxn>
                <a:cxn ang="0">
                  <a:pos x="8" y="72"/>
                </a:cxn>
                <a:cxn ang="0">
                  <a:pos x="23" y="11"/>
                </a:cxn>
                <a:cxn ang="0">
                  <a:pos x="111" y="12"/>
                </a:cxn>
                <a:cxn ang="0">
                  <a:pos x="119" y="31"/>
                </a:cxn>
                <a:cxn ang="0">
                  <a:pos x="122" y="97"/>
                </a:cxn>
                <a:cxn ang="0">
                  <a:pos x="116" y="113"/>
                </a:cxn>
                <a:cxn ang="0">
                  <a:pos x="93" y="113"/>
                </a:cxn>
                <a:cxn ang="0">
                  <a:pos x="42" y="25"/>
                </a:cxn>
                <a:cxn ang="0">
                  <a:pos x="42" y="12"/>
                </a:cxn>
                <a:cxn ang="0">
                  <a:pos x="119" y="66"/>
                </a:cxn>
                <a:cxn ang="0">
                  <a:pos x="17" y="31"/>
                </a:cxn>
                <a:cxn ang="0">
                  <a:pos x="62" y="29"/>
                </a:cxn>
                <a:cxn ang="0">
                  <a:pos x="28" y="85"/>
                </a:cxn>
                <a:cxn ang="0">
                  <a:pos x="25" y="83"/>
                </a:cxn>
                <a:cxn ang="0">
                  <a:pos x="23" y="83"/>
                </a:cxn>
                <a:cxn ang="0">
                  <a:pos x="19" y="85"/>
                </a:cxn>
                <a:cxn ang="0">
                  <a:pos x="19" y="89"/>
                </a:cxn>
                <a:cxn ang="0">
                  <a:pos x="20" y="92"/>
                </a:cxn>
                <a:cxn ang="0">
                  <a:pos x="23" y="94"/>
                </a:cxn>
                <a:cxn ang="0">
                  <a:pos x="27" y="93"/>
                </a:cxn>
                <a:cxn ang="0">
                  <a:pos x="30" y="92"/>
                </a:cxn>
                <a:cxn ang="0">
                  <a:pos x="32" y="94"/>
                </a:cxn>
                <a:cxn ang="0">
                  <a:pos x="35" y="93"/>
                </a:cxn>
                <a:cxn ang="0">
                  <a:pos x="38" y="91"/>
                </a:cxn>
                <a:cxn ang="0">
                  <a:pos x="39" y="87"/>
                </a:cxn>
                <a:cxn ang="0">
                  <a:pos x="37" y="84"/>
                </a:cxn>
                <a:cxn ang="0">
                  <a:pos x="35" y="83"/>
                </a:cxn>
                <a:cxn ang="0">
                  <a:pos x="31" y="83"/>
                </a:cxn>
                <a:cxn ang="0">
                  <a:pos x="105" y="85"/>
                </a:cxn>
                <a:cxn ang="0">
                  <a:pos x="102" y="83"/>
                </a:cxn>
                <a:cxn ang="0">
                  <a:pos x="99" y="83"/>
                </a:cxn>
                <a:cxn ang="0">
                  <a:pos x="96" y="85"/>
                </a:cxn>
                <a:cxn ang="0">
                  <a:pos x="95" y="88"/>
                </a:cxn>
                <a:cxn ang="0">
                  <a:pos x="95" y="91"/>
                </a:cxn>
                <a:cxn ang="0">
                  <a:pos x="98" y="93"/>
                </a:cxn>
                <a:cxn ang="0">
                  <a:pos x="102" y="94"/>
                </a:cxn>
                <a:cxn ang="0">
                  <a:pos x="105" y="91"/>
                </a:cxn>
                <a:cxn ang="0">
                  <a:pos x="107" y="93"/>
                </a:cxn>
                <a:cxn ang="0">
                  <a:pos x="110" y="94"/>
                </a:cxn>
                <a:cxn ang="0">
                  <a:pos x="113" y="92"/>
                </a:cxn>
                <a:cxn ang="0">
                  <a:pos x="115" y="88"/>
                </a:cxn>
                <a:cxn ang="0">
                  <a:pos x="114" y="85"/>
                </a:cxn>
                <a:cxn ang="0">
                  <a:pos x="111" y="83"/>
                </a:cxn>
                <a:cxn ang="0">
                  <a:pos x="108" y="83"/>
                </a:cxn>
                <a:cxn ang="0">
                  <a:pos x="105" y="85"/>
                </a:cxn>
                <a:cxn ang="0">
                  <a:pos x="116" y="98"/>
                </a:cxn>
                <a:cxn ang="0">
                  <a:pos x="5" y="0"/>
                </a:cxn>
                <a:cxn ang="0">
                  <a:pos x="2" y="0"/>
                </a:cxn>
                <a:cxn ang="0">
                  <a:pos x="0" y="2"/>
                </a:cxn>
                <a:cxn ang="0">
                  <a:pos x="0" y="128"/>
                </a:cxn>
                <a:cxn ang="0">
                  <a:pos x="0" y="131"/>
                </a:cxn>
                <a:cxn ang="0">
                  <a:pos x="2" y="132"/>
                </a:cxn>
                <a:cxn ang="0">
                  <a:pos x="128" y="133"/>
                </a:cxn>
                <a:cxn ang="0">
                  <a:pos x="131" y="132"/>
                </a:cxn>
                <a:cxn ang="0">
                  <a:pos x="133" y="130"/>
                </a:cxn>
                <a:cxn ang="0">
                  <a:pos x="133" y="5"/>
                </a:cxn>
                <a:cxn ang="0">
                  <a:pos x="133" y="2"/>
                </a:cxn>
                <a:cxn ang="0">
                  <a:pos x="131" y="0"/>
                </a:cxn>
                <a:cxn ang="0">
                  <a:pos x="128" y="0"/>
                </a:cxn>
              </a:cxnLst>
              <a:rect l="0" t="0" r="r" b="b"/>
              <a:pathLst>
                <a:path w="133" h="133">
                  <a:moveTo>
                    <a:pt x="39" y="113"/>
                  </a:moveTo>
                  <a:lnTo>
                    <a:pt x="39" y="123"/>
                  </a:lnTo>
                  <a:lnTo>
                    <a:pt x="17" y="123"/>
                  </a:lnTo>
                  <a:lnTo>
                    <a:pt x="17" y="113"/>
                  </a:lnTo>
                  <a:lnTo>
                    <a:pt x="8" y="113"/>
                  </a:lnTo>
                  <a:lnTo>
                    <a:pt x="8" y="100"/>
                  </a:lnTo>
                  <a:lnTo>
                    <a:pt x="11" y="97"/>
                  </a:lnTo>
                  <a:lnTo>
                    <a:pt x="8" y="81"/>
                  </a:lnTo>
                  <a:lnTo>
                    <a:pt x="8" y="72"/>
                  </a:lnTo>
                  <a:lnTo>
                    <a:pt x="16" y="20"/>
                  </a:lnTo>
                  <a:lnTo>
                    <a:pt x="19" y="14"/>
                  </a:lnTo>
                  <a:lnTo>
                    <a:pt x="23" y="11"/>
                  </a:lnTo>
                  <a:lnTo>
                    <a:pt x="28" y="9"/>
                  </a:lnTo>
                  <a:lnTo>
                    <a:pt x="105" y="9"/>
                  </a:lnTo>
                  <a:lnTo>
                    <a:pt x="111" y="12"/>
                  </a:lnTo>
                  <a:lnTo>
                    <a:pt x="116" y="17"/>
                  </a:lnTo>
                  <a:lnTo>
                    <a:pt x="119" y="21"/>
                  </a:lnTo>
                  <a:lnTo>
                    <a:pt x="119" y="31"/>
                  </a:lnTo>
                  <a:lnTo>
                    <a:pt x="125" y="73"/>
                  </a:lnTo>
                  <a:lnTo>
                    <a:pt x="125" y="80"/>
                  </a:lnTo>
                  <a:lnTo>
                    <a:pt x="122" y="97"/>
                  </a:lnTo>
                  <a:lnTo>
                    <a:pt x="125" y="100"/>
                  </a:lnTo>
                  <a:lnTo>
                    <a:pt x="125" y="113"/>
                  </a:lnTo>
                  <a:lnTo>
                    <a:pt x="116" y="113"/>
                  </a:lnTo>
                  <a:lnTo>
                    <a:pt x="116" y="123"/>
                  </a:lnTo>
                  <a:lnTo>
                    <a:pt x="93" y="123"/>
                  </a:lnTo>
                  <a:lnTo>
                    <a:pt x="93" y="113"/>
                  </a:lnTo>
                  <a:lnTo>
                    <a:pt x="39" y="113"/>
                  </a:lnTo>
                  <a:close/>
                  <a:moveTo>
                    <a:pt x="42" y="12"/>
                  </a:moveTo>
                  <a:lnTo>
                    <a:pt x="42" y="25"/>
                  </a:lnTo>
                  <a:lnTo>
                    <a:pt x="91" y="25"/>
                  </a:lnTo>
                  <a:lnTo>
                    <a:pt x="91" y="12"/>
                  </a:lnTo>
                  <a:lnTo>
                    <a:pt x="42" y="12"/>
                  </a:lnTo>
                  <a:close/>
                  <a:moveTo>
                    <a:pt x="71" y="29"/>
                  </a:moveTo>
                  <a:lnTo>
                    <a:pt x="71" y="66"/>
                  </a:lnTo>
                  <a:lnTo>
                    <a:pt x="119" y="66"/>
                  </a:lnTo>
                  <a:lnTo>
                    <a:pt x="116" y="31"/>
                  </a:lnTo>
                  <a:lnTo>
                    <a:pt x="71" y="29"/>
                  </a:lnTo>
                  <a:close/>
                  <a:moveTo>
                    <a:pt x="17" y="31"/>
                  </a:moveTo>
                  <a:lnTo>
                    <a:pt x="14" y="66"/>
                  </a:lnTo>
                  <a:lnTo>
                    <a:pt x="62" y="66"/>
                  </a:lnTo>
                  <a:lnTo>
                    <a:pt x="62" y="29"/>
                  </a:lnTo>
                  <a:lnTo>
                    <a:pt x="17" y="31"/>
                  </a:lnTo>
                  <a:close/>
                  <a:moveTo>
                    <a:pt x="29" y="85"/>
                  </a:moveTo>
                  <a:lnTo>
                    <a:pt x="28" y="85"/>
                  </a:lnTo>
                  <a:lnTo>
                    <a:pt x="27" y="84"/>
                  </a:lnTo>
                  <a:lnTo>
                    <a:pt x="26" y="83"/>
                  </a:lnTo>
                  <a:lnTo>
                    <a:pt x="25" y="83"/>
                  </a:lnTo>
                  <a:lnTo>
                    <a:pt x="25" y="83"/>
                  </a:lnTo>
                  <a:lnTo>
                    <a:pt x="23" y="83"/>
                  </a:lnTo>
                  <a:lnTo>
                    <a:pt x="23" y="83"/>
                  </a:lnTo>
                  <a:lnTo>
                    <a:pt x="21" y="84"/>
                  </a:lnTo>
                  <a:lnTo>
                    <a:pt x="20" y="85"/>
                  </a:lnTo>
                  <a:lnTo>
                    <a:pt x="19" y="85"/>
                  </a:lnTo>
                  <a:lnTo>
                    <a:pt x="19" y="87"/>
                  </a:lnTo>
                  <a:lnTo>
                    <a:pt x="19" y="88"/>
                  </a:lnTo>
                  <a:lnTo>
                    <a:pt x="19" y="89"/>
                  </a:lnTo>
                  <a:lnTo>
                    <a:pt x="19" y="90"/>
                  </a:lnTo>
                  <a:lnTo>
                    <a:pt x="19" y="91"/>
                  </a:lnTo>
                  <a:lnTo>
                    <a:pt x="20" y="92"/>
                  </a:lnTo>
                  <a:lnTo>
                    <a:pt x="21" y="93"/>
                  </a:lnTo>
                  <a:lnTo>
                    <a:pt x="22" y="93"/>
                  </a:lnTo>
                  <a:lnTo>
                    <a:pt x="23" y="94"/>
                  </a:lnTo>
                  <a:lnTo>
                    <a:pt x="24" y="94"/>
                  </a:lnTo>
                  <a:lnTo>
                    <a:pt x="26" y="94"/>
                  </a:lnTo>
                  <a:lnTo>
                    <a:pt x="27" y="93"/>
                  </a:lnTo>
                  <a:lnTo>
                    <a:pt x="28" y="92"/>
                  </a:lnTo>
                  <a:lnTo>
                    <a:pt x="29" y="91"/>
                  </a:lnTo>
                  <a:lnTo>
                    <a:pt x="30" y="92"/>
                  </a:lnTo>
                  <a:lnTo>
                    <a:pt x="30" y="92"/>
                  </a:lnTo>
                  <a:lnTo>
                    <a:pt x="31" y="93"/>
                  </a:lnTo>
                  <a:lnTo>
                    <a:pt x="32" y="94"/>
                  </a:lnTo>
                  <a:lnTo>
                    <a:pt x="33" y="94"/>
                  </a:lnTo>
                  <a:lnTo>
                    <a:pt x="35" y="94"/>
                  </a:lnTo>
                  <a:lnTo>
                    <a:pt x="35" y="93"/>
                  </a:lnTo>
                  <a:lnTo>
                    <a:pt x="37" y="93"/>
                  </a:lnTo>
                  <a:lnTo>
                    <a:pt x="37" y="92"/>
                  </a:lnTo>
                  <a:lnTo>
                    <a:pt x="38" y="91"/>
                  </a:lnTo>
                  <a:lnTo>
                    <a:pt x="39" y="90"/>
                  </a:lnTo>
                  <a:lnTo>
                    <a:pt x="39" y="88"/>
                  </a:lnTo>
                  <a:lnTo>
                    <a:pt x="39" y="87"/>
                  </a:lnTo>
                  <a:lnTo>
                    <a:pt x="38" y="86"/>
                  </a:lnTo>
                  <a:lnTo>
                    <a:pt x="38" y="85"/>
                  </a:lnTo>
                  <a:lnTo>
                    <a:pt x="37" y="84"/>
                  </a:lnTo>
                  <a:lnTo>
                    <a:pt x="37" y="84"/>
                  </a:lnTo>
                  <a:lnTo>
                    <a:pt x="36" y="83"/>
                  </a:lnTo>
                  <a:lnTo>
                    <a:pt x="35" y="83"/>
                  </a:lnTo>
                  <a:lnTo>
                    <a:pt x="33" y="83"/>
                  </a:lnTo>
                  <a:lnTo>
                    <a:pt x="32" y="83"/>
                  </a:lnTo>
                  <a:lnTo>
                    <a:pt x="31" y="83"/>
                  </a:lnTo>
                  <a:lnTo>
                    <a:pt x="30" y="84"/>
                  </a:lnTo>
                  <a:lnTo>
                    <a:pt x="29" y="85"/>
                  </a:lnTo>
                  <a:close/>
                  <a:moveTo>
                    <a:pt x="105" y="85"/>
                  </a:moveTo>
                  <a:lnTo>
                    <a:pt x="104" y="85"/>
                  </a:lnTo>
                  <a:lnTo>
                    <a:pt x="103" y="84"/>
                  </a:lnTo>
                  <a:lnTo>
                    <a:pt x="102" y="83"/>
                  </a:lnTo>
                  <a:lnTo>
                    <a:pt x="101" y="83"/>
                  </a:lnTo>
                  <a:lnTo>
                    <a:pt x="100" y="83"/>
                  </a:lnTo>
                  <a:lnTo>
                    <a:pt x="99" y="83"/>
                  </a:lnTo>
                  <a:lnTo>
                    <a:pt x="98" y="83"/>
                  </a:lnTo>
                  <a:lnTo>
                    <a:pt x="97" y="84"/>
                  </a:lnTo>
                  <a:lnTo>
                    <a:pt x="96" y="85"/>
                  </a:lnTo>
                  <a:lnTo>
                    <a:pt x="95" y="85"/>
                  </a:lnTo>
                  <a:lnTo>
                    <a:pt x="95" y="87"/>
                  </a:lnTo>
                  <a:lnTo>
                    <a:pt x="95" y="88"/>
                  </a:lnTo>
                  <a:lnTo>
                    <a:pt x="95" y="89"/>
                  </a:lnTo>
                  <a:lnTo>
                    <a:pt x="95" y="90"/>
                  </a:lnTo>
                  <a:lnTo>
                    <a:pt x="95" y="91"/>
                  </a:lnTo>
                  <a:lnTo>
                    <a:pt x="96" y="92"/>
                  </a:lnTo>
                  <a:lnTo>
                    <a:pt x="97" y="93"/>
                  </a:lnTo>
                  <a:lnTo>
                    <a:pt x="98" y="93"/>
                  </a:lnTo>
                  <a:lnTo>
                    <a:pt x="99" y="94"/>
                  </a:lnTo>
                  <a:lnTo>
                    <a:pt x="100" y="94"/>
                  </a:lnTo>
                  <a:lnTo>
                    <a:pt x="102" y="94"/>
                  </a:lnTo>
                  <a:lnTo>
                    <a:pt x="103" y="93"/>
                  </a:lnTo>
                  <a:lnTo>
                    <a:pt x="104" y="92"/>
                  </a:lnTo>
                  <a:lnTo>
                    <a:pt x="105" y="91"/>
                  </a:lnTo>
                  <a:lnTo>
                    <a:pt x="105" y="92"/>
                  </a:lnTo>
                  <a:lnTo>
                    <a:pt x="106" y="92"/>
                  </a:lnTo>
                  <a:lnTo>
                    <a:pt x="107" y="93"/>
                  </a:lnTo>
                  <a:lnTo>
                    <a:pt x="108" y="94"/>
                  </a:lnTo>
                  <a:lnTo>
                    <a:pt x="109" y="94"/>
                  </a:lnTo>
                  <a:lnTo>
                    <a:pt x="110" y="94"/>
                  </a:lnTo>
                  <a:lnTo>
                    <a:pt x="111" y="93"/>
                  </a:lnTo>
                  <a:lnTo>
                    <a:pt x="112" y="93"/>
                  </a:lnTo>
                  <a:lnTo>
                    <a:pt x="113" y="92"/>
                  </a:lnTo>
                  <a:lnTo>
                    <a:pt x="114" y="91"/>
                  </a:lnTo>
                  <a:lnTo>
                    <a:pt x="115" y="90"/>
                  </a:lnTo>
                  <a:lnTo>
                    <a:pt x="115" y="88"/>
                  </a:lnTo>
                  <a:lnTo>
                    <a:pt x="115" y="87"/>
                  </a:lnTo>
                  <a:lnTo>
                    <a:pt x="114" y="86"/>
                  </a:lnTo>
                  <a:lnTo>
                    <a:pt x="114" y="85"/>
                  </a:lnTo>
                  <a:lnTo>
                    <a:pt x="113" y="84"/>
                  </a:lnTo>
                  <a:lnTo>
                    <a:pt x="112" y="84"/>
                  </a:lnTo>
                  <a:lnTo>
                    <a:pt x="111" y="83"/>
                  </a:lnTo>
                  <a:lnTo>
                    <a:pt x="111" y="83"/>
                  </a:lnTo>
                  <a:lnTo>
                    <a:pt x="109" y="83"/>
                  </a:lnTo>
                  <a:lnTo>
                    <a:pt x="108" y="83"/>
                  </a:lnTo>
                  <a:lnTo>
                    <a:pt x="107" y="83"/>
                  </a:lnTo>
                  <a:lnTo>
                    <a:pt x="105" y="84"/>
                  </a:lnTo>
                  <a:lnTo>
                    <a:pt x="105" y="85"/>
                  </a:lnTo>
                  <a:close/>
                  <a:moveTo>
                    <a:pt x="17" y="102"/>
                  </a:moveTo>
                  <a:lnTo>
                    <a:pt x="116" y="102"/>
                  </a:lnTo>
                  <a:lnTo>
                    <a:pt x="116" y="98"/>
                  </a:lnTo>
                  <a:lnTo>
                    <a:pt x="17" y="98"/>
                  </a:lnTo>
                  <a:lnTo>
                    <a:pt x="17" y="102"/>
                  </a:lnTo>
                  <a:close/>
                  <a:moveTo>
                    <a:pt x="5" y="0"/>
                  </a:moveTo>
                  <a:lnTo>
                    <a:pt x="3" y="0"/>
                  </a:lnTo>
                  <a:lnTo>
                    <a:pt x="2" y="0"/>
                  </a:lnTo>
                  <a:lnTo>
                    <a:pt x="2" y="0"/>
                  </a:lnTo>
                  <a:lnTo>
                    <a:pt x="1" y="1"/>
                  </a:lnTo>
                  <a:lnTo>
                    <a:pt x="0" y="2"/>
                  </a:lnTo>
                  <a:lnTo>
                    <a:pt x="0" y="2"/>
                  </a:lnTo>
                  <a:lnTo>
                    <a:pt x="0" y="3"/>
                  </a:lnTo>
                  <a:lnTo>
                    <a:pt x="0" y="5"/>
                  </a:lnTo>
                  <a:lnTo>
                    <a:pt x="0" y="128"/>
                  </a:lnTo>
                  <a:lnTo>
                    <a:pt x="0" y="129"/>
                  </a:lnTo>
                  <a:lnTo>
                    <a:pt x="0" y="130"/>
                  </a:lnTo>
                  <a:lnTo>
                    <a:pt x="0" y="131"/>
                  </a:lnTo>
                  <a:lnTo>
                    <a:pt x="1" y="132"/>
                  </a:lnTo>
                  <a:lnTo>
                    <a:pt x="2" y="132"/>
                  </a:lnTo>
                  <a:lnTo>
                    <a:pt x="2" y="132"/>
                  </a:lnTo>
                  <a:lnTo>
                    <a:pt x="3" y="133"/>
                  </a:lnTo>
                  <a:lnTo>
                    <a:pt x="5" y="133"/>
                  </a:lnTo>
                  <a:lnTo>
                    <a:pt x="128" y="133"/>
                  </a:lnTo>
                  <a:lnTo>
                    <a:pt x="129" y="133"/>
                  </a:lnTo>
                  <a:lnTo>
                    <a:pt x="130" y="132"/>
                  </a:lnTo>
                  <a:lnTo>
                    <a:pt x="131" y="132"/>
                  </a:lnTo>
                  <a:lnTo>
                    <a:pt x="132" y="132"/>
                  </a:lnTo>
                  <a:lnTo>
                    <a:pt x="132" y="131"/>
                  </a:lnTo>
                  <a:lnTo>
                    <a:pt x="133" y="130"/>
                  </a:lnTo>
                  <a:lnTo>
                    <a:pt x="133" y="129"/>
                  </a:lnTo>
                  <a:lnTo>
                    <a:pt x="133" y="128"/>
                  </a:lnTo>
                  <a:lnTo>
                    <a:pt x="133" y="5"/>
                  </a:lnTo>
                  <a:lnTo>
                    <a:pt x="133" y="4"/>
                  </a:lnTo>
                  <a:lnTo>
                    <a:pt x="133" y="3"/>
                  </a:lnTo>
                  <a:lnTo>
                    <a:pt x="133" y="2"/>
                  </a:lnTo>
                  <a:lnTo>
                    <a:pt x="132" y="2"/>
                  </a:lnTo>
                  <a:lnTo>
                    <a:pt x="132" y="1"/>
                  </a:lnTo>
                  <a:lnTo>
                    <a:pt x="131" y="0"/>
                  </a:lnTo>
                  <a:lnTo>
                    <a:pt x="130" y="0"/>
                  </a:lnTo>
                  <a:lnTo>
                    <a:pt x="129" y="0"/>
                  </a:lnTo>
                  <a:lnTo>
                    <a:pt x="128" y="0"/>
                  </a:lnTo>
                  <a:lnTo>
                    <a:pt x="128" y="0"/>
                  </a:lnTo>
                  <a:lnTo>
                    <a:pt x="5"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Freeform 522"/>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523"/>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524"/>
            <p:cNvSpPr>
              <a:spLocks noEditPoints="1"/>
            </p:cNvSpPr>
            <p:nvPr/>
          </p:nvSpPr>
          <p:spPr bwMode="auto">
            <a:xfrm>
              <a:off x="6773" y="2825"/>
              <a:ext cx="133" cy="133"/>
            </a:xfrm>
            <a:custGeom>
              <a:avLst/>
              <a:gdLst/>
              <a:ahLst/>
              <a:cxnLst>
                <a:cxn ang="0">
                  <a:pos x="16" y="124"/>
                </a:cxn>
                <a:cxn ang="0">
                  <a:pos x="7" y="100"/>
                </a:cxn>
                <a:cxn ang="0">
                  <a:pos x="7" y="72"/>
                </a:cxn>
                <a:cxn ang="0">
                  <a:pos x="23" y="11"/>
                </a:cxn>
                <a:cxn ang="0">
                  <a:pos x="111" y="13"/>
                </a:cxn>
                <a:cxn ang="0">
                  <a:pos x="119" y="32"/>
                </a:cxn>
                <a:cxn ang="0">
                  <a:pos x="122" y="98"/>
                </a:cxn>
                <a:cxn ang="0">
                  <a:pos x="116" y="113"/>
                </a:cxn>
                <a:cxn ang="0">
                  <a:pos x="94" y="113"/>
                </a:cxn>
                <a:cxn ang="0">
                  <a:pos x="42" y="26"/>
                </a:cxn>
                <a:cxn ang="0">
                  <a:pos x="42" y="13"/>
                </a:cxn>
                <a:cxn ang="0">
                  <a:pos x="119" y="66"/>
                </a:cxn>
                <a:cxn ang="0">
                  <a:pos x="16" y="32"/>
                </a:cxn>
                <a:cxn ang="0">
                  <a:pos x="63" y="30"/>
                </a:cxn>
                <a:cxn ang="0">
                  <a:pos x="28" y="85"/>
                </a:cxn>
                <a:cxn ang="0">
                  <a:pos x="25" y="84"/>
                </a:cxn>
                <a:cxn ang="0">
                  <a:pos x="22" y="84"/>
                </a:cxn>
                <a:cxn ang="0">
                  <a:pos x="19" y="86"/>
                </a:cxn>
                <a:cxn ang="0">
                  <a:pos x="18" y="90"/>
                </a:cxn>
                <a:cxn ang="0">
                  <a:pos x="20" y="93"/>
                </a:cxn>
                <a:cxn ang="0">
                  <a:pos x="23" y="94"/>
                </a:cxn>
                <a:cxn ang="0">
                  <a:pos x="27" y="94"/>
                </a:cxn>
                <a:cxn ang="0">
                  <a:pos x="29" y="93"/>
                </a:cxn>
                <a:cxn ang="0">
                  <a:pos x="32" y="94"/>
                </a:cxn>
                <a:cxn ang="0">
                  <a:pos x="35" y="94"/>
                </a:cxn>
                <a:cxn ang="0">
                  <a:pos x="38" y="92"/>
                </a:cxn>
                <a:cxn ang="0">
                  <a:pos x="39" y="88"/>
                </a:cxn>
                <a:cxn ang="0">
                  <a:pos x="37" y="85"/>
                </a:cxn>
                <a:cxn ang="0">
                  <a:pos x="34" y="84"/>
                </a:cxn>
                <a:cxn ang="0">
                  <a:pos x="30" y="84"/>
                </a:cxn>
                <a:cxn ang="0">
                  <a:pos x="105" y="86"/>
                </a:cxn>
                <a:cxn ang="0">
                  <a:pos x="102" y="84"/>
                </a:cxn>
                <a:cxn ang="0">
                  <a:pos x="99" y="84"/>
                </a:cxn>
                <a:cxn ang="0">
                  <a:pos x="96" y="85"/>
                </a:cxn>
                <a:cxn ang="0">
                  <a:pos x="94" y="89"/>
                </a:cxn>
                <a:cxn ang="0">
                  <a:pos x="95" y="92"/>
                </a:cxn>
                <a:cxn ang="0">
                  <a:pos x="98" y="94"/>
                </a:cxn>
                <a:cxn ang="0">
                  <a:pos x="101" y="94"/>
                </a:cxn>
                <a:cxn ang="0">
                  <a:pos x="105" y="92"/>
                </a:cxn>
                <a:cxn ang="0">
                  <a:pos x="107" y="94"/>
                </a:cxn>
                <a:cxn ang="0">
                  <a:pos x="110" y="94"/>
                </a:cxn>
                <a:cxn ang="0">
                  <a:pos x="113" y="93"/>
                </a:cxn>
                <a:cxn ang="0">
                  <a:pos x="115" y="89"/>
                </a:cxn>
                <a:cxn ang="0">
                  <a:pos x="114" y="86"/>
                </a:cxn>
                <a:cxn ang="0">
                  <a:pos x="112" y="84"/>
                </a:cxn>
                <a:cxn ang="0">
                  <a:pos x="108" y="84"/>
                </a:cxn>
                <a:cxn ang="0">
                  <a:pos x="105" y="86"/>
                </a:cxn>
                <a:cxn ang="0">
                  <a:pos x="116" y="99"/>
                </a:cxn>
                <a:cxn ang="0">
                  <a:pos x="4" y="0"/>
                </a:cxn>
                <a:cxn ang="0">
                  <a:pos x="1" y="1"/>
                </a:cxn>
                <a:cxn ang="0">
                  <a:pos x="0" y="3"/>
                </a:cxn>
                <a:cxn ang="0">
                  <a:pos x="0" y="129"/>
                </a:cxn>
                <a:cxn ang="0">
                  <a:pos x="0" y="131"/>
                </a:cxn>
                <a:cxn ang="0">
                  <a:pos x="2" y="133"/>
                </a:cxn>
                <a:cxn ang="0">
                  <a:pos x="128" y="133"/>
                </a:cxn>
                <a:cxn ang="0">
                  <a:pos x="131" y="132"/>
                </a:cxn>
                <a:cxn ang="0">
                  <a:pos x="133" y="130"/>
                </a:cxn>
                <a:cxn ang="0">
                  <a:pos x="133" y="5"/>
                </a:cxn>
                <a:cxn ang="0">
                  <a:pos x="133" y="3"/>
                </a:cxn>
                <a:cxn ang="0">
                  <a:pos x="131" y="1"/>
                </a:cxn>
                <a:cxn ang="0">
                  <a:pos x="129" y="0"/>
                </a:cxn>
              </a:cxnLst>
              <a:rect l="0" t="0" r="r" b="b"/>
              <a:pathLst>
                <a:path w="133" h="133">
                  <a:moveTo>
                    <a:pt x="39" y="113"/>
                  </a:moveTo>
                  <a:lnTo>
                    <a:pt x="39" y="124"/>
                  </a:lnTo>
                  <a:lnTo>
                    <a:pt x="16" y="124"/>
                  </a:lnTo>
                  <a:lnTo>
                    <a:pt x="16" y="113"/>
                  </a:lnTo>
                  <a:lnTo>
                    <a:pt x="7" y="113"/>
                  </a:lnTo>
                  <a:lnTo>
                    <a:pt x="7" y="100"/>
                  </a:lnTo>
                  <a:lnTo>
                    <a:pt x="10" y="98"/>
                  </a:lnTo>
                  <a:lnTo>
                    <a:pt x="7" y="82"/>
                  </a:lnTo>
                  <a:lnTo>
                    <a:pt x="7" y="72"/>
                  </a:lnTo>
                  <a:lnTo>
                    <a:pt x="15" y="21"/>
                  </a:lnTo>
                  <a:lnTo>
                    <a:pt x="18" y="15"/>
                  </a:lnTo>
                  <a:lnTo>
                    <a:pt x="23" y="11"/>
                  </a:lnTo>
                  <a:lnTo>
                    <a:pt x="28" y="10"/>
                  </a:lnTo>
                  <a:lnTo>
                    <a:pt x="105" y="10"/>
                  </a:lnTo>
                  <a:lnTo>
                    <a:pt x="111" y="13"/>
                  </a:lnTo>
                  <a:lnTo>
                    <a:pt x="116" y="17"/>
                  </a:lnTo>
                  <a:lnTo>
                    <a:pt x="119" y="22"/>
                  </a:lnTo>
                  <a:lnTo>
                    <a:pt x="119" y="32"/>
                  </a:lnTo>
                  <a:lnTo>
                    <a:pt x="125" y="74"/>
                  </a:lnTo>
                  <a:lnTo>
                    <a:pt x="125" y="80"/>
                  </a:lnTo>
                  <a:lnTo>
                    <a:pt x="122" y="98"/>
                  </a:lnTo>
                  <a:lnTo>
                    <a:pt x="125" y="100"/>
                  </a:lnTo>
                  <a:lnTo>
                    <a:pt x="125" y="113"/>
                  </a:lnTo>
                  <a:lnTo>
                    <a:pt x="116" y="113"/>
                  </a:lnTo>
                  <a:lnTo>
                    <a:pt x="116" y="124"/>
                  </a:lnTo>
                  <a:lnTo>
                    <a:pt x="94" y="124"/>
                  </a:lnTo>
                  <a:lnTo>
                    <a:pt x="94" y="113"/>
                  </a:lnTo>
                  <a:lnTo>
                    <a:pt x="39" y="113"/>
                  </a:lnTo>
                  <a:close/>
                  <a:moveTo>
                    <a:pt x="42" y="13"/>
                  </a:moveTo>
                  <a:lnTo>
                    <a:pt x="42" y="26"/>
                  </a:lnTo>
                  <a:lnTo>
                    <a:pt x="91" y="26"/>
                  </a:lnTo>
                  <a:lnTo>
                    <a:pt x="91" y="13"/>
                  </a:lnTo>
                  <a:lnTo>
                    <a:pt x="42" y="13"/>
                  </a:lnTo>
                  <a:close/>
                  <a:moveTo>
                    <a:pt x="70" y="30"/>
                  </a:moveTo>
                  <a:lnTo>
                    <a:pt x="70" y="66"/>
                  </a:lnTo>
                  <a:lnTo>
                    <a:pt x="119" y="66"/>
                  </a:lnTo>
                  <a:lnTo>
                    <a:pt x="116" y="32"/>
                  </a:lnTo>
                  <a:lnTo>
                    <a:pt x="70" y="30"/>
                  </a:lnTo>
                  <a:close/>
                  <a:moveTo>
                    <a:pt x="16" y="32"/>
                  </a:moveTo>
                  <a:lnTo>
                    <a:pt x="14" y="66"/>
                  </a:lnTo>
                  <a:lnTo>
                    <a:pt x="63" y="66"/>
                  </a:lnTo>
                  <a:lnTo>
                    <a:pt x="63" y="30"/>
                  </a:lnTo>
                  <a:lnTo>
                    <a:pt x="16" y="32"/>
                  </a:lnTo>
                  <a:close/>
                  <a:moveTo>
                    <a:pt x="29" y="86"/>
                  </a:moveTo>
                  <a:lnTo>
                    <a:pt x="28" y="85"/>
                  </a:lnTo>
                  <a:lnTo>
                    <a:pt x="27" y="84"/>
                  </a:lnTo>
                  <a:lnTo>
                    <a:pt x="26" y="84"/>
                  </a:lnTo>
                  <a:lnTo>
                    <a:pt x="25" y="84"/>
                  </a:lnTo>
                  <a:lnTo>
                    <a:pt x="24" y="84"/>
                  </a:lnTo>
                  <a:lnTo>
                    <a:pt x="23" y="84"/>
                  </a:lnTo>
                  <a:lnTo>
                    <a:pt x="22" y="84"/>
                  </a:lnTo>
                  <a:lnTo>
                    <a:pt x="21" y="84"/>
                  </a:lnTo>
                  <a:lnTo>
                    <a:pt x="20" y="85"/>
                  </a:lnTo>
                  <a:lnTo>
                    <a:pt x="19" y="86"/>
                  </a:lnTo>
                  <a:lnTo>
                    <a:pt x="18" y="87"/>
                  </a:lnTo>
                  <a:lnTo>
                    <a:pt x="18" y="89"/>
                  </a:lnTo>
                  <a:lnTo>
                    <a:pt x="18" y="90"/>
                  </a:lnTo>
                  <a:lnTo>
                    <a:pt x="19" y="91"/>
                  </a:lnTo>
                  <a:lnTo>
                    <a:pt x="19" y="92"/>
                  </a:lnTo>
                  <a:lnTo>
                    <a:pt x="20" y="93"/>
                  </a:lnTo>
                  <a:lnTo>
                    <a:pt x="21" y="94"/>
                  </a:lnTo>
                  <a:lnTo>
                    <a:pt x="21" y="94"/>
                  </a:lnTo>
                  <a:lnTo>
                    <a:pt x="23" y="94"/>
                  </a:lnTo>
                  <a:lnTo>
                    <a:pt x="24" y="94"/>
                  </a:lnTo>
                  <a:lnTo>
                    <a:pt x="25" y="94"/>
                  </a:lnTo>
                  <a:lnTo>
                    <a:pt x="27" y="94"/>
                  </a:lnTo>
                  <a:lnTo>
                    <a:pt x="27" y="93"/>
                  </a:lnTo>
                  <a:lnTo>
                    <a:pt x="29" y="92"/>
                  </a:lnTo>
                  <a:lnTo>
                    <a:pt x="29" y="93"/>
                  </a:lnTo>
                  <a:lnTo>
                    <a:pt x="30" y="93"/>
                  </a:lnTo>
                  <a:lnTo>
                    <a:pt x="31" y="94"/>
                  </a:lnTo>
                  <a:lnTo>
                    <a:pt x="32" y="94"/>
                  </a:lnTo>
                  <a:lnTo>
                    <a:pt x="33" y="94"/>
                  </a:lnTo>
                  <a:lnTo>
                    <a:pt x="34" y="94"/>
                  </a:lnTo>
                  <a:lnTo>
                    <a:pt x="35" y="94"/>
                  </a:lnTo>
                  <a:lnTo>
                    <a:pt x="36" y="94"/>
                  </a:lnTo>
                  <a:lnTo>
                    <a:pt x="37" y="93"/>
                  </a:lnTo>
                  <a:lnTo>
                    <a:pt x="38" y="92"/>
                  </a:lnTo>
                  <a:lnTo>
                    <a:pt x="39" y="90"/>
                  </a:lnTo>
                  <a:lnTo>
                    <a:pt x="39" y="89"/>
                  </a:lnTo>
                  <a:lnTo>
                    <a:pt x="39" y="88"/>
                  </a:lnTo>
                  <a:lnTo>
                    <a:pt x="38" y="87"/>
                  </a:lnTo>
                  <a:lnTo>
                    <a:pt x="38" y="86"/>
                  </a:lnTo>
                  <a:lnTo>
                    <a:pt x="37" y="85"/>
                  </a:lnTo>
                  <a:lnTo>
                    <a:pt x="36" y="84"/>
                  </a:lnTo>
                  <a:lnTo>
                    <a:pt x="35" y="84"/>
                  </a:lnTo>
                  <a:lnTo>
                    <a:pt x="34" y="84"/>
                  </a:lnTo>
                  <a:lnTo>
                    <a:pt x="33" y="84"/>
                  </a:lnTo>
                  <a:lnTo>
                    <a:pt x="32" y="84"/>
                  </a:lnTo>
                  <a:lnTo>
                    <a:pt x="30" y="84"/>
                  </a:lnTo>
                  <a:lnTo>
                    <a:pt x="29" y="85"/>
                  </a:lnTo>
                  <a:lnTo>
                    <a:pt x="29" y="86"/>
                  </a:lnTo>
                  <a:close/>
                  <a:moveTo>
                    <a:pt x="105" y="86"/>
                  </a:moveTo>
                  <a:lnTo>
                    <a:pt x="104" y="85"/>
                  </a:lnTo>
                  <a:lnTo>
                    <a:pt x="103" y="84"/>
                  </a:lnTo>
                  <a:lnTo>
                    <a:pt x="102" y="84"/>
                  </a:lnTo>
                  <a:lnTo>
                    <a:pt x="101" y="84"/>
                  </a:lnTo>
                  <a:lnTo>
                    <a:pt x="100" y="84"/>
                  </a:lnTo>
                  <a:lnTo>
                    <a:pt x="99" y="84"/>
                  </a:lnTo>
                  <a:lnTo>
                    <a:pt x="98" y="84"/>
                  </a:lnTo>
                  <a:lnTo>
                    <a:pt x="98" y="84"/>
                  </a:lnTo>
                  <a:lnTo>
                    <a:pt x="96" y="85"/>
                  </a:lnTo>
                  <a:lnTo>
                    <a:pt x="95" y="86"/>
                  </a:lnTo>
                  <a:lnTo>
                    <a:pt x="94" y="87"/>
                  </a:lnTo>
                  <a:lnTo>
                    <a:pt x="94" y="89"/>
                  </a:lnTo>
                  <a:lnTo>
                    <a:pt x="94" y="90"/>
                  </a:lnTo>
                  <a:lnTo>
                    <a:pt x="95" y="91"/>
                  </a:lnTo>
                  <a:lnTo>
                    <a:pt x="95" y="92"/>
                  </a:lnTo>
                  <a:lnTo>
                    <a:pt x="96" y="93"/>
                  </a:lnTo>
                  <a:lnTo>
                    <a:pt x="97" y="94"/>
                  </a:lnTo>
                  <a:lnTo>
                    <a:pt x="98" y="94"/>
                  </a:lnTo>
                  <a:lnTo>
                    <a:pt x="99" y="94"/>
                  </a:lnTo>
                  <a:lnTo>
                    <a:pt x="100" y="94"/>
                  </a:lnTo>
                  <a:lnTo>
                    <a:pt x="101" y="94"/>
                  </a:lnTo>
                  <a:lnTo>
                    <a:pt x="103" y="94"/>
                  </a:lnTo>
                  <a:lnTo>
                    <a:pt x="104" y="93"/>
                  </a:lnTo>
                  <a:lnTo>
                    <a:pt x="105" y="92"/>
                  </a:lnTo>
                  <a:lnTo>
                    <a:pt x="105" y="93"/>
                  </a:lnTo>
                  <a:lnTo>
                    <a:pt x="106" y="93"/>
                  </a:lnTo>
                  <a:lnTo>
                    <a:pt x="107" y="94"/>
                  </a:lnTo>
                  <a:lnTo>
                    <a:pt x="108" y="94"/>
                  </a:lnTo>
                  <a:lnTo>
                    <a:pt x="109" y="94"/>
                  </a:lnTo>
                  <a:lnTo>
                    <a:pt x="110" y="94"/>
                  </a:lnTo>
                  <a:lnTo>
                    <a:pt x="111" y="94"/>
                  </a:lnTo>
                  <a:lnTo>
                    <a:pt x="112" y="94"/>
                  </a:lnTo>
                  <a:lnTo>
                    <a:pt x="113" y="93"/>
                  </a:lnTo>
                  <a:lnTo>
                    <a:pt x="114" y="92"/>
                  </a:lnTo>
                  <a:lnTo>
                    <a:pt x="115" y="90"/>
                  </a:lnTo>
                  <a:lnTo>
                    <a:pt x="115" y="89"/>
                  </a:lnTo>
                  <a:lnTo>
                    <a:pt x="115" y="88"/>
                  </a:lnTo>
                  <a:lnTo>
                    <a:pt x="114" y="87"/>
                  </a:lnTo>
                  <a:lnTo>
                    <a:pt x="114" y="86"/>
                  </a:lnTo>
                  <a:lnTo>
                    <a:pt x="113" y="85"/>
                  </a:lnTo>
                  <a:lnTo>
                    <a:pt x="112" y="84"/>
                  </a:lnTo>
                  <a:lnTo>
                    <a:pt x="112" y="84"/>
                  </a:lnTo>
                  <a:lnTo>
                    <a:pt x="111" y="84"/>
                  </a:lnTo>
                  <a:lnTo>
                    <a:pt x="110" y="84"/>
                  </a:lnTo>
                  <a:lnTo>
                    <a:pt x="108" y="84"/>
                  </a:lnTo>
                  <a:lnTo>
                    <a:pt x="107" y="84"/>
                  </a:lnTo>
                  <a:lnTo>
                    <a:pt x="106" y="85"/>
                  </a:lnTo>
                  <a:lnTo>
                    <a:pt x="105" y="86"/>
                  </a:lnTo>
                  <a:close/>
                  <a:moveTo>
                    <a:pt x="16" y="102"/>
                  </a:moveTo>
                  <a:lnTo>
                    <a:pt x="116" y="102"/>
                  </a:lnTo>
                  <a:lnTo>
                    <a:pt x="116" y="99"/>
                  </a:lnTo>
                  <a:lnTo>
                    <a:pt x="16" y="99"/>
                  </a:lnTo>
                  <a:lnTo>
                    <a:pt x="16" y="102"/>
                  </a:lnTo>
                  <a:close/>
                  <a:moveTo>
                    <a:pt x="4" y="0"/>
                  </a:moveTo>
                  <a:lnTo>
                    <a:pt x="3" y="0"/>
                  </a:lnTo>
                  <a:lnTo>
                    <a:pt x="2" y="0"/>
                  </a:lnTo>
                  <a:lnTo>
                    <a:pt x="1" y="1"/>
                  </a:lnTo>
                  <a:lnTo>
                    <a:pt x="1" y="2"/>
                  </a:lnTo>
                  <a:lnTo>
                    <a:pt x="0" y="2"/>
                  </a:lnTo>
                  <a:lnTo>
                    <a:pt x="0" y="3"/>
                  </a:lnTo>
                  <a:lnTo>
                    <a:pt x="0" y="4"/>
                  </a:lnTo>
                  <a:lnTo>
                    <a:pt x="0" y="5"/>
                  </a:lnTo>
                  <a:lnTo>
                    <a:pt x="0" y="129"/>
                  </a:lnTo>
                  <a:lnTo>
                    <a:pt x="0" y="130"/>
                  </a:lnTo>
                  <a:lnTo>
                    <a:pt x="0" y="130"/>
                  </a:lnTo>
                  <a:lnTo>
                    <a:pt x="0" y="131"/>
                  </a:lnTo>
                  <a:lnTo>
                    <a:pt x="1" y="132"/>
                  </a:lnTo>
                  <a:lnTo>
                    <a:pt x="1" y="132"/>
                  </a:lnTo>
                  <a:lnTo>
                    <a:pt x="2" y="133"/>
                  </a:lnTo>
                  <a:lnTo>
                    <a:pt x="3" y="133"/>
                  </a:lnTo>
                  <a:lnTo>
                    <a:pt x="4" y="133"/>
                  </a:lnTo>
                  <a:lnTo>
                    <a:pt x="128" y="133"/>
                  </a:lnTo>
                  <a:lnTo>
                    <a:pt x="129" y="133"/>
                  </a:lnTo>
                  <a:lnTo>
                    <a:pt x="130" y="133"/>
                  </a:lnTo>
                  <a:lnTo>
                    <a:pt x="131" y="132"/>
                  </a:lnTo>
                  <a:lnTo>
                    <a:pt x="131" y="132"/>
                  </a:lnTo>
                  <a:lnTo>
                    <a:pt x="132" y="131"/>
                  </a:lnTo>
                  <a:lnTo>
                    <a:pt x="133" y="130"/>
                  </a:lnTo>
                  <a:lnTo>
                    <a:pt x="133" y="130"/>
                  </a:lnTo>
                  <a:lnTo>
                    <a:pt x="133" y="129"/>
                  </a:lnTo>
                  <a:lnTo>
                    <a:pt x="133" y="5"/>
                  </a:lnTo>
                  <a:lnTo>
                    <a:pt x="133" y="4"/>
                  </a:lnTo>
                  <a:lnTo>
                    <a:pt x="133" y="3"/>
                  </a:lnTo>
                  <a:lnTo>
                    <a:pt x="133" y="3"/>
                  </a:lnTo>
                  <a:lnTo>
                    <a:pt x="132" y="2"/>
                  </a:lnTo>
                  <a:lnTo>
                    <a:pt x="131" y="2"/>
                  </a:lnTo>
                  <a:lnTo>
                    <a:pt x="131" y="1"/>
                  </a:lnTo>
                  <a:lnTo>
                    <a:pt x="130" y="0"/>
                  </a:lnTo>
                  <a:lnTo>
                    <a:pt x="129" y="0"/>
                  </a:lnTo>
                  <a:lnTo>
                    <a:pt x="129" y="0"/>
                  </a:lnTo>
                  <a:lnTo>
                    <a:pt x="128" y="0"/>
                  </a:lnTo>
                  <a:lnTo>
                    <a:pt x="4"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525"/>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526"/>
            <p:cNvSpPr>
              <a:spLocks/>
            </p:cNvSpPr>
            <p:nvPr/>
          </p:nvSpPr>
          <p:spPr bwMode="auto">
            <a:xfrm>
              <a:off x="6769" y="2822"/>
              <a:ext cx="140" cy="140"/>
            </a:xfrm>
            <a:custGeom>
              <a:avLst/>
              <a:gdLst/>
              <a:ahLst/>
              <a:cxnLst>
                <a:cxn ang="0">
                  <a:pos x="133" y="0"/>
                </a:cxn>
                <a:cxn ang="0">
                  <a:pos x="134" y="0"/>
                </a:cxn>
                <a:cxn ang="0">
                  <a:pos x="135" y="1"/>
                </a:cxn>
                <a:cxn ang="0">
                  <a:pos x="137" y="1"/>
                </a:cxn>
                <a:cxn ang="0">
                  <a:pos x="138" y="2"/>
                </a:cxn>
                <a:cxn ang="0">
                  <a:pos x="139" y="3"/>
                </a:cxn>
                <a:cxn ang="0">
                  <a:pos x="140" y="5"/>
                </a:cxn>
                <a:cxn ang="0">
                  <a:pos x="140" y="7"/>
                </a:cxn>
                <a:cxn ang="0">
                  <a:pos x="140" y="8"/>
                </a:cxn>
                <a:cxn ang="0">
                  <a:pos x="140" y="132"/>
                </a:cxn>
                <a:cxn ang="0">
                  <a:pos x="140" y="134"/>
                </a:cxn>
                <a:cxn ang="0">
                  <a:pos x="140" y="135"/>
                </a:cxn>
                <a:cxn ang="0">
                  <a:pos x="139" y="136"/>
                </a:cxn>
                <a:cxn ang="0">
                  <a:pos x="139" y="138"/>
                </a:cxn>
                <a:cxn ang="0">
                  <a:pos x="138" y="139"/>
                </a:cxn>
                <a:cxn ang="0">
                  <a:pos x="137" y="140"/>
                </a:cxn>
                <a:cxn ang="0">
                  <a:pos x="135" y="140"/>
                </a:cxn>
                <a:cxn ang="0">
                  <a:pos x="134" y="140"/>
                </a:cxn>
                <a:cxn ang="0">
                  <a:pos x="7" y="140"/>
                </a:cxn>
                <a:cxn ang="0">
                  <a:pos x="6" y="140"/>
                </a:cxn>
                <a:cxn ang="0">
                  <a:pos x="5" y="140"/>
                </a:cxn>
                <a:cxn ang="0">
                  <a:pos x="3" y="139"/>
                </a:cxn>
                <a:cxn ang="0">
                  <a:pos x="3" y="138"/>
                </a:cxn>
                <a:cxn ang="0">
                  <a:pos x="2" y="137"/>
                </a:cxn>
                <a:cxn ang="0">
                  <a:pos x="1" y="136"/>
                </a:cxn>
                <a:cxn ang="0">
                  <a:pos x="0" y="135"/>
                </a:cxn>
                <a:cxn ang="0">
                  <a:pos x="0" y="134"/>
                </a:cxn>
                <a:cxn ang="0">
                  <a:pos x="0" y="7"/>
                </a:cxn>
                <a:cxn ang="0">
                  <a:pos x="0" y="5"/>
                </a:cxn>
                <a:cxn ang="0">
                  <a:pos x="1" y="4"/>
                </a:cxn>
                <a:cxn ang="0">
                  <a:pos x="2" y="3"/>
                </a:cxn>
                <a:cxn ang="0">
                  <a:pos x="3" y="2"/>
                </a:cxn>
                <a:cxn ang="0">
                  <a:pos x="3" y="1"/>
                </a:cxn>
                <a:cxn ang="0">
                  <a:pos x="5" y="1"/>
                </a:cxn>
                <a:cxn ang="0">
                  <a:pos x="6" y="0"/>
                </a:cxn>
                <a:cxn ang="0">
                  <a:pos x="7" y="0"/>
                </a:cxn>
                <a:cxn ang="0">
                  <a:pos x="133" y="0"/>
                </a:cxn>
              </a:cxnLst>
              <a:rect l="0" t="0" r="r" b="b"/>
              <a:pathLst>
                <a:path w="140" h="140">
                  <a:moveTo>
                    <a:pt x="133" y="0"/>
                  </a:moveTo>
                  <a:lnTo>
                    <a:pt x="134" y="0"/>
                  </a:lnTo>
                  <a:lnTo>
                    <a:pt x="135" y="1"/>
                  </a:lnTo>
                  <a:lnTo>
                    <a:pt x="137" y="1"/>
                  </a:lnTo>
                  <a:lnTo>
                    <a:pt x="138" y="2"/>
                  </a:lnTo>
                  <a:lnTo>
                    <a:pt x="139" y="3"/>
                  </a:lnTo>
                  <a:lnTo>
                    <a:pt x="140" y="5"/>
                  </a:lnTo>
                  <a:lnTo>
                    <a:pt x="140" y="7"/>
                  </a:lnTo>
                  <a:lnTo>
                    <a:pt x="140" y="8"/>
                  </a:lnTo>
                  <a:lnTo>
                    <a:pt x="140" y="132"/>
                  </a:lnTo>
                  <a:lnTo>
                    <a:pt x="140" y="134"/>
                  </a:lnTo>
                  <a:lnTo>
                    <a:pt x="140" y="135"/>
                  </a:lnTo>
                  <a:lnTo>
                    <a:pt x="139" y="136"/>
                  </a:lnTo>
                  <a:lnTo>
                    <a:pt x="139" y="138"/>
                  </a:lnTo>
                  <a:lnTo>
                    <a:pt x="138" y="139"/>
                  </a:lnTo>
                  <a:lnTo>
                    <a:pt x="137" y="140"/>
                  </a:lnTo>
                  <a:lnTo>
                    <a:pt x="135" y="140"/>
                  </a:lnTo>
                  <a:lnTo>
                    <a:pt x="134" y="140"/>
                  </a:lnTo>
                  <a:lnTo>
                    <a:pt x="7" y="140"/>
                  </a:lnTo>
                  <a:lnTo>
                    <a:pt x="6" y="140"/>
                  </a:lnTo>
                  <a:lnTo>
                    <a:pt x="5" y="140"/>
                  </a:lnTo>
                  <a:lnTo>
                    <a:pt x="3" y="139"/>
                  </a:lnTo>
                  <a:lnTo>
                    <a:pt x="3" y="138"/>
                  </a:lnTo>
                  <a:lnTo>
                    <a:pt x="2" y="137"/>
                  </a:lnTo>
                  <a:lnTo>
                    <a:pt x="1" y="136"/>
                  </a:lnTo>
                  <a:lnTo>
                    <a:pt x="0" y="135"/>
                  </a:lnTo>
                  <a:lnTo>
                    <a:pt x="0" y="134"/>
                  </a:lnTo>
                  <a:lnTo>
                    <a:pt x="0" y="7"/>
                  </a:lnTo>
                  <a:lnTo>
                    <a:pt x="0" y="5"/>
                  </a:lnTo>
                  <a:lnTo>
                    <a:pt x="1" y="4"/>
                  </a:lnTo>
                  <a:lnTo>
                    <a:pt x="2" y="3"/>
                  </a:lnTo>
                  <a:lnTo>
                    <a:pt x="3" y="2"/>
                  </a:lnTo>
                  <a:lnTo>
                    <a:pt x="3" y="1"/>
                  </a:lnTo>
                  <a:lnTo>
                    <a:pt x="5" y="1"/>
                  </a:lnTo>
                  <a:lnTo>
                    <a:pt x="6" y="0"/>
                  </a:lnTo>
                  <a:lnTo>
                    <a:pt x="7" y="0"/>
                  </a:lnTo>
                  <a:lnTo>
                    <a:pt x="133" y="0"/>
                  </a:lnTo>
                </a:path>
              </a:pathLst>
            </a:custGeom>
            <a:noFill/>
            <a:ln w="3175" cap="rnd">
              <a:solidFill>
                <a:srgbClr val="008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527"/>
            <p:cNvSpPr>
              <a:spLocks noEditPoints="1"/>
            </p:cNvSpPr>
            <p:nvPr/>
          </p:nvSpPr>
          <p:spPr bwMode="auto">
            <a:xfrm>
              <a:off x="6773" y="2825"/>
              <a:ext cx="133" cy="133"/>
            </a:xfrm>
            <a:custGeom>
              <a:avLst/>
              <a:gdLst/>
              <a:ahLst/>
              <a:cxnLst>
                <a:cxn ang="0">
                  <a:pos x="16" y="124"/>
                </a:cxn>
                <a:cxn ang="0">
                  <a:pos x="7" y="100"/>
                </a:cxn>
                <a:cxn ang="0">
                  <a:pos x="7" y="72"/>
                </a:cxn>
                <a:cxn ang="0">
                  <a:pos x="23" y="11"/>
                </a:cxn>
                <a:cxn ang="0">
                  <a:pos x="111" y="13"/>
                </a:cxn>
                <a:cxn ang="0">
                  <a:pos x="119" y="32"/>
                </a:cxn>
                <a:cxn ang="0">
                  <a:pos x="122" y="98"/>
                </a:cxn>
                <a:cxn ang="0">
                  <a:pos x="116" y="113"/>
                </a:cxn>
                <a:cxn ang="0">
                  <a:pos x="94" y="113"/>
                </a:cxn>
                <a:cxn ang="0">
                  <a:pos x="42" y="26"/>
                </a:cxn>
                <a:cxn ang="0">
                  <a:pos x="42" y="13"/>
                </a:cxn>
                <a:cxn ang="0">
                  <a:pos x="119" y="66"/>
                </a:cxn>
                <a:cxn ang="0">
                  <a:pos x="16" y="32"/>
                </a:cxn>
                <a:cxn ang="0">
                  <a:pos x="63" y="30"/>
                </a:cxn>
                <a:cxn ang="0">
                  <a:pos x="28" y="85"/>
                </a:cxn>
                <a:cxn ang="0">
                  <a:pos x="25" y="84"/>
                </a:cxn>
                <a:cxn ang="0">
                  <a:pos x="22" y="84"/>
                </a:cxn>
                <a:cxn ang="0">
                  <a:pos x="19" y="86"/>
                </a:cxn>
                <a:cxn ang="0">
                  <a:pos x="18" y="90"/>
                </a:cxn>
                <a:cxn ang="0">
                  <a:pos x="20" y="93"/>
                </a:cxn>
                <a:cxn ang="0">
                  <a:pos x="23" y="94"/>
                </a:cxn>
                <a:cxn ang="0">
                  <a:pos x="27" y="94"/>
                </a:cxn>
                <a:cxn ang="0">
                  <a:pos x="29" y="93"/>
                </a:cxn>
                <a:cxn ang="0">
                  <a:pos x="32" y="94"/>
                </a:cxn>
                <a:cxn ang="0">
                  <a:pos x="35" y="94"/>
                </a:cxn>
                <a:cxn ang="0">
                  <a:pos x="38" y="92"/>
                </a:cxn>
                <a:cxn ang="0">
                  <a:pos x="39" y="88"/>
                </a:cxn>
                <a:cxn ang="0">
                  <a:pos x="37" y="85"/>
                </a:cxn>
                <a:cxn ang="0">
                  <a:pos x="34" y="84"/>
                </a:cxn>
                <a:cxn ang="0">
                  <a:pos x="30" y="84"/>
                </a:cxn>
                <a:cxn ang="0">
                  <a:pos x="105" y="86"/>
                </a:cxn>
                <a:cxn ang="0">
                  <a:pos x="102" y="84"/>
                </a:cxn>
                <a:cxn ang="0">
                  <a:pos x="99" y="84"/>
                </a:cxn>
                <a:cxn ang="0">
                  <a:pos x="96" y="85"/>
                </a:cxn>
                <a:cxn ang="0">
                  <a:pos x="94" y="89"/>
                </a:cxn>
                <a:cxn ang="0">
                  <a:pos x="95" y="92"/>
                </a:cxn>
                <a:cxn ang="0">
                  <a:pos x="98" y="94"/>
                </a:cxn>
                <a:cxn ang="0">
                  <a:pos x="101" y="94"/>
                </a:cxn>
                <a:cxn ang="0">
                  <a:pos x="105" y="92"/>
                </a:cxn>
                <a:cxn ang="0">
                  <a:pos x="107" y="94"/>
                </a:cxn>
                <a:cxn ang="0">
                  <a:pos x="110" y="94"/>
                </a:cxn>
                <a:cxn ang="0">
                  <a:pos x="113" y="93"/>
                </a:cxn>
                <a:cxn ang="0">
                  <a:pos x="115" y="89"/>
                </a:cxn>
                <a:cxn ang="0">
                  <a:pos x="114" y="86"/>
                </a:cxn>
                <a:cxn ang="0">
                  <a:pos x="112" y="84"/>
                </a:cxn>
                <a:cxn ang="0">
                  <a:pos x="108" y="84"/>
                </a:cxn>
                <a:cxn ang="0">
                  <a:pos x="105" y="86"/>
                </a:cxn>
                <a:cxn ang="0">
                  <a:pos x="116" y="99"/>
                </a:cxn>
                <a:cxn ang="0">
                  <a:pos x="4" y="0"/>
                </a:cxn>
                <a:cxn ang="0">
                  <a:pos x="1" y="1"/>
                </a:cxn>
                <a:cxn ang="0">
                  <a:pos x="0" y="3"/>
                </a:cxn>
                <a:cxn ang="0">
                  <a:pos x="0" y="129"/>
                </a:cxn>
                <a:cxn ang="0">
                  <a:pos x="0" y="131"/>
                </a:cxn>
                <a:cxn ang="0">
                  <a:pos x="2" y="133"/>
                </a:cxn>
                <a:cxn ang="0">
                  <a:pos x="128" y="133"/>
                </a:cxn>
                <a:cxn ang="0">
                  <a:pos x="131" y="132"/>
                </a:cxn>
                <a:cxn ang="0">
                  <a:pos x="133" y="130"/>
                </a:cxn>
                <a:cxn ang="0">
                  <a:pos x="133" y="5"/>
                </a:cxn>
                <a:cxn ang="0">
                  <a:pos x="133" y="3"/>
                </a:cxn>
                <a:cxn ang="0">
                  <a:pos x="131" y="1"/>
                </a:cxn>
                <a:cxn ang="0">
                  <a:pos x="129" y="0"/>
                </a:cxn>
              </a:cxnLst>
              <a:rect l="0" t="0" r="r" b="b"/>
              <a:pathLst>
                <a:path w="133" h="133">
                  <a:moveTo>
                    <a:pt x="39" y="113"/>
                  </a:moveTo>
                  <a:lnTo>
                    <a:pt x="39" y="124"/>
                  </a:lnTo>
                  <a:lnTo>
                    <a:pt x="16" y="124"/>
                  </a:lnTo>
                  <a:lnTo>
                    <a:pt x="16" y="113"/>
                  </a:lnTo>
                  <a:lnTo>
                    <a:pt x="7" y="113"/>
                  </a:lnTo>
                  <a:lnTo>
                    <a:pt x="7" y="100"/>
                  </a:lnTo>
                  <a:lnTo>
                    <a:pt x="10" y="98"/>
                  </a:lnTo>
                  <a:lnTo>
                    <a:pt x="7" y="82"/>
                  </a:lnTo>
                  <a:lnTo>
                    <a:pt x="7" y="72"/>
                  </a:lnTo>
                  <a:lnTo>
                    <a:pt x="15" y="21"/>
                  </a:lnTo>
                  <a:lnTo>
                    <a:pt x="18" y="15"/>
                  </a:lnTo>
                  <a:lnTo>
                    <a:pt x="23" y="11"/>
                  </a:lnTo>
                  <a:lnTo>
                    <a:pt x="28" y="10"/>
                  </a:lnTo>
                  <a:lnTo>
                    <a:pt x="105" y="10"/>
                  </a:lnTo>
                  <a:lnTo>
                    <a:pt x="111" y="13"/>
                  </a:lnTo>
                  <a:lnTo>
                    <a:pt x="116" y="17"/>
                  </a:lnTo>
                  <a:lnTo>
                    <a:pt x="119" y="22"/>
                  </a:lnTo>
                  <a:lnTo>
                    <a:pt x="119" y="32"/>
                  </a:lnTo>
                  <a:lnTo>
                    <a:pt x="125" y="74"/>
                  </a:lnTo>
                  <a:lnTo>
                    <a:pt x="125" y="80"/>
                  </a:lnTo>
                  <a:lnTo>
                    <a:pt x="122" y="98"/>
                  </a:lnTo>
                  <a:lnTo>
                    <a:pt x="125" y="100"/>
                  </a:lnTo>
                  <a:lnTo>
                    <a:pt x="125" y="113"/>
                  </a:lnTo>
                  <a:lnTo>
                    <a:pt x="116" y="113"/>
                  </a:lnTo>
                  <a:lnTo>
                    <a:pt x="116" y="124"/>
                  </a:lnTo>
                  <a:lnTo>
                    <a:pt x="94" y="124"/>
                  </a:lnTo>
                  <a:lnTo>
                    <a:pt x="94" y="113"/>
                  </a:lnTo>
                  <a:lnTo>
                    <a:pt x="39" y="113"/>
                  </a:lnTo>
                  <a:close/>
                  <a:moveTo>
                    <a:pt x="42" y="13"/>
                  </a:moveTo>
                  <a:lnTo>
                    <a:pt x="42" y="26"/>
                  </a:lnTo>
                  <a:lnTo>
                    <a:pt x="91" y="26"/>
                  </a:lnTo>
                  <a:lnTo>
                    <a:pt x="91" y="13"/>
                  </a:lnTo>
                  <a:lnTo>
                    <a:pt x="42" y="13"/>
                  </a:lnTo>
                  <a:close/>
                  <a:moveTo>
                    <a:pt x="70" y="30"/>
                  </a:moveTo>
                  <a:lnTo>
                    <a:pt x="70" y="66"/>
                  </a:lnTo>
                  <a:lnTo>
                    <a:pt x="119" y="66"/>
                  </a:lnTo>
                  <a:lnTo>
                    <a:pt x="116" y="32"/>
                  </a:lnTo>
                  <a:lnTo>
                    <a:pt x="70" y="30"/>
                  </a:lnTo>
                  <a:close/>
                  <a:moveTo>
                    <a:pt x="16" y="32"/>
                  </a:moveTo>
                  <a:lnTo>
                    <a:pt x="14" y="66"/>
                  </a:lnTo>
                  <a:lnTo>
                    <a:pt x="63" y="66"/>
                  </a:lnTo>
                  <a:lnTo>
                    <a:pt x="63" y="30"/>
                  </a:lnTo>
                  <a:lnTo>
                    <a:pt x="16" y="32"/>
                  </a:lnTo>
                  <a:close/>
                  <a:moveTo>
                    <a:pt x="29" y="86"/>
                  </a:moveTo>
                  <a:lnTo>
                    <a:pt x="28" y="85"/>
                  </a:lnTo>
                  <a:lnTo>
                    <a:pt x="27" y="84"/>
                  </a:lnTo>
                  <a:lnTo>
                    <a:pt x="26" y="84"/>
                  </a:lnTo>
                  <a:lnTo>
                    <a:pt x="25" y="84"/>
                  </a:lnTo>
                  <a:lnTo>
                    <a:pt x="24" y="84"/>
                  </a:lnTo>
                  <a:lnTo>
                    <a:pt x="23" y="84"/>
                  </a:lnTo>
                  <a:lnTo>
                    <a:pt x="22" y="84"/>
                  </a:lnTo>
                  <a:lnTo>
                    <a:pt x="21" y="84"/>
                  </a:lnTo>
                  <a:lnTo>
                    <a:pt x="20" y="85"/>
                  </a:lnTo>
                  <a:lnTo>
                    <a:pt x="19" y="86"/>
                  </a:lnTo>
                  <a:lnTo>
                    <a:pt x="18" y="87"/>
                  </a:lnTo>
                  <a:lnTo>
                    <a:pt x="18" y="89"/>
                  </a:lnTo>
                  <a:lnTo>
                    <a:pt x="18" y="90"/>
                  </a:lnTo>
                  <a:lnTo>
                    <a:pt x="19" y="91"/>
                  </a:lnTo>
                  <a:lnTo>
                    <a:pt x="19" y="92"/>
                  </a:lnTo>
                  <a:lnTo>
                    <a:pt x="20" y="93"/>
                  </a:lnTo>
                  <a:lnTo>
                    <a:pt x="21" y="94"/>
                  </a:lnTo>
                  <a:lnTo>
                    <a:pt x="21" y="94"/>
                  </a:lnTo>
                  <a:lnTo>
                    <a:pt x="23" y="94"/>
                  </a:lnTo>
                  <a:lnTo>
                    <a:pt x="24" y="94"/>
                  </a:lnTo>
                  <a:lnTo>
                    <a:pt x="25" y="94"/>
                  </a:lnTo>
                  <a:lnTo>
                    <a:pt x="27" y="94"/>
                  </a:lnTo>
                  <a:lnTo>
                    <a:pt x="27" y="93"/>
                  </a:lnTo>
                  <a:lnTo>
                    <a:pt x="29" y="92"/>
                  </a:lnTo>
                  <a:lnTo>
                    <a:pt x="29" y="93"/>
                  </a:lnTo>
                  <a:lnTo>
                    <a:pt x="30" y="93"/>
                  </a:lnTo>
                  <a:lnTo>
                    <a:pt x="31" y="94"/>
                  </a:lnTo>
                  <a:lnTo>
                    <a:pt x="32" y="94"/>
                  </a:lnTo>
                  <a:lnTo>
                    <a:pt x="33" y="94"/>
                  </a:lnTo>
                  <a:lnTo>
                    <a:pt x="34" y="94"/>
                  </a:lnTo>
                  <a:lnTo>
                    <a:pt x="35" y="94"/>
                  </a:lnTo>
                  <a:lnTo>
                    <a:pt x="36" y="94"/>
                  </a:lnTo>
                  <a:lnTo>
                    <a:pt x="37" y="93"/>
                  </a:lnTo>
                  <a:lnTo>
                    <a:pt x="38" y="92"/>
                  </a:lnTo>
                  <a:lnTo>
                    <a:pt x="39" y="90"/>
                  </a:lnTo>
                  <a:lnTo>
                    <a:pt x="39" y="89"/>
                  </a:lnTo>
                  <a:lnTo>
                    <a:pt x="39" y="88"/>
                  </a:lnTo>
                  <a:lnTo>
                    <a:pt x="38" y="87"/>
                  </a:lnTo>
                  <a:lnTo>
                    <a:pt x="38" y="86"/>
                  </a:lnTo>
                  <a:lnTo>
                    <a:pt x="37" y="85"/>
                  </a:lnTo>
                  <a:lnTo>
                    <a:pt x="36" y="84"/>
                  </a:lnTo>
                  <a:lnTo>
                    <a:pt x="35" y="84"/>
                  </a:lnTo>
                  <a:lnTo>
                    <a:pt x="34" y="84"/>
                  </a:lnTo>
                  <a:lnTo>
                    <a:pt x="33" y="84"/>
                  </a:lnTo>
                  <a:lnTo>
                    <a:pt x="32" y="84"/>
                  </a:lnTo>
                  <a:lnTo>
                    <a:pt x="30" y="84"/>
                  </a:lnTo>
                  <a:lnTo>
                    <a:pt x="29" y="85"/>
                  </a:lnTo>
                  <a:lnTo>
                    <a:pt x="29" y="86"/>
                  </a:lnTo>
                  <a:close/>
                  <a:moveTo>
                    <a:pt x="105" y="86"/>
                  </a:moveTo>
                  <a:lnTo>
                    <a:pt x="104" y="85"/>
                  </a:lnTo>
                  <a:lnTo>
                    <a:pt x="103" y="84"/>
                  </a:lnTo>
                  <a:lnTo>
                    <a:pt x="102" y="84"/>
                  </a:lnTo>
                  <a:lnTo>
                    <a:pt x="101" y="84"/>
                  </a:lnTo>
                  <a:lnTo>
                    <a:pt x="100" y="84"/>
                  </a:lnTo>
                  <a:lnTo>
                    <a:pt x="99" y="84"/>
                  </a:lnTo>
                  <a:lnTo>
                    <a:pt x="98" y="84"/>
                  </a:lnTo>
                  <a:lnTo>
                    <a:pt x="98" y="84"/>
                  </a:lnTo>
                  <a:lnTo>
                    <a:pt x="96" y="85"/>
                  </a:lnTo>
                  <a:lnTo>
                    <a:pt x="95" y="86"/>
                  </a:lnTo>
                  <a:lnTo>
                    <a:pt x="94" y="87"/>
                  </a:lnTo>
                  <a:lnTo>
                    <a:pt x="94" y="89"/>
                  </a:lnTo>
                  <a:lnTo>
                    <a:pt x="94" y="90"/>
                  </a:lnTo>
                  <a:lnTo>
                    <a:pt x="95" y="91"/>
                  </a:lnTo>
                  <a:lnTo>
                    <a:pt x="95" y="92"/>
                  </a:lnTo>
                  <a:lnTo>
                    <a:pt x="96" y="93"/>
                  </a:lnTo>
                  <a:lnTo>
                    <a:pt x="97" y="94"/>
                  </a:lnTo>
                  <a:lnTo>
                    <a:pt x="98" y="94"/>
                  </a:lnTo>
                  <a:lnTo>
                    <a:pt x="99" y="94"/>
                  </a:lnTo>
                  <a:lnTo>
                    <a:pt x="100" y="94"/>
                  </a:lnTo>
                  <a:lnTo>
                    <a:pt x="101" y="94"/>
                  </a:lnTo>
                  <a:lnTo>
                    <a:pt x="103" y="94"/>
                  </a:lnTo>
                  <a:lnTo>
                    <a:pt x="104" y="93"/>
                  </a:lnTo>
                  <a:lnTo>
                    <a:pt x="105" y="92"/>
                  </a:lnTo>
                  <a:lnTo>
                    <a:pt x="105" y="93"/>
                  </a:lnTo>
                  <a:lnTo>
                    <a:pt x="106" y="93"/>
                  </a:lnTo>
                  <a:lnTo>
                    <a:pt x="107" y="94"/>
                  </a:lnTo>
                  <a:lnTo>
                    <a:pt x="108" y="94"/>
                  </a:lnTo>
                  <a:lnTo>
                    <a:pt x="109" y="94"/>
                  </a:lnTo>
                  <a:lnTo>
                    <a:pt x="110" y="94"/>
                  </a:lnTo>
                  <a:lnTo>
                    <a:pt x="111" y="94"/>
                  </a:lnTo>
                  <a:lnTo>
                    <a:pt x="112" y="94"/>
                  </a:lnTo>
                  <a:lnTo>
                    <a:pt x="113" y="93"/>
                  </a:lnTo>
                  <a:lnTo>
                    <a:pt x="114" y="92"/>
                  </a:lnTo>
                  <a:lnTo>
                    <a:pt x="115" y="90"/>
                  </a:lnTo>
                  <a:lnTo>
                    <a:pt x="115" y="89"/>
                  </a:lnTo>
                  <a:lnTo>
                    <a:pt x="115" y="88"/>
                  </a:lnTo>
                  <a:lnTo>
                    <a:pt x="114" y="87"/>
                  </a:lnTo>
                  <a:lnTo>
                    <a:pt x="114" y="86"/>
                  </a:lnTo>
                  <a:lnTo>
                    <a:pt x="113" y="85"/>
                  </a:lnTo>
                  <a:lnTo>
                    <a:pt x="112" y="84"/>
                  </a:lnTo>
                  <a:lnTo>
                    <a:pt x="112" y="84"/>
                  </a:lnTo>
                  <a:lnTo>
                    <a:pt x="111" y="84"/>
                  </a:lnTo>
                  <a:lnTo>
                    <a:pt x="110" y="84"/>
                  </a:lnTo>
                  <a:lnTo>
                    <a:pt x="108" y="84"/>
                  </a:lnTo>
                  <a:lnTo>
                    <a:pt x="107" y="84"/>
                  </a:lnTo>
                  <a:lnTo>
                    <a:pt x="106" y="85"/>
                  </a:lnTo>
                  <a:lnTo>
                    <a:pt x="105" y="86"/>
                  </a:lnTo>
                  <a:close/>
                  <a:moveTo>
                    <a:pt x="16" y="102"/>
                  </a:moveTo>
                  <a:lnTo>
                    <a:pt x="116" y="102"/>
                  </a:lnTo>
                  <a:lnTo>
                    <a:pt x="116" y="99"/>
                  </a:lnTo>
                  <a:lnTo>
                    <a:pt x="16" y="99"/>
                  </a:lnTo>
                  <a:lnTo>
                    <a:pt x="16" y="102"/>
                  </a:lnTo>
                  <a:close/>
                  <a:moveTo>
                    <a:pt x="4" y="0"/>
                  </a:moveTo>
                  <a:lnTo>
                    <a:pt x="3" y="0"/>
                  </a:lnTo>
                  <a:lnTo>
                    <a:pt x="2" y="0"/>
                  </a:lnTo>
                  <a:lnTo>
                    <a:pt x="1" y="1"/>
                  </a:lnTo>
                  <a:lnTo>
                    <a:pt x="1" y="2"/>
                  </a:lnTo>
                  <a:lnTo>
                    <a:pt x="0" y="2"/>
                  </a:lnTo>
                  <a:lnTo>
                    <a:pt x="0" y="3"/>
                  </a:lnTo>
                  <a:lnTo>
                    <a:pt x="0" y="4"/>
                  </a:lnTo>
                  <a:lnTo>
                    <a:pt x="0" y="5"/>
                  </a:lnTo>
                  <a:lnTo>
                    <a:pt x="0" y="129"/>
                  </a:lnTo>
                  <a:lnTo>
                    <a:pt x="0" y="130"/>
                  </a:lnTo>
                  <a:lnTo>
                    <a:pt x="0" y="130"/>
                  </a:lnTo>
                  <a:lnTo>
                    <a:pt x="0" y="131"/>
                  </a:lnTo>
                  <a:lnTo>
                    <a:pt x="1" y="132"/>
                  </a:lnTo>
                  <a:lnTo>
                    <a:pt x="1" y="132"/>
                  </a:lnTo>
                  <a:lnTo>
                    <a:pt x="2" y="133"/>
                  </a:lnTo>
                  <a:lnTo>
                    <a:pt x="3" y="133"/>
                  </a:lnTo>
                  <a:lnTo>
                    <a:pt x="4" y="133"/>
                  </a:lnTo>
                  <a:lnTo>
                    <a:pt x="128" y="133"/>
                  </a:lnTo>
                  <a:lnTo>
                    <a:pt x="129" y="133"/>
                  </a:lnTo>
                  <a:lnTo>
                    <a:pt x="130" y="133"/>
                  </a:lnTo>
                  <a:lnTo>
                    <a:pt x="131" y="132"/>
                  </a:lnTo>
                  <a:lnTo>
                    <a:pt x="131" y="132"/>
                  </a:lnTo>
                  <a:lnTo>
                    <a:pt x="132" y="131"/>
                  </a:lnTo>
                  <a:lnTo>
                    <a:pt x="133" y="130"/>
                  </a:lnTo>
                  <a:lnTo>
                    <a:pt x="133" y="130"/>
                  </a:lnTo>
                  <a:lnTo>
                    <a:pt x="133" y="129"/>
                  </a:lnTo>
                  <a:lnTo>
                    <a:pt x="133" y="5"/>
                  </a:lnTo>
                  <a:lnTo>
                    <a:pt x="133" y="4"/>
                  </a:lnTo>
                  <a:lnTo>
                    <a:pt x="133" y="3"/>
                  </a:lnTo>
                  <a:lnTo>
                    <a:pt x="133" y="3"/>
                  </a:lnTo>
                  <a:lnTo>
                    <a:pt x="132" y="2"/>
                  </a:lnTo>
                  <a:lnTo>
                    <a:pt x="131" y="2"/>
                  </a:lnTo>
                  <a:lnTo>
                    <a:pt x="131" y="1"/>
                  </a:lnTo>
                  <a:lnTo>
                    <a:pt x="130" y="0"/>
                  </a:lnTo>
                  <a:lnTo>
                    <a:pt x="129" y="0"/>
                  </a:lnTo>
                  <a:lnTo>
                    <a:pt x="129" y="0"/>
                  </a:lnTo>
                  <a:lnTo>
                    <a:pt x="128" y="0"/>
                  </a:lnTo>
                  <a:lnTo>
                    <a:pt x="4" y="0"/>
                  </a:lnTo>
                  <a:close/>
                </a:path>
              </a:pathLst>
            </a:custGeom>
            <a:solidFill>
              <a:srgbClr val="008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528"/>
            <p:cNvSpPr>
              <a:spLocks noChangeArrowheads="1"/>
            </p:cNvSpPr>
            <p:nvPr/>
          </p:nvSpPr>
          <p:spPr bwMode="auto">
            <a:xfrm>
              <a:off x="7408" y="3120"/>
              <a:ext cx="80" cy="16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529"/>
            <p:cNvSpPr>
              <a:spLocks noChangeArrowheads="1"/>
            </p:cNvSpPr>
            <p:nvPr/>
          </p:nvSpPr>
          <p:spPr bwMode="auto">
            <a:xfrm>
              <a:off x="7408" y="3120"/>
              <a:ext cx="80" cy="160"/>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530"/>
            <p:cNvSpPr>
              <a:spLocks noChangeArrowheads="1"/>
            </p:cNvSpPr>
            <p:nvPr/>
          </p:nvSpPr>
          <p:spPr bwMode="auto">
            <a:xfrm>
              <a:off x="7417" y="3130"/>
              <a:ext cx="61"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531"/>
            <p:cNvSpPr>
              <a:spLocks/>
            </p:cNvSpPr>
            <p:nvPr/>
          </p:nvSpPr>
          <p:spPr bwMode="auto">
            <a:xfrm>
              <a:off x="7433" y="3225"/>
              <a:ext cx="30" cy="30"/>
            </a:xfrm>
            <a:custGeom>
              <a:avLst/>
              <a:gdLst/>
              <a:ahLst/>
              <a:cxnLst>
                <a:cxn ang="0">
                  <a:pos x="0" y="14"/>
                </a:cxn>
                <a:cxn ang="0">
                  <a:pos x="1" y="11"/>
                </a:cxn>
                <a:cxn ang="0">
                  <a:pos x="2" y="8"/>
                </a:cxn>
                <a:cxn ang="0">
                  <a:pos x="3" y="6"/>
                </a:cxn>
                <a:cxn ang="0">
                  <a:pos x="5" y="3"/>
                </a:cxn>
                <a:cxn ang="0">
                  <a:pos x="8" y="2"/>
                </a:cxn>
                <a:cxn ang="0">
                  <a:pos x="10" y="1"/>
                </a:cxn>
                <a:cxn ang="0">
                  <a:pos x="14" y="0"/>
                </a:cxn>
                <a:cxn ang="0">
                  <a:pos x="17" y="0"/>
                </a:cxn>
                <a:cxn ang="0">
                  <a:pos x="20" y="1"/>
                </a:cxn>
                <a:cxn ang="0">
                  <a:pos x="22" y="2"/>
                </a:cxn>
                <a:cxn ang="0">
                  <a:pos x="24" y="3"/>
                </a:cxn>
                <a:cxn ang="0">
                  <a:pos x="27" y="6"/>
                </a:cxn>
                <a:cxn ang="0">
                  <a:pos x="28" y="8"/>
                </a:cxn>
                <a:cxn ang="0">
                  <a:pos x="29" y="11"/>
                </a:cxn>
                <a:cxn ang="0">
                  <a:pos x="30" y="14"/>
                </a:cxn>
                <a:cxn ang="0">
                  <a:pos x="30" y="16"/>
                </a:cxn>
                <a:cxn ang="0">
                  <a:pos x="29" y="20"/>
                </a:cxn>
                <a:cxn ang="0">
                  <a:pos x="28" y="22"/>
                </a:cxn>
                <a:cxn ang="0">
                  <a:pos x="27" y="25"/>
                </a:cxn>
                <a:cxn ang="0">
                  <a:pos x="24" y="27"/>
                </a:cxn>
                <a:cxn ang="0">
                  <a:pos x="22" y="28"/>
                </a:cxn>
                <a:cxn ang="0">
                  <a:pos x="20" y="30"/>
                </a:cxn>
                <a:cxn ang="0">
                  <a:pos x="17" y="30"/>
                </a:cxn>
                <a:cxn ang="0">
                  <a:pos x="14" y="30"/>
                </a:cxn>
                <a:cxn ang="0">
                  <a:pos x="10" y="30"/>
                </a:cxn>
                <a:cxn ang="0">
                  <a:pos x="8" y="28"/>
                </a:cxn>
                <a:cxn ang="0">
                  <a:pos x="5" y="27"/>
                </a:cxn>
                <a:cxn ang="0">
                  <a:pos x="3" y="25"/>
                </a:cxn>
                <a:cxn ang="0">
                  <a:pos x="2" y="22"/>
                </a:cxn>
                <a:cxn ang="0">
                  <a:pos x="1" y="20"/>
                </a:cxn>
                <a:cxn ang="0">
                  <a:pos x="0" y="16"/>
                </a:cxn>
              </a:cxnLst>
              <a:rect l="0" t="0" r="r" b="b"/>
              <a:pathLst>
                <a:path w="30" h="30">
                  <a:moveTo>
                    <a:pt x="0" y="15"/>
                  </a:moveTo>
                  <a:lnTo>
                    <a:pt x="0" y="14"/>
                  </a:lnTo>
                  <a:lnTo>
                    <a:pt x="0" y="12"/>
                  </a:lnTo>
                  <a:lnTo>
                    <a:pt x="1" y="11"/>
                  </a:lnTo>
                  <a:lnTo>
                    <a:pt x="1" y="9"/>
                  </a:lnTo>
                  <a:lnTo>
                    <a:pt x="2" y="8"/>
                  </a:lnTo>
                  <a:lnTo>
                    <a:pt x="3" y="7"/>
                  </a:lnTo>
                  <a:lnTo>
                    <a:pt x="3" y="6"/>
                  </a:lnTo>
                  <a:lnTo>
                    <a:pt x="5" y="4"/>
                  </a:lnTo>
                  <a:lnTo>
                    <a:pt x="5" y="3"/>
                  </a:lnTo>
                  <a:lnTo>
                    <a:pt x="6" y="2"/>
                  </a:lnTo>
                  <a:lnTo>
                    <a:pt x="8" y="2"/>
                  </a:lnTo>
                  <a:lnTo>
                    <a:pt x="9" y="1"/>
                  </a:lnTo>
                  <a:lnTo>
                    <a:pt x="10" y="1"/>
                  </a:lnTo>
                  <a:lnTo>
                    <a:pt x="12" y="1"/>
                  </a:lnTo>
                  <a:lnTo>
                    <a:pt x="14" y="0"/>
                  </a:lnTo>
                  <a:lnTo>
                    <a:pt x="15" y="0"/>
                  </a:lnTo>
                  <a:lnTo>
                    <a:pt x="17" y="0"/>
                  </a:lnTo>
                  <a:lnTo>
                    <a:pt x="18" y="1"/>
                  </a:lnTo>
                  <a:lnTo>
                    <a:pt x="20" y="1"/>
                  </a:lnTo>
                  <a:lnTo>
                    <a:pt x="21" y="1"/>
                  </a:lnTo>
                  <a:lnTo>
                    <a:pt x="22" y="2"/>
                  </a:lnTo>
                  <a:lnTo>
                    <a:pt x="24" y="2"/>
                  </a:lnTo>
                  <a:lnTo>
                    <a:pt x="24" y="3"/>
                  </a:lnTo>
                  <a:lnTo>
                    <a:pt x="26" y="4"/>
                  </a:lnTo>
                  <a:lnTo>
                    <a:pt x="27" y="6"/>
                  </a:lnTo>
                  <a:lnTo>
                    <a:pt x="28" y="7"/>
                  </a:lnTo>
                  <a:lnTo>
                    <a:pt x="28" y="8"/>
                  </a:lnTo>
                  <a:lnTo>
                    <a:pt x="29" y="9"/>
                  </a:lnTo>
                  <a:lnTo>
                    <a:pt x="29" y="11"/>
                  </a:lnTo>
                  <a:lnTo>
                    <a:pt x="30" y="12"/>
                  </a:lnTo>
                  <a:lnTo>
                    <a:pt x="30" y="14"/>
                  </a:lnTo>
                  <a:lnTo>
                    <a:pt x="30" y="15"/>
                  </a:lnTo>
                  <a:lnTo>
                    <a:pt x="30" y="16"/>
                  </a:lnTo>
                  <a:lnTo>
                    <a:pt x="30" y="18"/>
                  </a:lnTo>
                  <a:lnTo>
                    <a:pt x="29" y="20"/>
                  </a:lnTo>
                  <a:lnTo>
                    <a:pt x="29" y="21"/>
                  </a:lnTo>
                  <a:lnTo>
                    <a:pt x="28" y="22"/>
                  </a:lnTo>
                  <a:lnTo>
                    <a:pt x="28" y="24"/>
                  </a:lnTo>
                  <a:lnTo>
                    <a:pt x="27" y="25"/>
                  </a:lnTo>
                  <a:lnTo>
                    <a:pt x="26" y="26"/>
                  </a:lnTo>
                  <a:lnTo>
                    <a:pt x="24" y="27"/>
                  </a:lnTo>
                  <a:lnTo>
                    <a:pt x="24" y="28"/>
                  </a:lnTo>
                  <a:lnTo>
                    <a:pt x="22" y="28"/>
                  </a:lnTo>
                  <a:lnTo>
                    <a:pt x="21" y="29"/>
                  </a:lnTo>
                  <a:lnTo>
                    <a:pt x="20" y="30"/>
                  </a:lnTo>
                  <a:lnTo>
                    <a:pt x="18" y="30"/>
                  </a:lnTo>
                  <a:lnTo>
                    <a:pt x="17" y="30"/>
                  </a:lnTo>
                  <a:lnTo>
                    <a:pt x="15" y="30"/>
                  </a:lnTo>
                  <a:lnTo>
                    <a:pt x="14" y="30"/>
                  </a:lnTo>
                  <a:lnTo>
                    <a:pt x="12" y="30"/>
                  </a:lnTo>
                  <a:lnTo>
                    <a:pt x="10" y="30"/>
                  </a:lnTo>
                  <a:lnTo>
                    <a:pt x="9" y="29"/>
                  </a:lnTo>
                  <a:lnTo>
                    <a:pt x="8" y="28"/>
                  </a:lnTo>
                  <a:lnTo>
                    <a:pt x="6" y="28"/>
                  </a:lnTo>
                  <a:lnTo>
                    <a:pt x="5" y="27"/>
                  </a:lnTo>
                  <a:lnTo>
                    <a:pt x="5" y="26"/>
                  </a:lnTo>
                  <a:lnTo>
                    <a:pt x="3" y="25"/>
                  </a:lnTo>
                  <a:lnTo>
                    <a:pt x="3" y="24"/>
                  </a:lnTo>
                  <a:lnTo>
                    <a:pt x="2" y="22"/>
                  </a:lnTo>
                  <a:lnTo>
                    <a:pt x="1" y="21"/>
                  </a:lnTo>
                  <a:lnTo>
                    <a:pt x="1" y="20"/>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532"/>
            <p:cNvSpPr>
              <a:spLocks/>
            </p:cNvSpPr>
            <p:nvPr/>
          </p:nvSpPr>
          <p:spPr bwMode="auto">
            <a:xfrm>
              <a:off x="7433" y="3225"/>
              <a:ext cx="30" cy="30"/>
            </a:xfrm>
            <a:custGeom>
              <a:avLst/>
              <a:gdLst/>
              <a:ahLst/>
              <a:cxnLst>
                <a:cxn ang="0">
                  <a:pos x="0" y="14"/>
                </a:cxn>
                <a:cxn ang="0">
                  <a:pos x="1" y="11"/>
                </a:cxn>
                <a:cxn ang="0">
                  <a:pos x="2" y="8"/>
                </a:cxn>
                <a:cxn ang="0">
                  <a:pos x="3" y="6"/>
                </a:cxn>
                <a:cxn ang="0">
                  <a:pos x="5" y="3"/>
                </a:cxn>
                <a:cxn ang="0">
                  <a:pos x="8" y="2"/>
                </a:cxn>
                <a:cxn ang="0">
                  <a:pos x="10" y="1"/>
                </a:cxn>
                <a:cxn ang="0">
                  <a:pos x="14" y="0"/>
                </a:cxn>
                <a:cxn ang="0">
                  <a:pos x="17" y="0"/>
                </a:cxn>
                <a:cxn ang="0">
                  <a:pos x="20" y="1"/>
                </a:cxn>
                <a:cxn ang="0">
                  <a:pos x="22" y="2"/>
                </a:cxn>
                <a:cxn ang="0">
                  <a:pos x="24" y="3"/>
                </a:cxn>
                <a:cxn ang="0">
                  <a:pos x="27" y="6"/>
                </a:cxn>
                <a:cxn ang="0">
                  <a:pos x="28" y="8"/>
                </a:cxn>
                <a:cxn ang="0">
                  <a:pos x="29" y="11"/>
                </a:cxn>
                <a:cxn ang="0">
                  <a:pos x="30" y="14"/>
                </a:cxn>
                <a:cxn ang="0">
                  <a:pos x="30" y="16"/>
                </a:cxn>
                <a:cxn ang="0">
                  <a:pos x="29" y="20"/>
                </a:cxn>
                <a:cxn ang="0">
                  <a:pos x="28" y="22"/>
                </a:cxn>
                <a:cxn ang="0">
                  <a:pos x="27" y="25"/>
                </a:cxn>
                <a:cxn ang="0">
                  <a:pos x="24" y="27"/>
                </a:cxn>
                <a:cxn ang="0">
                  <a:pos x="22" y="28"/>
                </a:cxn>
                <a:cxn ang="0">
                  <a:pos x="20" y="30"/>
                </a:cxn>
                <a:cxn ang="0">
                  <a:pos x="17" y="30"/>
                </a:cxn>
                <a:cxn ang="0">
                  <a:pos x="14" y="30"/>
                </a:cxn>
                <a:cxn ang="0">
                  <a:pos x="10" y="30"/>
                </a:cxn>
                <a:cxn ang="0">
                  <a:pos x="8" y="28"/>
                </a:cxn>
                <a:cxn ang="0">
                  <a:pos x="5" y="27"/>
                </a:cxn>
                <a:cxn ang="0">
                  <a:pos x="3" y="25"/>
                </a:cxn>
                <a:cxn ang="0">
                  <a:pos x="2" y="22"/>
                </a:cxn>
                <a:cxn ang="0">
                  <a:pos x="1" y="20"/>
                </a:cxn>
                <a:cxn ang="0">
                  <a:pos x="0" y="16"/>
                </a:cxn>
              </a:cxnLst>
              <a:rect l="0" t="0" r="r" b="b"/>
              <a:pathLst>
                <a:path w="30" h="30">
                  <a:moveTo>
                    <a:pt x="0" y="15"/>
                  </a:moveTo>
                  <a:lnTo>
                    <a:pt x="0" y="14"/>
                  </a:lnTo>
                  <a:lnTo>
                    <a:pt x="0" y="12"/>
                  </a:lnTo>
                  <a:lnTo>
                    <a:pt x="1" y="11"/>
                  </a:lnTo>
                  <a:lnTo>
                    <a:pt x="1" y="9"/>
                  </a:lnTo>
                  <a:lnTo>
                    <a:pt x="2" y="8"/>
                  </a:lnTo>
                  <a:lnTo>
                    <a:pt x="3" y="7"/>
                  </a:lnTo>
                  <a:lnTo>
                    <a:pt x="3" y="6"/>
                  </a:lnTo>
                  <a:lnTo>
                    <a:pt x="5" y="4"/>
                  </a:lnTo>
                  <a:lnTo>
                    <a:pt x="5" y="3"/>
                  </a:lnTo>
                  <a:lnTo>
                    <a:pt x="6" y="2"/>
                  </a:lnTo>
                  <a:lnTo>
                    <a:pt x="8" y="2"/>
                  </a:lnTo>
                  <a:lnTo>
                    <a:pt x="9" y="1"/>
                  </a:lnTo>
                  <a:lnTo>
                    <a:pt x="10" y="1"/>
                  </a:lnTo>
                  <a:lnTo>
                    <a:pt x="12" y="1"/>
                  </a:lnTo>
                  <a:lnTo>
                    <a:pt x="14" y="0"/>
                  </a:lnTo>
                  <a:lnTo>
                    <a:pt x="15" y="0"/>
                  </a:lnTo>
                  <a:lnTo>
                    <a:pt x="17" y="0"/>
                  </a:lnTo>
                  <a:lnTo>
                    <a:pt x="18" y="1"/>
                  </a:lnTo>
                  <a:lnTo>
                    <a:pt x="20" y="1"/>
                  </a:lnTo>
                  <a:lnTo>
                    <a:pt x="21" y="1"/>
                  </a:lnTo>
                  <a:lnTo>
                    <a:pt x="22" y="2"/>
                  </a:lnTo>
                  <a:lnTo>
                    <a:pt x="24" y="2"/>
                  </a:lnTo>
                  <a:lnTo>
                    <a:pt x="24" y="3"/>
                  </a:lnTo>
                  <a:lnTo>
                    <a:pt x="26" y="4"/>
                  </a:lnTo>
                  <a:lnTo>
                    <a:pt x="27" y="6"/>
                  </a:lnTo>
                  <a:lnTo>
                    <a:pt x="28" y="7"/>
                  </a:lnTo>
                  <a:lnTo>
                    <a:pt x="28" y="8"/>
                  </a:lnTo>
                  <a:lnTo>
                    <a:pt x="29" y="9"/>
                  </a:lnTo>
                  <a:lnTo>
                    <a:pt x="29" y="11"/>
                  </a:lnTo>
                  <a:lnTo>
                    <a:pt x="30" y="12"/>
                  </a:lnTo>
                  <a:lnTo>
                    <a:pt x="30" y="14"/>
                  </a:lnTo>
                  <a:lnTo>
                    <a:pt x="30" y="15"/>
                  </a:lnTo>
                  <a:lnTo>
                    <a:pt x="30" y="16"/>
                  </a:lnTo>
                  <a:lnTo>
                    <a:pt x="30" y="18"/>
                  </a:lnTo>
                  <a:lnTo>
                    <a:pt x="29" y="20"/>
                  </a:lnTo>
                  <a:lnTo>
                    <a:pt x="29" y="21"/>
                  </a:lnTo>
                  <a:lnTo>
                    <a:pt x="28" y="22"/>
                  </a:lnTo>
                  <a:lnTo>
                    <a:pt x="28" y="24"/>
                  </a:lnTo>
                  <a:lnTo>
                    <a:pt x="27" y="25"/>
                  </a:lnTo>
                  <a:lnTo>
                    <a:pt x="26" y="26"/>
                  </a:lnTo>
                  <a:lnTo>
                    <a:pt x="24" y="27"/>
                  </a:lnTo>
                  <a:lnTo>
                    <a:pt x="24" y="28"/>
                  </a:lnTo>
                  <a:lnTo>
                    <a:pt x="22" y="28"/>
                  </a:lnTo>
                  <a:lnTo>
                    <a:pt x="21" y="29"/>
                  </a:lnTo>
                  <a:lnTo>
                    <a:pt x="20" y="30"/>
                  </a:lnTo>
                  <a:lnTo>
                    <a:pt x="18" y="30"/>
                  </a:lnTo>
                  <a:lnTo>
                    <a:pt x="17" y="30"/>
                  </a:lnTo>
                  <a:lnTo>
                    <a:pt x="15" y="30"/>
                  </a:lnTo>
                  <a:lnTo>
                    <a:pt x="14" y="30"/>
                  </a:lnTo>
                  <a:lnTo>
                    <a:pt x="12" y="30"/>
                  </a:lnTo>
                  <a:lnTo>
                    <a:pt x="10" y="30"/>
                  </a:lnTo>
                  <a:lnTo>
                    <a:pt x="9" y="29"/>
                  </a:lnTo>
                  <a:lnTo>
                    <a:pt x="8" y="28"/>
                  </a:lnTo>
                  <a:lnTo>
                    <a:pt x="6" y="28"/>
                  </a:lnTo>
                  <a:lnTo>
                    <a:pt x="5" y="27"/>
                  </a:lnTo>
                  <a:lnTo>
                    <a:pt x="5" y="26"/>
                  </a:lnTo>
                  <a:lnTo>
                    <a:pt x="3" y="25"/>
                  </a:lnTo>
                  <a:lnTo>
                    <a:pt x="3" y="24"/>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533"/>
            <p:cNvSpPr>
              <a:spLocks/>
            </p:cNvSpPr>
            <p:nvPr/>
          </p:nvSpPr>
          <p:spPr bwMode="auto">
            <a:xfrm>
              <a:off x="7433" y="3144"/>
              <a:ext cx="30" cy="31"/>
            </a:xfrm>
            <a:custGeom>
              <a:avLst/>
              <a:gdLst/>
              <a:ahLst/>
              <a:cxnLst>
                <a:cxn ang="0">
                  <a:pos x="0" y="14"/>
                </a:cxn>
                <a:cxn ang="0">
                  <a:pos x="1" y="11"/>
                </a:cxn>
                <a:cxn ang="0">
                  <a:pos x="2" y="9"/>
                </a:cxn>
                <a:cxn ang="0">
                  <a:pos x="3" y="6"/>
                </a:cxn>
                <a:cxn ang="0">
                  <a:pos x="5" y="4"/>
                </a:cxn>
                <a:cxn ang="0">
                  <a:pos x="8" y="2"/>
                </a:cxn>
                <a:cxn ang="0">
                  <a:pos x="10" y="1"/>
                </a:cxn>
                <a:cxn ang="0">
                  <a:pos x="14"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3"/>
                </a:cxn>
                <a:cxn ang="0">
                  <a:pos x="27" y="25"/>
                </a:cxn>
                <a:cxn ang="0">
                  <a:pos x="24" y="27"/>
                </a:cxn>
                <a:cxn ang="0">
                  <a:pos x="22" y="29"/>
                </a:cxn>
                <a:cxn ang="0">
                  <a:pos x="20" y="30"/>
                </a:cxn>
                <a:cxn ang="0">
                  <a:pos x="17" y="30"/>
                </a:cxn>
                <a:cxn ang="0">
                  <a:pos x="14" y="30"/>
                </a:cxn>
                <a:cxn ang="0">
                  <a:pos x="10" y="30"/>
                </a:cxn>
                <a:cxn ang="0">
                  <a:pos x="8" y="29"/>
                </a:cxn>
                <a:cxn ang="0">
                  <a:pos x="5" y="27"/>
                </a:cxn>
                <a:cxn ang="0">
                  <a:pos x="3" y="25"/>
                </a:cxn>
                <a:cxn ang="0">
                  <a:pos x="2" y="23"/>
                </a:cxn>
                <a:cxn ang="0">
                  <a:pos x="1" y="20"/>
                </a:cxn>
                <a:cxn ang="0">
                  <a:pos x="0" y="17"/>
                </a:cxn>
              </a:cxnLst>
              <a:rect l="0" t="0" r="r" b="b"/>
              <a:pathLst>
                <a:path w="30" h="31">
                  <a:moveTo>
                    <a:pt x="0" y="16"/>
                  </a:moveTo>
                  <a:lnTo>
                    <a:pt x="0" y="14"/>
                  </a:lnTo>
                  <a:lnTo>
                    <a:pt x="0" y="12"/>
                  </a:lnTo>
                  <a:lnTo>
                    <a:pt x="1" y="11"/>
                  </a:lnTo>
                  <a:lnTo>
                    <a:pt x="1" y="10"/>
                  </a:lnTo>
                  <a:lnTo>
                    <a:pt x="2" y="9"/>
                  </a:lnTo>
                  <a:lnTo>
                    <a:pt x="3" y="7"/>
                  </a:lnTo>
                  <a:lnTo>
                    <a:pt x="3" y="6"/>
                  </a:lnTo>
                  <a:lnTo>
                    <a:pt x="5" y="5"/>
                  </a:lnTo>
                  <a:lnTo>
                    <a:pt x="5" y="4"/>
                  </a:lnTo>
                  <a:lnTo>
                    <a:pt x="6" y="3"/>
                  </a:lnTo>
                  <a:lnTo>
                    <a:pt x="8" y="2"/>
                  </a:lnTo>
                  <a:lnTo>
                    <a:pt x="9" y="2"/>
                  </a:lnTo>
                  <a:lnTo>
                    <a:pt x="10" y="1"/>
                  </a:lnTo>
                  <a:lnTo>
                    <a:pt x="12" y="1"/>
                  </a:lnTo>
                  <a:lnTo>
                    <a:pt x="14" y="0"/>
                  </a:lnTo>
                  <a:lnTo>
                    <a:pt x="15" y="0"/>
                  </a:lnTo>
                  <a:lnTo>
                    <a:pt x="17" y="0"/>
                  </a:lnTo>
                  <a:lnTo>
                    <a:pt x="18" y="1"/>
                  </a:lnTo>
                  <a:lnTo>
                    <a:pt x="20" y="1"/>
                  </a:lnTo>
                  <a:lnTo>
                    <a:pt x="21" y="2"/>
                  </a:lnTo>
                  <a:lnTo>
                    <a:pt x="22" y="2"/>
                  </a:lnTo>
                  <a:lnTo>
                    <a:pt x="24" y="3"/>
                  </a:lnTo>
                  <a:lnTo>
                    <a:pt x="24" y="4"/>
                  </a:lnTo>
                  <a:lnTo>
                    <a:pt x="26" y="5"/>
                  </a:lnTo>
                  <a:lnTo>
                    <a:pt x="27" y="6"/>
                  </a:lnTo>
                  <a:lnTo>
                    <a:pt x="28" y="7"/>
                  </a:lnTo>
                  <a:lnTo>
                    <a:pt x="28" y="9"/>
                  </a:lnTo>
                  <a:lnTo>
                    <a:pt x="29" y="10"/>
                  </a:lnTo>
                  <a:lnTo>
                    <a:pt x="29" y="11"/>
                  </a:lnTo>
                  <a:lnTo>
                    <a:pt x="30" y="12"/>
                  </a:lnTo>
                  <a:lnTo>
                    <a:pt x="30" y="14"/>
                  </a:lnTo>
                  <a:lnTo>
                    <a:pt x="30" y="16"/>
                  </a:lnTo>
                  <a:lnTo>
                    <a:pt x="30" y="17"/>
                  </a:lnTo>
                  <a:lnTo>
                    <a:pt x="30" y="18"/>
                  </a:lnTo>
                  <a:lnTo>
                    <a:pt x="29" y="20"/>
                  </a:lnTo>
                  <a:lnTo>
                    <a:pt x="29" y="21"/>
                  </a:lnTo>
                  <a:lnTo>
                    <a:pt x="28" y="23"/>
                  </a:lnTo>
                  <a:lnTo>
                    <a:pt x="28" y="24"/>
                  </a:lnTo>
                  <a:lnTo>
                    <a:pt x="27" y="25"/>
                  </a:lnTo>
                  <a:lnTo>
                    <a:pt x="26" y="26"/>
                  </a:lnTo>
                  <a:lnTo>
                    <a:pt x="24" y="27"/>
                  </a:lnTo>
                  <a:lnTo>
                    <a:pt x="24" y="28"/>
                  </a:lnTo>
                  <a:lnTo>
                    <a:pt x="22" y="29"/>
                  </a:lnTo>
                  <a:lnTo>
                    <a:pt x="21" y="30"/>
                  </a:lnTo>
                  <a:lnTo>
                    <a:pt x="20" y="30"/>
                  </a:lnTo>
                  <a:lnTo>
                    <a:pt x="18" y="30"/>
                  </a:lnTo>
                  <a:lnTo>
                    <a:pt x="17" y="30"/>
                  </a:lnTo>
                  <a:lnTo>
                    <a:pt x="15" y="31"/>
                  </a:lnTo>
                  <a:lnTo>
                    <a:pt x="14" y="30"/>
                  </a:lnTo>
                  <a:lnTo>
                    <a:pt x="12" y="30"/>
                  </a:lnTo>
                  <a:lnTo>
                    <a:pt x="10" y="30"/>
                  </a:lnTo>
                  <a:lnTo>
                    <a:pt x="9" y="30"/>
                  </a:lnTo>
                  <a:lnTo>
                    <a:pt x="8" y="29"/>
                  </a:lnTo>
                  <a:lnTo>
                    <a:pt x="6" y="28"/>
                  </a:lnTo>
                  <a:lnTo>
                    <a:pt x="5" y="27"/>
                  </a:lnTo>
                  <a:lnTo>
                    <a:pt x="5" y="26"/>
                  </a:lnTo>
                  <a:lnTo>
                    <a:pt x="3" y="25"/>
                  </a:lnTo>
                  <a:lnTo>
                    <a:pt x="3" y="24"/>
                  </a:lnTo>
                  <a:lnTo>
                    <a:pt x="2" y="23"/>
                  </a:lnTo>
                  <a:lnTo>
                    <a:pt x="1" y="21"/>
                  </a:lnTo>
                  <a:lnTo>
                    <a:pt x="1"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534"/>
            <p:cNvSpPr>
              <a:spLocks/>
            </p:cNvSpPr>
            <p:nvPr/>
          </p:nvSpPr>
          <p:spPr bwMode="auto">
            <a:xfrm>
              <a:off x="7433" y="3144"/>
              <a:ext cx="30" cy="31"/>
            </a:xfrm>
            <a:custGeom>
              <a:avLst/>
              <a:gdLst/>
              <a:ahLst/>
              <a:cxnLst>
                <a:cxn ang="0">
                  <a:pos x="0" y="14"/>
                </a:cxn>
                <a:cxn ang="0">
                  <a:pos x="1" y="11"/>
                </a:cxn>
                <a:cxn ang="0">
                  <a:pos x="2" y="9"/>
                </a:cxn>
                <a:cxn ang="0">
                  <a:pos x="3" y="6"/>
                </a:cxn>
                <a:cxn ang="0">
                  <a:pos x="5" y="4"/>
                </a:cxn>
                <a:cxn ang="0">
                  <a:pos x="8" y="2"/>
                </a:cxn>
                <a:cxn ang="0">
                  <a:pos x="10" y="1"/>
                </a:cxn>
                <a:cxn ang="0">
                  <a:pos x="14"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3"/>
                </a:cxn>
                <a:cxn ang="0">
                  <a:pos x="27" y="25"/>
                </a:cxn>
                <a:cxn ang="0">
                  <a:pos x="24" y="27"/>
                </a:cxn>
                <a:cxn ang="0">
                  <a:pos x="22" y="29"/>
                </a:cxn>
                <a:cxn ang="0">
                  <a:pos x="20" y="30"/>
                </a:cxn>
                <a:cxn ang="0">
                  <a:pos x="17" y="30"/>
                </a:cxn>
                <a:cxn ang="0">
                  <a:pos x="14" y="30"/>
                </a:cxn>
                <a:cxn ang="0">
                  <a:pos x="10" y="30"/>
                </a:cxn>
                <a:cxn ang="0">
                  <a:pos x="8" y="29"/>
                </a:cxn>
                <a:cxn ang="0">
                  <a:pos x="5" y="27"/>
                </a:cxn>
                <a:cxn ang="0">
                  <a:pos x="3" y="25"/>
                </a:cxn>
                <a:cxn ang="0">
                  <a:pos x="2" y="23"/>
                </a:cxn>
                <a:cxn ang="0">
                  <a:pos x="1" y="20"/>
                </a:cxn>
                <a:cxn ang="0">
                  <a:pos x="0" y="17"/>
                </a:cxn>
              </a:cxnLst>
              <a:rect l="0" t="0" r="r" b="b"/>
              <a:pathLst>
                <a:path w="30" h="31">
                  <a:moveTo>
                    <a:pt x="0" y="16"/>
                  </a:moveTo>
                  <a:lnTo>
                    <a:pt x="0" y="14"/>
                  </a:lnTo>
                  <a:lnTo>
                    <a:pt x="0" y="12"/>
                  </a:lnTo>
                  <a:lnTo>
                    <a:pt x="1" y="11"/>
                  </a:lnTo>
                  <a:lnTo>
                    <a:pt x="1" y="10"/>
                  </a:lnTo>
                  <a:lnTo>
                    <a:pt x="2" y="9"/>
                  </a:lnTo>
                  <a:lnTo>
                    <a:pt x="3" y="7"/>
                  </a:lnTo>
                  <a:lnTo>
                    <a:pt x="3" y="6"/>
                  </a:lnTo>
                  <a:lnTo>
                    <a:pt x="5" y="5"/>
                  </a:lnTo>
                  <a:lnTo>
                    <a:pt x="5" y="4"/>
                  </a:lnTo>
                  <a:lnTo>
                    <a:pt x="6" y="3"/>
                  </a:lnTo>
                  <a:lnTo>
                    <a:pt x="8" y="2"/>
                  </a:lnTo>
                  <a:lnTo>
                    <a:pt x="9" y="2"/>
                  </a:lnTo>
                  <a:lnTo>
                    <a:pt x="10" y="1"/>
                  </a:lnTo>
                  <a:lnTo>
                    <a:pt x="12" y="1"/>
                  </a:lnTo>
                  <a:lnTo>
                    <a:pt x="14" y="0"/>
                  </a:lnTo>
                  <a:lnTo>
                    <a:pt x="15" y="0"/>
                  </a:lnTo>
                  <a:lnTo>
                    <a:pt x="17" y="0"/>
                  </a:lnTo>
                  <a:lnTo>
                    <a:pt x="18" y="1"/>
                  </a:lnTo>
                  <a:lnTo>
                    <a:pt x="20" y="1"/>
                  </a:lnTo>
                  <a:lnTo>
                    <a:pt x="21" y="2"/>
                  </a:lnTo>
                  <a:lnTo>
                    <a:pt x="22" y="2"/>
                  </a:lnTo>
                  <a:lnTo>
                    <a:pt x="24" y="3"/>
                  </a:lnTo>
                  <a:lnTo>
                    <a:pt x="24" y="4"/>
                  </a:lnTo>
                  <a:lnTo>
                    <a:pt x="26" y="5"/>
                  </a:lnTo>
                  <a:lnTo>
                    <a:pt x="27" y="6"/>
                  </a:lnTo>
                  <a:lnTo>
                    <a:pt x="28" y="7"/>
                  </a:lnTo>
                  <a:lnTo>
                    <a:pt x="28" y="9"/>
                  </a:lnTo>
                  <a:lnTo>
                    <a:pt x="29" y="10"/>
                  </a:lnTo>
                  <a:lnTo>
                    <a:pt x="29" y="11"/>
                  </a:lnTo>
                  <a:lnTo>
                    <a:pt x="30" y="12"/>
                  </a:lnTo>
                  <a:lnTo>
                    <a:pt x="30" y="14"/>
                  </a:lnTo>
                  <a:lnTo>
                    <a:pt x="30" y="16"/>
                  </a:lnTo>
                  <a:lnTo>
                    <a:pt x="30" y="17"/>
                  </a:lnTo>
                  <a:lnTo>
                    <a:pt x="30" y="18"/>
                  </a:lnTo>
                  <a:lnTo>
                    <a:pt x="29" y="20"/>
                  </a:lnTo>
                  <a:lnTo>
                    <a:pt x="29" y="21"/>
                  </a:lnTo>
                  <a:lnTo>
                    <a:pt x="28" y="23"/>
                  </a:lnTo>
                  <a:lnTo>
                    <a:pt x="28" y="24"/>
                  </a:lnTo>
                  <a:lnTo>
                    <a:pt x="27" y="25"/>
                  </a:lnTo>
                  <a:lnTo>
                    <a:pt x="26" y="26"/>
                  </a:lnTo>
                  <a:lnTo>
                    <a:pt x="24" y="27"/>
                  </a:lnTo>
                  <a:lnTo>
                    <a:pt x="24" y="28"/>
                  </a:lnTo>
                  <a:lnTo>
                    <a:pt x="22" y="29"/>
                  </a:lnTo>
                  <a:lnTo>
                    <a:pt x="21" y="30"/>
                  </a:lnTo>
                  <a:lnTo>
                    <a:pt x="20" y="30"/>
                  </a:lnTo>
                  <a:lnTo>
                    <a:pt x="18" y="30"/>
                  </a:lnTo>
                  <a:lnTo>
                    <a:pt x="17" y="30"/>
                  </a:lnTo>
                  <a:lnTo>
                    <a:pt x="15" y="31"/>
                  </a:lnTo>
                  <a:lnTo>
                    <a:pt x="14" y="30"/>
                  </a:lnTo>
                  <a:lnTo>
                    <a:pt x="12" y="30"/>
                  </a:lnTo>
                  <a:lnTo>
                    <a:pt x="10" y="30"/>
                  </a:lnTo>
                  <a:lnTo>
                    <a:pt x="9" y="30"/>
                  </a:lnTo>
                  <a:lnTo>
                    <a:pt x="8" y="29"/>
                  </a:lnTo>
                  <a:lnTo>
                    <a:pt x="6" y="28"/>
                  </a:lnTo>
                  <a:lnTo>
                    <a:pt x="5" y="27"/>
                  </a:lnTo>
                  <a:lnTo>
                    <a:pt x="5" y="26"/>
                  </a:lnTo>
                  <a:lnTo>
                    <a:pt x="3" y="25"/>
                  </a:lnTo>
                  <a:lnTo>
                    <a:pt x="3" y="24"/>
                  </a:lnTo>
                  <a:lnTo>
                    <a:pt x="2" y="23"/>
                  </a:lnTo>
                  <a:lnTo>
                    <a:pt x="1" y="21"/>
                  </a:lnTo>
                  <a:lnTo>
                    <a:pt x="1"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535"/>
            <p:cNvSpPr>
              <a:spLocks/>
            </p:cNvSpPr>
            <p:nvPr/>
          </p:nvSpPr>
          <p:spPr bwMode="auto">
            <a:xfrm>
              <a:off x="7433" y="3185"/>
              <a:ext cx="30" cy="30"/>
            </a:xfrm>
            <a:custGeom>
              <a:avLst/>
              <a:gdLst/>
              <a:ahLst/>
              <a:cxnLst>
                <a:cxn ang="0">
                  <a:pos x="0" y="13"/>
                </a:cxn>
                <a:cxn ang="0">
                  <a:pos x="1" y="11"/>
                </a:cxn>
                <a:cxn ang="0">
                  <a:pos x="2" y="8"/>
                </a:cxn>
                <a:cxn ang="0">
                  <a:pos x="3" y="5"/>
                </a:cxn>
                <a:cxn ang="0">
                  <a:pos x="5" y="3"/>
                </a:cxn>
                <a:cxn ang="0">
                  <a:pos x="8" y="1"/>
                </a:cxn>
                <a:cxn ang="0">
                  <a:pos x="10" y="0"/>
                </a:cxn>
                <a:cxn ang="0">
                  <a:pos x="14" y="0"/>
                </a:cxn>
                <a:cxn ang="0">
                  <a:pos x="17" y="0"/>
                </a:cxn>
                <a:cxn ang="0">
                  <a:pos x="20" y="0"/>
                </a:cxn>
                <a:cxn ang="0">
                  <a:pos x="22" y="1"/>
                </a:cxn>
                <a:cxn ang="0">
                  <a:pos x="24" y="3"/>
                </a:cxn>
                <a:cxn ang="0">
                  <a:pos x="27" y="5"/>
                </a:cxn>
                <a:cxn ang="0">
                  <a:pos x="28" y="8"/>
                </a:cxn>
                <a:cxn ang="0">
                  <a:pos x="29" y="11"/>
                </a:cxn>
                <a:cxn ang="0">
                  <a:pos x="30" y="13"/>
                </a:cxn>
                <a:cxn ang="0">
                  <a:pos x="30" y="17"/>
                </a:cxn>
                <a:cxn ang="0">
                  <a:pos x="29" y="19"/>
                </a:cxn>
                <a:cxn ang="0">
                  <a:pos x="28" y="22"/>
                </a:cxn>
                <a:cxn ang="0">
                  <a:pos x="27" y="24"/>
                </a:cxn>
                <a:cxn ang="0">
                  <a:pos x="24" y="26"/>
                </a:cxn>
                <a:cxn ang="0">
                  <a:pos x="22" y="28"/>
                </a:cxn>
                <a:cxn ang="0">
                  <a:pos x="20" y="29"/>
                </a:cxn>
                <a:cxn ang="0">
                  <a:pos x="17" y="30"/>
                </a:cxn>
                <a:cxn ang="0">
                  <a:pos x="14" y="30"/>
                </a:cxn>
                <a:cxn ang="0">
                  <a:pos x="10" y="29"/>
                </a:cxn>
                <a:cxn ang="0">
                  <a:pos x="8" y="28"/>
                </a:cxn>
                <a:cxn ang="0">
                  <a:pos x="5" y="26"/>
                </a:cxn>
                <a:cxn ang="0">
                  <a:pos x="3" y="24"/>
                </a:cxn>
                <a:cxn ang="0">
                  <a:pos x="2" y="22"/>
                </a:cxn>
                <a:cxn ang="0">
                  <a:pos x="1" y="19"/>
                </a:cxn>
                <a:cxn ang="0">
                  <a:pos x="0" y="17"/>
                </a:cxn>
              </a:cxnLst>
              <a:rect l="0" t="0" r="r" b="b"/>
              <a:pathLst>
                <a:path w="30" h="30">
                  <a:moveTo>
                    <a:pt x="0" y="15"/>
                  </a:moveTo>
                  <a:lnTo>
                    <a:pt x="0" y="13"/>
                  </a:lnTo>
                  <a:lnTo>
                    <a:pt x="0" y="12"/>
                  </a:lnTo>
                  <a:lnTo>
                    <a:pt x="1" y="11"/>
                  </a:lnTo>
                  <a:lnTo>
                    <a:pt x="1" y="9"/>
                  </a:lnTo>
                  <a:lnTo>
                    <a:pt x="2" y="8"/>
                  </a:lnTo>
                  <a:lnTo>
                    <a:pt x="3" y="6"/>
                  </a:lnTo>
                  <a:lnTo>
                    <a:pt x="3" y="5"/>
                  </a:lnTo>
                  <a:lnTo>
                    <a:pt x="5" y="4"/>
                  </a:lnTo>
                  <a:lnTo>
                    <a:pt x="5" y="3"/>
                  </a:lnTo>
                  <a:lnTo>
                    <a:pt x="6" y="2"/>
                  </a:lnTo>
                  <a:lnTo>
                    <a:pt x="8" y="1"/>
                  </a:lnTo>
                  <a:lnTo>
                    <a:pt x="9" y="1"/>
                  </a:lnTo>
                  <a:lnTo>
                    <a:pt x="10" y="0"/>
                  </a:lnTo>
                  <a:lnTo>
                    <a:pt x="12" y="0"/>
                  </a:lnTo>
                  <a:lnTo>
                    <a:pt x="14" y="0"/>
                  </a:lnTo>
                  <a:lnTo>
                    <a:pt x="15" y="0"/>
                  </a:lnTo>
                  <a:lnTo>
                    <a:pt x="17" y="0"/>
                  </a:lnTo>
                  <a:lnTo>
                    <a:pt x="18" y="0"/>
                  </a:lnTo>
                  <a:lnTo>
                    <a:pt x="20" y="0"/>
                  </a:lnTo>
                  <a:lnTo>
                    <a:pt x="21" y="1"/>
                  </a:lnTo>
                  <a:lnTo>
                    <a:pt x="22" y="1"/>
                  </a:lnTo>
                  <a:lnTo>
                    <a:pt x="24" y="2"/>
                  </a:lnTo>
                  <a:lnTo>
                    <a:pt x="24" y="3"/>
                  </a:lnTo>
                  <a:lnTo>
                    <a:pt x="26" y="4"/>
                  </a:lnTo>
                  <a:lnTo>
                    <a:pt x="27" y="5"/>
                  </a:lnTo>
                  <a:lnTo>
                    <a:pt x="28" y="6"/>
                  </a:lnTo>
                  <a:lnTo>
                    <a:pt x="28" y="8"/>
                  </a:lnTo>
                  <a:lnTo>
                    <a:pt x="29" y="9"/>
                  </a:lnTo>
                  <a:lnTo>
                    <a:pt x="29" y="11"/>
                  </a:lnTo>
                  <a:lnTo>
                    <a:pt x="30" y="12"/>
                  </a:lnTo>
                  <a:lnTo>
                    <a:pt x="30" y="13"/>
                  </a:lnTo>
                  <a:lnTo>
                    <a:pt x="30" y="15"/>
                  </a:lnTo>
                  <a:lnTo>
                    <a:pt x="30" y="17"/>
                  </a:lnTo>
                  <a:lnTo>
                    <a:pt x="30" y="18"/>
                  </a:lnTo>
                  <a:lnTo>
                    <a:pt x="29" y="19"/>
                  </a:lnTo>
                  <a:lnTo>
                    <a:pt x="29" y="21"/>
                  </a:lnTo>
                  <a:lnTo>
                    <a:pt x="28" y="22"/>
                  </a:lnTo>
                  <a:lnTo>
                    <a:pt x="28" y="23"/>
                  </a:lnTo>
                  <a:lnTo>
                    <a:pt x="27" y="24"/>
                  </a:lnTo>
                  <a:lnTo>
                    <a:pt x="26" y="25"/>
                  </a:lnTo>
                  <a:lnTo>
                    <a:pt x="24" y="26"/>
                  </a:lnTo>
                  <a:lnTo>
                    <a:pt x="24" y="27"/>
                  </a:lnTo>
                  <a:lnTo>
                    <a:pt x="22" y="28"/>
                  </a:lnTo>
                  <a:lnTo>
                    <a:pt x="21" y="29"/>
                  </a:lnTo>
                  <a:lnTo>
                    <a:pt x="20" y="29"/>
                  </a:lnTo>
                  <a:lnTo>
                    <a:pt x="18" y="30"/>
                  </a:lnTo>
                  <a:lnTo>
                    <a:pt x="17" y="30"/>
                  </a:lnTo>
                  <a:lnTo>
                    <a:pt x="15" y="30"/>
                  </a:lnTo>
                  <a:lnTo>
                    <a:pt x="14" y="30"/>
                  </a:lnTo>
                  <a:lnTo>
                    <a:pt x="12" y="30"/>
                  </a:lnTo>
                  <a:lnTo>
                    <a:pt x="10" y="29"/>
                  </a:lnTo>
                  <a:lnTo>
                    <a:pt x="9" y="29"/>
                  </a:lnTo>
                  <a:lnTo>
                    <a:pt x="8" y="28"/>
                  </a:lnTo>
                  <a:lnTo>
                    <a:pt x="6" y="27"/>
                  </a:lnTo>
                  <a:lnTo>
                    <a:pt x="5" y="26"/>
                  </a:lnTo>
                  <a:lnTo>
                    <a:pt x="5" y="25"/>
                  </a:lnTo>
                  <a:lnTo>
                    <a:pt x="3" y="24"/>
                  </a:lnTo>
                  <a:lnTo>
                    <a:pt x="3" y="23"/>
                  </a:lnTo>
                  <a:lnTo>
                    <a:pt x="2" y="22"/>
                  </a:lnTo>
                  <a:lnTo>
                    <a:pt x="1" y="21"/>
                  </a:lnTo>
                  <a:lnTo>
                    <a:pt x="1" y="19"/>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536"/>
            <p:cNvSpPr>
              <a:spLocks/>
            </p:cNvSpPr>
            <p:nvPr/>
          </p:nvSpPr>
          <p:spPr bwMode="auto">
            <a:xfrm>
              <a:off x="7433" y="3185"/>
              <a:ext cx="30" cy="30"/>
            </a:xfrm>
            <a:custGeom>
              <a:avLst/>
              <a:gdLst/>
              <a:ahLst/>
              <a:cxnLst>
                <a:cxn ang="0">
                  <a:pos x="0" y="13"/>
                </a:cxn>
                <a:cxn ang="0">
                  <a:pos x="1" y="11"/>
                </a:cxn>
                <a:cxn ang="0">
                  <a:pos x="2" y="8"/>
                </a:cxn>
                <a:cxn ang="0">
                  <a:pos x="3" y="5"/>
                </a:cxn>
                <a:cxn ang="0">
                  <a:pos x="5" y="3"/>
                </a:cxn>
                <a:cxn ang="0">
                  <a:pos x="8" y="1"/>
                </a:cxn>
                <a:cxn ang="0">
                  <a:pos x="10" y="0"/>
                </a:cxn>
                <a:cxn ang="0">
                  <a:pos x="14" y="0"/>
                </a:cxn>
                <a:cxn ang="0">
                  <a:pos x="17" y="0"/>
                </a:cxn>
                <a:cxn ang="0">
                  <a:pos x="20" y="0"/>
                </a:cxn>
                <a:cxn ang="0">
                  <a:pos x="22" y="1"/>
                </a:cxn>
                <a:cxn ang="0">
                  <a:pos x="24" y="3"/>
                </a:cxn>
                <a:cxn ang="0">
                  <a:pos x="27" y="5"/>
                </a:cxn>
                <a:cxn ang="0">
                  <a:pos x="28" y="8"/>
                </a:cxn>
                <a:cxn ang="0">
                  <a:pos x="29" y="11"/>
                </a:cxn>
                <a:cxn ang="0">
                  <a:pos x="30" y="13"/>
                </a:cxn>
                <a:cxn ang="0">
                  <a:pos x="30" y="17"/>
                </a:cxn>
                <a:cxn ang="0">
                  <a:pos x="29" y="19"/>
                </a:cxn>
                <a:cxn ang="0">
                  <a:pos x="28" y="22"/>
                </a:cxn>
                <a:cxn ang="0">
                  <a:pos x="27" y="24"/>
                </a:cxn>
                <a:cxn ang="0">
                  <a:pos x="24" y="26"/>
                </a:cxn>
                <a:cxn ang="0">
                  <a:pos x="22" y="28"/>
                </a:cxn>
                <a:cxn ang="0">
                  <a:pos x="20" y="29"/>
                </a:cxn>
                <a:cxn ang="0">
                  <a:pos x="17" y="30"/>
                </a:cxn>
                <a:cxn ang="0">
                  <a:pos x="14" y="30"/>
                </a:cxn>
                <a:cxn ang="0">
                  <a:pos x="10" y="29"/>
                </a:cxn>
                <a:cxn ang="0">
                  <a:pos x="8" y="28"/>
                </a:cxn>
                <a:cxn ang="0">
                  <a:pos x="5" y="26"/>
                </a:cxn>
                <a:cxn ang="0">
                  <a:pos x="3" y="24"/>
                </a:cxn>
                <a:cxn ang="0">
                  <a:pos x="2" y="22"/>
                </a:cxn>
                <a:cxn ang="0">
                  <a:pos x="1" y="19"/>
                </a:cxn>
                <a:cxn ang="0">
                  <a:pos x="0" y="17"/>
                </a:cxn>
              </a:cxnLst>
              <a:rect l="0" t="0" r="r" b="b"/>
              <a:pathLst>
                <a:path w="30" h="30">
                  <a:moveTo>
                    <a:pt x="0" y="15"/>
                  </a:moveTo>
                  <a:lnTo>
                    <a:pt x="0" y="13"/>
                  </a:lnTo>
                  <a:lnTo>
                    <a:pt x="0" y="12"/>
                  </a:lnTo>
                  <a:lnTo>
                    <a:pt x="1" y="11"/>
                  </a:lnTo>
                  <a:lnTo>
                    <a:pt x="1" y="9"/>
                  </a:lnTo>
                  <a:lnTo>
                    <a:pt x="2" y="8"/>
                  </a:lnTo>
                  <a:lnTo>
                    <a:pt x="3" y="6"/>
                  </a:lnTo>
                  <a:lnTo>
                    <a:pt x="3" y="5"/>
                  </a:lnTo>
                  <a:lnTo>
                    <a:pt x="5" y="4"/>
                  </a:lnTo>
                  <a:lnTo>
                    <a:pt x="5" y="3"/>
                  </a:lnTo>
                  <a:lnTo>
                    <a:pt x="6" y="2"/>
                  </a:lnTo>
                  <a:lnTo>
                    <a:pt x="8" y="1"/>
                  </a:lnTo>
                  <a:lnTo>
                    <a:pt x="9" y="1"/>
                  </a:lnTo>
                  <a:lnTo>
                    <a:pt x="10" y="0"/>
                  </a:lnTo>
                  <a:lnTo>
                    <a:pt x="12" y="0"/>
                  </a:lnTo>
                  <a:lnTo>
                    <a:pt x="14" y="0"/>
                  </a:lnTo>
                  <a:lnTo>
                    <a:pt x="15" y="0"/>
                  </a:lnTo>
                  <a:lnTo>
                    <a:pt x="17" y="0"/>
                  </a:lnTo>
                  <a:lnTo>
                    <a:pt x="18" y="0"/>
                  </a:lnTo>
                  <a:lnTo>
                    <a:pt x="20" y="0"/>
                  </a:lnTo>
                  <a:lnTo>
                    <a:pt x="21" y="1"/>
                  </a:lnTo>
                  <a:lnTo>
                    <a:pt x="22" y="1"/>
                  </a:lnTo>
                  <a:lnTo>
                    <a:pt x="24" y="2"/>
                  </a:lnTo>
                  <a:lnTo>
                    <a:pt x="24" y="3"/>
                  </a:lnTo>
                  <a:lnTo>
                    <a:pt x="26" y="4"/>
                  </a:lnTo>
                  <a:lnTo>
                    <a:pt x="27" y="5"/>
                  </a:lnTo>
                  <a:lnTo>
                    <a:pt x="28" y="6"/>
                  </a:lnTo>
                  <a:lnTo>
                    <a:pt x="28" y="8"/>
                  </a:lnTo>
                  <a:lnTo>
                    <a:pt x="29" y="9"/>
                  </a:lnTo>
                  <a:lnTo>
                    <a:pt x="29" y="11"/>
                  </a:lnTo>
                  <a:lnTo>
                    <a:pt x="30" y="12"/>
                  </a:lnTo>
                  <a:lnTo>
                    <a:pt x="30" y="13"/>
                  </a:lnTo>
                  <a:lnTo>
                    <a:pt x="30" y="15"/>
                  </a:lnTo>
                  <a:lnTo>
                    <a:pt x="30" y="17"/>
                  </a:lnTo>
                  <a:lnTo>
                    <a:pt x="30" y="18"/>
                  </a:lnTo>
                  <a:lnTo>
                    <a:pt x="29" y="19"/>
                  </a:lnTo>
                  <a:lnTo>
                    <a:pt x="29" y="21"/>
                  </a:lnTo>
                  <a:lnTo>
                    <a:pt x="28" y="22"/>
                  </a:lnTo>
                  <a:lnTo>
                    <a:pt x="28" y="23"/>
                  </a:lnTo>
                  <a:lnTo>
                    <a:pt x="27" y="24"/>
                  </a:lnTo>
                  <a:lnTo>
                    <a:pt x="26" y="25"/>
                  </a:lnTo>
                  <a:lnTo>
                    <a:pt x="24" y="26"/>
                  </a:lnTo>
                  <a:lnTo>
                    <a:pt x="24" y="27"/>
                  </a:lnTo>
                  <a:lnTo>
                    <a:pt x="22" y="28"/>
                  </a:lnTo>
                  <a:lnTo>
                    <a:pt x="21" y="29"/>
                  </a:lnTo>
                  <a:lnTo>
                    <a:pt x="20" y="29"/>
                  </a:lnTo>
                  <a:lnTo>
                    <a:pt x="18" y="30"/>
                  </a:lnTo>
                  <a:lnTo>
                    <a:pt x="17" y="30"/>
                  </a:lnTo>
                  <a:lnTo>
                    <a:pt x="15" y="30"/>
                  </a:lnTo>
                  <a:lnTo>
                    <a:pt x="14" y="30"/>
                  </a:lnTo>
                  <a:lnTo>
                    <a:pt x="12" y="30"/>
                  </a:lnTo>
                  <a:lnTo>
                    <a:pt x="10" y="29"/>
                  </a:lnTo>
                  <a:lnTo>
                    <a:pt x="9" y="29"/>
                  </a:lnTo>
                  <a:lnTo>
                    <a:pt x="8" y="28"/>
                  </a:lnTo>
                  <a:lnTo>
                    <a:pt x="6" y="27"/>
                  </a:lnTo>
                  <a:lnTo>
                    <a:pt x="5" y="26"/>
                  </a:lnTo>
                  <a:lnTo>
                    <a:pt x="5" y="25"/>
                  </a:lnTo>
                  <a:lnTo>
                    <a:pt x="3" y="24"/>
                  </a:lnTo>
                  <a:lnTo>
                    <a:pt x="3" y="23"/>
                  </a:lnTo>
                  <a:lnTo>
                    <a:pt x="2" y="22"/>
                  </a:lnTo>
                  <a:lnTo>
                    <a:pt x="1" y="21"/>
                  </a:lnTo>
                  <a:lnTo>
                    <a:pt x="1" y="19"/>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537"/>
            <p:cNvSpPr>
              <a:spLocks noChangeArrowheads="1"/>
            </p:cNvSpPr>
            <p:nvPr/>
          </p:nvSpPr>
          <p:spPr bwMode="auto">
            <a:xfrm>
              <a:off x="7402" y="1346"/>
              <a:ext cx="80"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538"/>
            <p:cNvSpPr>
              <a:spLocks noChangeArrowheads="1"/>
            </p:cNvSpPr>
            <p:nvPr/>
          </p:nvSpPr>
          <p:spPr bwMode="auto">
            <a:xfrm>
              <a:off x="7402" y="1346"/>
              <a:ext cx="80"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539"/>
            <p:cNvSpPr>
              <a:spLocks noChangeArrowheads="1"/>
            </p:cNvSpPr>
            <p:nvPr/>
          </p:nvSpPr>
          <p:spPr bwMode="auto">
            <a:xfrm>
              <a:off x="7413" y="1356"/>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540"/>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541"/>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542"/>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543"/>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544"/>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545"/>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Rectangle 546"/>
            <p:cNvSpPr>
              <a:spLocks noChangeArrowheads="1"/>
            </p:cNvSpPr>
            <p:nvPr/>
          </p:nvSpPr>
          <p:spPr bwMode="auto">
            <a:xfrm>
              <a:off x="7402" y="1346"/>
              <a:ext cx="80"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Rectangle 547"/>
            <p:cNvSpPr>
              <a:spLocks noChangeArrowheads="1"/>
            </p:cNvSpPr>
            <p:nvPr/>
          </p:nvSpPr>
          <p:spPr bwMode="auto">
            <a:xfrm>
              <a:off x="7402" y="1346"/>
              <a:ext cx="80"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Rectangle 548"/>
            <p:cNvSpPr>
              <a:spLocks noChangeArrowheads="1"/>
            </p:cNvSpPr>
            <p:nvPr/>
          </p:nvSpPr>
          <p:spPr bwMode="auto">
            <a:xfrm>
              <a:off x="7413" y="1356"/>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549"/>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550"/>
            <p:cNvSpPr>
              <a:spLocks/>
            </p:cNvSpPr>
            <p:nvPr/>
          </p:nvSpPr>
          <p:spPr bwMode="auto">
            <a:xfrm>
              <a:off x="7427" y="1451"/>
              <a:ext cx="30" cy="30"/>
            </a:xfrm>
            <a:custGeom>
              <a:avLst/>
              <a:gdLst/>
              <a:ahLst/>
              <a:cxnLst>
                <a:cxn ang="0">
                  <a:pos x="0" y="13"/>
                </a:cxn>
                <a:cxn ang="0">
                  <a:pos x="1" y="10"/>
                </a:cxn>
                <a:cxn ang="0">
                  <a:pos x="2" y="8"/>
                </a:cxn>
                <a:cxn ang="0">
                  <a:pos x="4" y="6"/>
                </a:cxn>
                <a:cxn ang="0">
                  <a:pos x="6" y="3"/>
                </a:cxn>
                <a:cxn ang="0">
                  <a:pos x="8" y="2"/>
                </a:cxn>
                <a:cxn ang="0">
                  <a:pos x="11" y="0"/>
                </a:cxn>
                <a:cxn ang="0">
                  <a:pos x="14" y="0"/>
                </a:cxn>
                <a:cxn ang="0">
                  <a:pos x="17" y="0"/>
                </a:cxn>
                <a:cxn ang="0">
                  <a:pos x="20" y="0"/>
                </a:cxn>
                <a:cxn ang="0">
                  <a:pos x="22" y="2"/>
                </a:cxn>
                <a:cxn ang="0">
                  <a:pos x="24" y="3"/>
                </a:cxn>
                <a:cxn ang="0">
                  <a:pos x="26" y="6"/>
                </a:cxn>
                <a:cxn ang="0">
                  <a:pos x="28" y="8"/>
                </a:cxn>
                <a:cxn ang="0">
                  <a:pos x="29" y="10"/>
                </a:cxn>
                <a:cxn ang="0">
                  <a:pos x="30" y="13"/>
                </a:cxn>
                <a:cxn ang="0">
                  <a:pos x="30" y="16"/>
                </a:cxn>
                <a:cxn ang="0">
                  <a:pos x="29" y="19"/>
                </a:cxn>
                <a:cxn ang="0">
                  <a:pos x="28" y="22"/>
                </a:cxn>
                <a:cxn ang="0">
                  <a:pos x="26" y="24"/>
                </a:cxn>
                <a:cxn ang="0">
                  <a:pos x="24" y="26"/>
                </a:cxn>
                <a:cxn ang="0">
                  <a:pos x="22" y="28"/>
                </a:cxn>
                <a:cxn ang="0">
                  <a:pos x="20" y="29"/>
                </a:cxn>
                <a:cxn ang="0">
                  <a:pos x="17" y="30"/>
                </a:cxn>
                <a:cxn ang="0">
                  <a:pos x="14" y="30"/>
                </a:cxn>
                <a:cxn ang="0">
                  <a:pos x="11" y="29"/>
                </a:cxn>
                <a:cxn ang="0">
                  <a:pos x="8" y="28"/>
                </a:cxn>
                <a:cxn ang="0">
                  <a:pos x="6" y="26"/>
                </a:cxn>
                <a:cxn ang="0">
                  <a:pos x="4" y="24"/>
                </a:cxn>
                <a:cxn ang="0">
                  <a:pos x="2" y="22"/>
                </a:cxn>
                <a:cxn ang="0">
                  <a:pos x="1" y="19"/>
                </a:cxn>
                <a:cxn ang="0">
                  <a:pos x="0" y="16"/>
                </a:cxn>
              </a:cxnLst>
              <a:rect l="0" t="0" r="r" b="b"/>
              <a:pathLst>
                <a:path w="30" h="30">
                  <a:moveTo>
                    <a:pt x="0" y="15"/>
                  </a:moveTo>
                  <a:lnTo>
                    <a:pt x="0" y="13"/>
                  </a:lnTo>
                  <a:lnTo>
                    <a:pt x="0" y="12"/>
                  </a:lnTo>
                  <a:lnTo>
                    <a:pt x="1" y="10"/>
                  </a:lnTo>
                  <a:lnTo>
                    <a:pt x="2" y="9"/>
                  </a:lnTo>
                  <a:lnTo>
                    <a:pt x="2" y="8"/>
                  </a:lnTo>
                  <a:lnTo>
                    <a:pt x="3" y="6"/>
                  </a:lnTo>
                  <a:lnTo>
                    <a:pt x="4" y="6"/>
                  </a:lnTo>
                  <a:lnTo>
                    <a:pt x="5" y="4"/>
                  </a:lnTo>
                  <a:lnTo>
                    <a:pt x="6" y="3"/>
                  </a:lnTo>
                  <a:lnTo>
                    <a:pt x="7" y="2"/>
                  </a:lnTo>
                  <a:lnTo>
                    <a:pt x="8" y="2"/>
                  </a:lnTo>
                  <a:lnTo>
                    <a:pt x="9" y="1"/>
                  </a:lnTo>
                  <a:lnTo>
                    <a:pt x="11" y="0"/>
                  </a:lnTo>
                  <a:lnTo>
                    <a:pt x="12" y="0"/>
                  </a:lnTo>
                  <a:lnTo>
                    <a:pt x="14" y="0"/>
                  </a:lnTo>
                  <a:lnTo>
                    <a:pt x="15" y="0"/>
                  </a:lnTo>
                  <a:lnTo>
                    <a:pt x="17" y="0"/>
                  </a:lnTo>
                  <a:lnTo>
                    <a:pt x="18" y="0"/>
                  </a:lnTo>
                  <a:lnTo>
                    <a:pt x="20" y="0"/>
                  </a:lnTo>
                  <a:lnTo>
                    <a:pt x="21" y="1"/>
                  </a:lnTo>
                  <a:lnTo>
                    <a:pt x="22" y="2"/>
                  </a:lnTo>
                  <a:lnTo>
                    <a:pt x="23" y="2"/>
                  </a:lnTo>
                  <a:lnTo>
                    <a:pt x="24" y="3"/>
                  </a:lnTo>
                  <a:lnTo>
                    <a:pt x="26" y="4"/>
                  </a:lnTo>
                  <a:lnTo>
                    <a:pt x="26" y="6"/>
                  </a:lnTo>
                  <a:lnTo>
                    <a:pt x="27" y="6"/>
                  </a:lnTo>
                  <a:lnTo>
                    <a:pt x="28" y="8"/>
                  </a:lnTo>
                  <a:lnTo>
                    <a:pt x="29" y="9"/>
                  </a:lnTo>
                  <a:lnTo>
                    <a:pt x="29" y="10"/>
                  </a:lnTo>
                  <a:lnTo>
                    <a:pt x="30" y="12"/>
                  </a:lnTo>
                  <a:lnTo>
                    <a:pt x="30" y="13"/>
                  </a:lnTo>
                  <a:lnTo>
                    <a:pt x="30" y="15"/>
                  </a:lnTo>
                  <a:lnTo>
                    <a:pt x="30" y="16"/>
                  </a:lnTo>
                  <a:lnTo>
                    <a:pt x="30" y="18"/>
                  </a:lnTo>
                  <a:lnTo>
                    <a:pt x="29" y="19"/>
                  </a:lnTo>
                  <a:lnTo>
                    <a:pt x="29" y="21"/>
                  </a:lnTo>
                  <a:lnTo>
                    <a:pt x="28" y="22"/>
                  </a:lnTo>
                  <a:lnTo>
                    <a:pt x="27" y="24"/>
                  </a:lnTo>
                  <a:lnTo>
                    <a:pt x="26" y="24"/>
                  </a:lnTo>
                  <a:lnTo>
                    <a:pt x="26" y="26"/>
                  </a:lnTo>
                  <a:lnTo>
                    <a:pt x="24" y="26"/>
                  </a:lnTo>
                  <a:lnTo>
                    <a:pt x="23" y="27"/>
                  </a:lnTo>
                  <a:lnTo>
                    <a:pt x="22" y="28"/>
                  </a:lnTo>
                  <a:lnTo>
                    <a:pt x="21" y="29"/>
                  </a:lnTo>
                  <a:lnTo>
                    <a:pt x="20" y="29"/>
                  </a:lnTo>
                  <a:lnTo>
                    <a:pt x="18" y="30"/>
                  </a:lnTo>
                  <a:lnTo>
                    <a:pt x="17" y="30"/>
                  </a:lnTo>
                  <a:lnTo>
                    <a:pt x="15" y="30"/>
                  </a:lnTo>
                  <a:lnTo>
                    <a:pt x="14" y="30"/>
                  </a:lnTo>
                  <a:lnTo>
                    <a:pt x="12" y="30"/>
                  </a:lnTo>
                  <a:lnTo>
                    <a:pt x="11" y="29"/>
                  </a:lnTo>
                  <a:lnTo>
                    <a:pt x="9" y="29"/>
                  </a:lnTo>
                  <a:lnTo>
                    <a:pt x="8" y="28"/>
                  </a:lnTo>
                  <a:lnTo>
                    <a:pt x="7" y="27"/>
                  </a:lnTo>
                  <a:lnTo>
                    <a:pt x="6" y="26"/>
                  </a:lnTo>
                  <a:lnTo>
                    <a:pt x="5" y="26"/>
                  </a:lnTo>
                  <a:lnTo>
                    <a:pt x="4" y="24"/>
                  </a:lnTo>
                  <a:lnTo>
                    <a:pt x="3" y="24"/>
                  </a:lnTo>
                  <a:lnTo>
                    <a:pt x="2" y="22"/>
                  </a:lnTo>
                  <a:lnTo>
                    <a:pt x="2" y="21"/>
                  </a:lnTo>
                  <a:lnTo>
                    <a:pt x="1"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551"/>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552"/>
            <p:cNvSpPr>
              <a:spLocks/>
            </p:cNvSpPr>
            <p:nvPr/>
          </p:nvSpPr>
          <p:spPr bwMode="auto">
            <a:xfrm>
              <a:off x="7427" y="1371"/>
              <a:ext cx="30" cy="30"/>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0">
                  <a:moveTo>
                    <a:pt x="0" y="15"/>
                  </a:moveTo>
                  <a:lnTo>
                    <a:pt x="0" y="14"/>
                  </a:lnTo>
                  <a:lnTo>
                    <a:pt x="0" y="12"/>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2"/>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0"/>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553"/>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554"/>
            <p:cNvSpPr>
              <a:spLocks/>
            </p:cNvSpPr>
            <p:nvPr/>
          </p:nvSpPr>
          <p:spPr bwMode="auto">
            <a:xfrm>
              <a:off x="7427" y="1411"/>
              <a:ext cx="30" cy="31"/>
            </a:xfrm>
            <a:custGeom>
              <a:avLst/>
              <a:gdLst/>
              <a:ahLst/>
              <a:cxnLst>
                <a:cxn ang="0">
                  <a:pos x="0" y="14"/>
                </a:cxn>
                <a:cxn ang="0">
                  <a:pos x="1" y="11"/>
                </a:cxn>
                <a:cxn ang="0">
                  <a:pos x="2" y="8"/>
                </a:cxn>
                <a:cxn ang="0">
                  <a:pos x="4" y="6"/>
                </a:cxn>
                <a:cxn ang="0">
                  <a:pos x="6" y="4"/>
                </a:cxn>
                <a:cxn ang="0">
                  <a:pos x="8" y="2"/>
                </a:cxn>
                <a:cxn ang="0">
                  <a:pos x="11" y="1"/>
                </a:cxn>
                <a:cxn ang="0">
                  <a:pos x="14" y="0"/>
                </a:cxn>
                <a:cxn ang="0">
                  <a:pos x="17" y="0"/>
                </a:cxn>
                <a:cxn ang="0">
                  <a:pos x="20" y="1"/>
                </a:cxn>
                <a:cxn ang="0">
                  <a:pos x="22" y="2"/>
                </a:cxn>
                <a:cxn ang="0">
                  <a:pos x="24" y="4"/>
                </a:cxn>
                <a:cxn ang="0">
                  <a:pos x="26" y="6"/>
                </a:cxn>
                <a:cxn ang="0">
                  <a:pos x="28" y="8"/>
                </a:cxn>
                <a:cxn ang="0">
                  <a:pos x="29" y="11"/>
                </a:cxn>
                <a:cxn ang="0">
                  <a:pos x="30" y="14"/>
                </a:cxn>
                <a:cxn ang="0">
                  <a:pos x="30" y="17"/>
                </a:cxn>
                <a:cxn ang="0">
                  <a:pos x="29" y="20"/>
                </a:cxn>
                <a:cxn ang="0">
                  <a:pos x="28" y="23"/>
                </a:cxn>
                <a:cxn ang="0">
                  <a:pos x="26" y="25"/>
                </a:cxn>
                <a:cxn ang="0">
                  <a:pos x="24" y="27"/>
                </a:cxn>
                <a:cxn ang="0">
                  <a:pos x="22" y="29"/>
                </a:cxn>
                <a:cxn ang="0">
                  <a:pos x="20" y="30"/>
                </a:cxn>
                <a:cxn ang="0">
                  <a:pos x="17" y="30"/>
                </a:cxn>
                <a:cxn ang="0">
                  <a:pos x="14" y="30"/>
                </a:cxn>
                <a:cxn ang="0">
                  <a:pos x="11" y="30"/>
                </a:cxn>
                <a:cxn ang="0">
                  <a:pos x="8" y="29"/>
                </a:cxn>
                <a:cxn ang="0">
                  <a:pos x="6" y="27"/>
                </a:cxn>
                <a:cxn ang="0">
                  <a:pos x="4" y="25"/>
                </a:cxn>
                <a:cxn ang="0">
                  <a:pos x="2" y="23"/>
                </a:cxn>
                <a:cxn ang="0">
                  <a:pos x="1" y="20"/>
                </a:cxn>
                <a:cxn ang="0">
                  <a:pos x="0" y="17"/>
                </a:cxn>
              </a:cxnLst>
              <a:rect l="0" t="0" r="r" b="b"/>
              <a:pathLst>
                <a:path w="30" h="31">
                  <a:moveTo>
                    <a:pt x="0" y="15"/>
                  </a:moveTo>
                  <a:lnTo>
                    <a:pt x="0" y="14"/>
                  </a:lnTo>
                  <a:lnTo>
                    <a:pt x="0" y="13"/>
                  </a:lnTo>
                  <a:lnTo>
                    <a:pt x="1" y="11"/>
                  </a:lnTo>
                  <a:lnTo>
                    <a:pt x="2" y="10"/>
                  </a:lnTo>
                  <a:lnTo>
                    <a:pt x="2" y="8"/>
                  </a:lnTo>
                  <a:lnTo>
                    <a:pt x="3" y="7"/>
                  </a:lnTo>
                  <a:lnTo>
                    <a:pt x="4" y="6"/>
                  </a:lnTo>
                  <a:lnTo>
                    <a:pt x="5" y="5"/>
                  </a:lnTo>
                  <a:lnTo>
                    <a:pt x="6" y="4"/>
                  </a:lnTo>
                  <a:lnTo>
                    <a:pt x="7" y="3"/>
                  </a:lnTo>
                  <a:lnTo>
                    <a:pt x="8" y="2"/>
                  </a:lnTo>
                  <a:lnTo>
                    <a:pt x="9" y="2"/>
                  </a:lnTo>
                  <a:lnTo>
                    <a:pt x="11" y="1"/>
                  </a:lnTo>
                  <a:lnTo>
                    <a:pt x="12" y="1"/>
                  </a:lnTo>
                  <a:lnTo>
                    <a:pt x="14" y="0"/>
                  </a:lnTo>
                  <a:lnTo>
                    <a:pt x="15" y="0"/>
                  </a:lnTo>
                  <a:lnTo>
                    <a:pt x="17" y="0"/>
                  </a:lnTo>
                  <a:lnTo>
                    <a:pt x="18" y="1"/>
                  </a:lnTo>
                  <a:lnTo>
                    <a:pt x="20" y="1"/>
                  </a:lnTo>
                  <a:lnTo>
                    <a:pt x="21" y="2"/>
                  </a:lnTo>
                  <a:lnTo>
                    <a:pt x="22" y="2"/>
                  </a:lnTo>
                  <a:lnTo>
                    <a:pt x="23" y="3"/>
                  </a:lnTo>
                  <a:lnTo>
                    <a:pt x="24" y="4"/>
                  </a:lnTo>
                  <a:lnTo>
                    <a:pt x="26" y="5"/>
                  </a:lnTo>
                  <a:lnTo>
                    <a:pt x="26" y="6"/>
                  </a:lnTo>
                  <a:lnTo>
                    <a:pt x="27" y="7"/>
                  </a:lnTo>
                  <a:lnTo>
                    <a:pt x="28" y="8"/>
                  </a:lnTo>
                  <a:lnTo>
                    <a:pt x="29" y="10"/>
                  </a:lnTo>
                  <a:lnTo>
                    <a:pt x="29" y="11"/>
                  </a:lnTo>
                  <a:lnTo>
                    <a:pt x="30" y="13"/>
                  </a:lnTo>
                  <a:lnTo>
                    <a:pt x="30" y="14"/>
                  </a:lnTo>
                  <a:lnTo>
                    <a:pt x="30" y="15"/>
                  </a:lnTo>
                  <a:lnTo>
                    <a:pt x="30" y="17"/>
                  </a:lnTo>
                  <a:lnTo>
                    <a:pt x="30" y="18"/>
                  </a:lnTo>
                  <a:lnTo>
                    <a:pt x="29" y="20"/>
                  </a:lnTo>
                  <a:lnTo>
                    <a:pt x="29" y="21"/>
                  </a:lnTo>
                  <a:lnTo>
                    <a:pt x="28" y="23"/>
                  </a:lnTo>
                  <a:lnTo>
                    <a:pt x="27" y="24"/>
                  </a:lnTo>
                  <a:lnTo>
                    <a:pt x="26" y="25"/>
                  </a:lnTo>
                  <a:lnTo>
                    <a:pt x="26" y="26"/>
                  </a:lnTo>
                  <a:lnTo>
                    <a:pt x="24" y="27"/>
                  </a:lnTo>
                  <a:lnTo>
                    <a:pt x="23" y="28"/>
                  </a:lnTo>
                  <a:lnTo>
                    <a:pt x="22" y="29"/>
                  </a:lnTo>
                  <a:lnTo>
                    <a:pt x="21" y="29"/>
                  </a:lnTo>
                  <a:lnTo>
                    <a:pt x="20" y="30"/>
                  </a:lnTo>
                  <a:lnTo>
                    <a:pt x="18" y="30"/>
                  </a:lnTo>
                  <a:lnTo>
                    <a:pt x="17" y="30"/>
                  </a:lnTo>
                  <a:lnTo>
                    <a:pt x="15" y="31"/>
                  </a:lnTo>
                  <a:lnTo>
                    <a:pt x="14" y="30"/>
                  </a:lnTo>
                  <a:lnTo>
                    <a:pt x="12" y="30"/>
                  </a:lnTo>
                  <a:lnTo>
                    <a:pt x="11" y="30"/>
                  </a:lnTo>
                  <a:lnTo>
                    <a:pt x="9" y="29"/>
                  </a:lnTo>
                  <a:lnTo>
                    <a:pt x="8" y="29"/>
                  </a:lnTo>
                  <a:lnTo>
                    <a:pt x="7" y="28"/>
                  </a:lnTo>
                  <a:lnTo>
                    <a:pt x="6" y="27"/>
                  </a:lnTo>
                  <a:lnTo>
                    <a:pt x="5" y="26"/>
                  </a:lnTo>
                  <a:lnTo>
                    <a:pt x="4" y="25"/>
                  </a:lnTo>
                  <a:lnTo>
                    <a:pt x="3" y="24"/>
                  </a:lnTo>
                  <a:lnTo>
                    <a:pt x="2" y="23"/>
                  </a:lnTo>
                  <a:lnTo>
                    <a:pt x="2" y="21"/>
                  </a:lnTo>
                  <a:lnTo>
                    <a:pt x="1" y="20"/>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Rectangle 555"/>
            <p:cNvSpPr>
              <a:spLocks noChangeArrowheads="1"/>
            </p:cNvSpPr>
            <p:nvPr/>
          </p:nvSpPr>
          <p:spPr bwMode="auto">
            <a:xfrm>
              <a:off x="4376" y="3119"/>
              <a:ext cx="81" cy="161"/>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3" name="Rectangle 556"/>
            <p:cNvSpPr>
              <a:spLocks noChangeArrowheads="1"/>
            </p:cNvSpPr>
            <p:nvPr/>
          </p:nvSpPr>
          <p:spPr bwMode="auto">
            <a:xfrm>
              <a:off x="4376" y="3119"/>
              <a:ext cx="81" cy="161"/>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4" name="Rectangle 557"/>
            <p:cNvSpPr>
              <a:spLocks noChangeArrowheads="1"/>
            </p:cNvSpPr>
            <p:nvPr/>
          </p:nvSpPr>
          <p:spPr bwMode="auto">
            <a:xfrm>
              <a:off x="4386" y="3130"/>
              <a:ext cx="61"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558"/>
            <p:cNvSpPr>
              <a:spLocks/>
            </p:cNvSpPr>
            <p:nvPr/>
          </p:nvSpPr>
          <p:spPr bwMode="auto">
            <a:xfrm>
              <a:off x="4402" y="3225"/>
              <a:ext cx="30" cy="30"/>
            </a:xfrm>
            <a:custGeom>
              <a:avLst/>
              <a:gdLst/>
              <a:ahLst/>
              <a:cxnLst>
                <a:cxn ang="0">
                  <a:pos x="0" y="14"/>
                </a:cxn>
                <a:cxn ang="0">
                  <a:pos x="0" y="10"/>
                </a:cxn>
                <a:cxn ang="0">
                  <a:pos x="2" y="8"/>
                </a:cxn>
                <a:cxn ang="0">
                  <a:pos x="3" y="5"/>
                </a:cxn>
                <a:cxn ang="0">
                  <a:pos x="5" y="3"/>
                </a:cxn>
                <a:cxn ang="0">
                  <a:pos x="8" y="2"/>
                </a:cxn>
                <a:cxn ang="0">
                  <a:pos x="10" y="0"/>
                </a:cxn>
                <a:cxn ang="0">
                  <a:pos x="13" y="0"/>
                </a:cxn>
                <a:cxn ang="0">
                  <a:pos x="17" y="0"/>
                </a:cxn>
                <a:cxn ang="0">
                  <a:pos x="20" y="0"/>
                </a:cxn>
                <a:cxn ang="0">
                  <a:pos x="22" y="2"/>
                </a:cxn>
                <a:cxn ang="0">
                  <a:pos x="24" y="3"/>
                </a:cxn>
                <a:cxn ang="0">
                  <a:pos x="27" y="5"/>
                </a:cxn>
                <a:cxn ang="0">
                  <a:pos x="28" y="8"/>
                </a:cxn>
                <a:cxn ang="0">
                  <a:pos x="29" y="10"/>
                </a:cxn>
                <a:cxn ang="0">
                  <a:pos x="30" y="14"/>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5"/>
                  </a:moveTo>
                  <a:lnTo>
                    <a:pt x="0" y="14"/>
                  </a:lnTo>
                  <a:lnTo>
                    <a:pt x="0" y="12"/>
                  </a:lnTo>
                  <a:lnTo>
                    <a:pt x="0" y="10"/>
                  </a:lnTo>
                  <a:lnTo>
                    <a:pt x="1" y="9"/>
                  </a:lnTo>
                  <a:lnTo>
                    <a:pt x="2" y="8"/>
                  </a:lnTo>
                  <a:lnTo>
                    <a:pt x="3" y="7"/>
                  </a:lnTo>
                  <a:lnTo>
                    <a:pt x="3" y="5"/>
                  </a:lnTo>
                  <a:lnTo>
                    <a:pt x="4" y="4"/>
                  </a:lnTo>
                  <a:lnTo>
                    <a:pt x="5" y="3"/>
                  </a:lnTo>
                  <a:lnTo>
                    <a:pt x="6" y="2"/>
                  </a:lnTo>
                  <a:lnTo>
                    <a:pt x="8" y="2"/>
                  </a:lnTo>
                  <a:lnTo>
                    <a:pt x="9" y="1"/>
                  </a:lnTo>
                  <a:lnTo>
                    <a:pt x="10" y="0"/>
                  </a:lnTo>
                  <a:lnTo>
                    <a:pt x="12" y="0"/>
                  </a:lnTo>
                  <a:lnTo>
                    <a:pt x="13" y="0"/>
                  </a:lnTo>
                  <a:lnTo>
                    <a:pt x="15" y="0"/>
                  </a:lnTo>
                  <a:lnTo>
                    <a:pt x="17" y="0"/>
                  </a:lnTo>
                  <a:lnTo>
                    <a:pt x="18" y="0"/>
                  </a:lnTo>
                  <a:lnTo>
                    <a:pt x="20" y="0"/>
                  </a:lnTo>
                  <a:lnTo>
                    <a:pt x="21" y="1"/>
                  </a:lnTo>
                  <a:lnTo>
                    <a:pt x="22" y="2"/>
                  </a:lnTo>
                  <a:lnTo>
                    <a:pt x="23" y="2"/>
                  </a:lnTo>
                  <a:lnTo>
                    <a:pt x="24" y="3"/>
                  </a:lnTo>
                  <a:lnTo>
                    <a:pt x="26" y="4"/>
                  </a:lnTo>
                  <a:lnTo>
                    <a:pt x="27" y="5"/>
                  </a:lnTo>
                  <a:lnTo>
                    <a:pt x="27" y="7"/>
                  </a:lnTo>
                  <a:lnTo>
                    <a:pt x="28" y="8"/>
                  </a:lnTo>
                  <a:lnTo>
                    <a:pt x="29" y="9"/>
                  </a:lnTo>
                  <a:lnTo>
                    <a:pt x="29" y="10"/>
                  </a:lnTo>
                  <a:lnTo>
                    <a:pt x="30" y="12"/>
                  </a:lnTo>
                  <a:lnTo>
                    <a:pt x="30" y="14"/>
                  </a:lnTo>
                  <a:lnTo>
                    <a:pt x="30" y="15"/>
                  </a:lnTo>
                  <a:lnTo>
                    <a:pt x="30" y="16"/>
                  </a:lnTo>
                  <a:lnTo>
                    <a:pt x="30" y="18"/>
                  </a:lnTo>
                  <a:lnTo>
                    <a:pt x="29" y="19"/>
                  </a:lnTo>
                  <a:lnTo>
                    <a:pt x="29" y="21"/>
                  </a:lnTo>
                  <a:lnTo>
                    <a:pt x="28" y="22"/>
                  </a:lnTo>
                  <a:lnTo>
                    <a:pt x="27" y="24"/>
                  </a:lnTo>
                  <a:lnTo>
                    <a:pt x="27" y="24"/>
                  </a:lnTo>
                  <a:lnTo>
                    <a:pt x="26" y="26"/>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6"/>
                  </a:lnTo>
                  <a:lnTo>
                    <a:pt x="3" y="24"/>
                  </a:lnTo>
                  <a:lnTo>
                    <a:pt x="3" y="24"/>
                  </a:lnTo>
                  <a:lnTo>
                    <a:pt x="2" y="22"/>
                  </a:lnTo>
                  <a:lnTo>
                    <a:pt x="1" y="21"/>
                  </a:lnTo>
                  <a:lnTo>
                    <a:pt x="0"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559"/>
            <p:cNvSpPr>
              <a:spLocks/>
            </p:cNvSpPr>
            <p:nvPr/>
          </p:nvSpPr>
          <p:spPr bwMode="auto">
            <a:xfrm>
              <a:off x="4402" y="3225"/>
              <a:ext cx="30" cy="30"/>
            </a:xfrm>
            <a:custGeom>
              <a:avLst/>
              <a:gdLst/>
              <a:ahLst/>
              <a:cxnLst>
                <a:cxn ang="0">
                  <a:pos x="0" y="14"/>
                </a:cxn>
                <a:cxn ang="0">
                  <a:pos x="0" y="10"/>
                </a:cxn>
                <a:cxn ang="0">
                  <a:pos x="2" y="8"/>
                </a:cxn>
                <a:cxn ang="0">
                  <a:pos x="3" y="5"/>
                </a:cxn>
                <a:cxn ang="0">
                  <a:pos x="5" y="3"/>
                </a:cxn>
                <a:cxn ang="0">
                  <a:pos x="8" y="2"/>
                </a:cxn>
                <a:cxn ang="0">
                  <a:pos x="10" y="0"/>
                </a:cxn>
                <a:cxn ang="0">
                  <a:pos x="13" y="0"/>
                </a:cxn>
                <a:cxn ang="0">
                  <a:pos x="17" y="0"/>
                </a:cxn>
                <a:cxn ang="0">
                  <a:pos x="20" y="0"/>
                </a:cxn>
                <a:cxn ang="0">
                  <a:pos x="22" y="2"/>
                </a:cxn>
                <a:cxn ang="0">
                  <a:pos x="24" y="3"/>
                </a:cxn>
                <a:cxn ang="0">
                  <a:pos x="27" y="5"/>
                </a:cxn>
                <a:cxn ang="0">
                  <a:pos x="28" y="8"/>
                </a:cxn>
                <a:cxn ang="0">
                  <a:pos x="29" y="10"/>
                </a:cxn>
                <a:cxn ang="0">
                  <a:pos x="30" y="14"/>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5"/>
                  </a:moveTo>
                  <a:lnTo>
                    <a:pt x="0" y="14"/>
                  </a:lnTo>
                  <a:lnTo>
                    <a:pt x="0" y="12"/>
                  </a:lnTo>
                  <a:lnTo>
                    <a:pt x="0" y="10"/>
                  </a:lnTo>
                  <a:lnTo>
                    <a:pt x="1" y="9"/>
                  </a:lnTo>
                  <a:lnTo>
                    <a:pt x="2" y="8"/>
                  </a:lnTo>
                  <a:lnTo>
                    <a:pt x="3" y="7"/>
                  </a:lnTo>
                  <a:lnTo>
                    <a:pt x="3" y="5"/>
                  </a:lnTo>
                  <a:lnTo>
                    <a:pt x="4" y="4"/>
                  </a:lnTo>
                  <a:lnTo>
                    <a:pt x="5" y="3"/>
                  </a:lnTo>
                  <a:lnTo>
                    <a:pt x="6" y="2"/>
                  </a:lnTo>
                  <a:lnTo>
                    <a:pt x="8" y="2"/>
                  </a:lnTo>
                  <a:lnTo>
                    <a:pt x="9" y="1"/>
                  </a:lnTo>
                  <a:lnTo>
                    <a:pt x="10" y="0"/>
                  </a:lnTo>
                  <a:lnTo>
                    <a:pt x="12" y="0"/>
                  </a:lnTo>
                  <a:lnTo>
                    <a:pt x="13" y="0"/>
                  </a:lnTo>
                  <a:lnTo>
                    <a:pt x="15" y="0"/>
                  </a:lnTo>
                  <a:lnTo>
                    <a:pt x="17" y="0"/>
                  </a:lnTo>
                  <a:lnTo>
                    <a:pt x="18" y="0"/>
                  </a:lnTo>
                  <a:lnTo>
                    <a:pt x="20" y="0"/>
                  </a:lnTo>
                  <a:lnTo>
                    <a:pt x="21" y="1"/>
                  </a:lnTo>
                  <a:lnTo>
                    <a:pt x="22" y="2"/>
                  </a:lnTo>
                  <a:lnTo>
                    <a:pt x="23" y="2"/>
                  </a:lnTo>
                  <a:lnTo>
                    <a:pt x="24" y="3"/>
                  </a:lnTo>
                  <a:lnTo>
                    <a:pt x="26" y="4"/>
                  </a:lnTo>
                  <a:lnTo>
                    <a:pt x="27" y="5"/>
                  </a:lnTo>
                  <a:lnTo>
                    <a:pt x="27" y="7"/>
                  </a:lnTo>
                  <a:lnTo>
                    <a:pt x="28" y="8"/>
                  </a:lnTo>
                  <a:lnTo>
                    <a:pt x="29" y="9"/>
                  </a:lnTo>
                  <a:lnTo>
                    <a:pt x="29" y="10"/>
                  </a:lnTo>
                  <a:lnTo>
                    <a:pt x="30" y="12"/>
                  </a:lnTo>
                  <a:lnTo>
                    <a:pt x="30" y="14"/>
                  </a:lnTo>
                  <a:lnTo>
                    <a:pt x="30" y="15"/>
                  </a:lnTo>
                  <a:lnTo>
                    <a:pt x="30" y="16"/>
                  </a:lnTo>
                  <a:lnTo>
                    <a:pt x="30" y="18"/>
                  </a:lnTo>
                  <a:lnTo>
                    <a:pt x="29" y="19"/>
                  </a:lnTo>
                  <a:lnTo>
                    <a:pt x="29" y="21"/>
                  </a:lnTo>
                  <a:lnTo>
                    <a:pt x="28" y="22"/>
                  </a:lnTo>
                  <a:lnTo>
                    <a:pt x="27" y="24"/>
                  </a:lnTo>
                  <a:lnTo>
                    <a:pt x="27" y="24"/>
                  </a:lnTo>
                  <a:lnTo>
                    <a:pt x="26" y="26"/>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6"/>
                  </a:lnTo>
                  <a:lnTo>
                    <a:pt x="3" y="24"/>
                  </a:lnTo>
                  <a:lnTo>
                    <a:pt x="3" y="24"/>
                  </a:lnTo>
                  <a:lnTo>
                    <a:pt x="2" y="22"/>
                  </a:lnTo>
                  <a:lnTo>
                    <a:pt x="1" y="21"/>
                  </a:lnTo>
                  <a:lnTo>
                    <a:pt x="0"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560"/>
            <p:cNvSpPr>
              <a:spLocks/>
            </p:cNvSpPr>
            <p:nvPr/>
          </p:nvSpPr>
          <p:spPr bwMode="auto">
            <a:xfrm>
              <a:off x="4402" y="3144"/>
              <a:ext cx="30" cy="31"/>
            </a:xfrm>
            <a:custGeom>
              <a:avLst/>
              <a:gdLst/>
              <a:ahLst/>
              <a:cxnLst>
                <a:cxn ang="0">
                  <a:pos x="0" y="14"/>
                </a:cxn>
                <a:cxn ang="0">
                  <a:pos x="0" y="11"/>
                </a:cxn>
                <a:cxn ang="0">
                  <a:pos x="2" y="9"/>
                </a:cxn>
                <a:cxn ang="0">
                  <a:pos x="3" y="6"/>
                </a:cxn>
                <a:cxn ang="0">
                  <a:pos x="5" y="4"/>
                </a:cxn>
                <a:cxn ang="0">
                  <a:pos x="8" y="2"/>
                </a:cxn>
                <a:cxn ang="0">
                  <a:pos x="10" y="1"/>
                </a:cxn>
                <a:cxn ang="0">
                  <a:pos x="13"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2"/>
                </a:cxn>
                <a:cxn ang="0">
                  <a:pos x="27" y="25"/>
                </a:cxn>
                <a:cxn ang="0">
                  <a:pos x="24" y="27"/>
                </a:cxn>
                <a:cxn ang="0">
                  <a:pos x="22" y="29"/>
                </a:cxn>
                <a:cxn ang="0">
                  <a:pos x="20" y="30"/>
                </a:cxn>
                <a:cxn ang="0">
                  <a:pos x="17" y="30"/>
                </a:cxn>
                <a:cxn ang="0">
                  <a:pos x="13" y="30"/>
                </a:cxn>
                <a:cxn ang="0">
                  <a:pos x="10" y="30"/>
                </a:cxn>
                <a:cxn ang="0">
                  <a:pos x="8" y="29"/>
                </a:cxn>
                <a:cxn ang="0">
                  <a:pos x="5" y="27"/>
                </a:cxn>
                <a:cxn ang="0">
                  <a:pos x="3" y="25"/>
                </a:cxn>
                <a:cxn ang="0">
                  <a:pos x="2" y="22"/>
                </a:cxn>
                <a:cxn ang="0">
                  <a:pos x="0" y="20"/>
                </a:cxn>
                <a:cxn ang="0">
                  <a:pos x="0" y="17"/>
                </a:cxn>
              </a:cxnLst>
              <a:rect l="0" t="0" r="r" b="b"/>
              <a:pathLst>
                <a:path w="30" h="31">
                  <a:moveTo>
                    <a:pt x="0" y="16"/>
                  </a:moveTo>
                  <a:lnTo>
                    <a:pt x="0" y="14"/>
                  </a:lnTo>
                  <a:lnTo>
                    <a:pt x="0" y="12"/>
                  </a:lnTo>
                  <a:lnTo>
                    <a:pt x="0" y="11"/>
                  </a:lnTo>
                  <a:lnTo>
                    <a:pt x="1" y="10"/>
                  </a:lnTo>
                  <a:lnTo>
                    <a:pt x="2" y="9"/>
                  </a:lnTo>
                  <a:lnTo>
                    <a:pt x="3" y="7"/>
                  </a:lnTo>
                  <a:lnTo>
                    <a:pt x="3" y="6"/>
                  </a:lnTo>
                  <a:lnTo>
                    <a:pt x="4" y="5"/>
                  </a:lnTo>
                  <a:lnTo>
                    <a:pt x="5" y="4"/>
                  </a:lnTo>
                  <a:lnTo>
                    <a:pt x="6" y="3"/>
                  </a:lnTo>
                  <a:lnTo>
                    <a:pt x="8" y="2"/>
                  </a:lnTo>
                  <a:lnTo>
                    <a:pt x="9" y="2"/>
                  </a:lnTo>
                  <a:lnTo>
                    <a:pt x="10" y="1"/>
                  </a:lnTo>
                  <a:lnTo>
                    <a:pt x="12" y="1"/>
                  </a:lnTo>
                  <a:lnTo>
                    <a:pt x="13" y="0"/>
                  </a:lnTo>
                  <a:lnTo>
                    <a:pt x="15" y="0"/>
                  </a:lnTo>
                  <a:lnTo>
                    <a:pt x="17" y="0"/>
                  </a:lnTo>
                  <a:lnTo>
                    <a:pt x="18" y="1"/>
                  </a:lnTo>
                  <a:lnTo>
                    <a:pt x="20" y="1"/>
                  </a:lnTo>
                  <a:lnTo>
                    <a:pt x="21" y="2"/>
                  </a:lnTo>
                  <a:lnTo>
                    <a:pt x="22" y="2"/>
                  </a:lnTo>
                  <a:lnTo>
                    <a:pt x="23" y="3"/>
                  </a:lnTo>
                  <a:lnTo>
                    <a:pt x="24" y="4"/>
                  </a:lnTo>
                  <a:lnTo>
                    <a:pt x="26" y="5"/>
                  </a:lnTo>
                  <a:lnTo>
                    <a:pt x="27" y="6"/>
                  </a:lnTo>
                  <a:lnTo>
                    <a:pt x="27" y="7"/>
                  </a:lnTo>
                  <a:lnTo>
                    <a:pt x="28" y="9"/>
                  </a:lnTo>
                  <a:lnTo>
                    <a:pt x="29" y="10"/>
                  </a:lnTo>
                  <a:lnTo>
                    <a:pt x="29" y="11"/>
                  </a:lnTo>
                  <a:lnTo>
                    <a:pt x="30" y="12"/>
                  </a:lnTo>
                  <a:lnTo>
                    <a:pt x="30" y="14"/>
                  </a:lnTo>
                  <a:lnTo>
                    <a:pt x="30" y="16"/>
                  </a:lnTo>
                  <a:lnTo>
                    <a:pt x="30" y="17"/>
                  </a:lnTo>
                  <a:lnTo>
                    <a:pt x="30" y="18"/>
                  </a:lnTo>
                  <a:lnTo>
                    <a:pt x="29" y="20"/>
                  </a:lnTo>
                  <a:lnTo>
                    <a:pt x="29" y="21"/>
                  </a:lnTo>
                  <a:lnTo>
                    <a:pt x="28" y="22"/>
                  </a:lnTo>
                  <a:lnTo>
                    <a:pt x="27" y="24"/>
                  </a:lnTo>
                  <a:lnTo>
                    <a:pt x="27" y="25"/>
                  </a:lnTo>
                  <a:lnTo>
                    <a:pt x="26" y="26"/>
                  </a:lnTo>
                  <a:lnTo>
                    <a:pt x="24" y="27"/>
                  </a:lnTo>
                  <a:lnTo>
                    <a:pt x="23" y="28"/>
                  </a:lnTo>
                  <a:lnTo>
                    <a:pt x="22" y="29"/>
                  </a:lnTo>
                  <a:lnTo>
                    <a:pt x="21" y="29"/>
                  </a:lnTo>
                  <a:lnTo>
                    <a:pt x="20" y="30"/>
                  </a:lnTo>
                  <a:lnTo>
                    <a:pt x="18" y="30"/>
                  </a:lnTo>
                  <a:lnTo>
                    <a:pt x="17" y="30"/>
                  </a:lnTo>
                  <a:lnTo>
                    <a:pt x="15" y="31"/>
                  </a:lnTo>
                  <a:lnTo>
                    <a:pt x="13" y="30"/>
                  </a:lnTo>
                  <a:lnTo>
                    <a:pt x="12" y="30"/>
                  </a:lnTo>
                  <a:lnTo>
                    <a:pt x="10" y="30"/>
                  </a:lnTo>
                  <a:lnTo>
                    <a:pt x="9" y="29"/>
                  </a:lnTo>
                  <a:lnTo>
                    <a:pt x="8" y="29"/>
                  </a:lnTo>
                  <a:lnTo>
                    <a:pt x="6" y="28"/>
                  </a:lnTo>
                  <a:lnTo>
                    <a:pt x="5" y="27"/>
                  </a:lnTo>
                  <a:lnTo>
                    <a:pt x="4" y="26"/>
                  </a:lnTo>
                  <a:lnTo>
                    <a:pt x="3" y="25"/>
                  </a:lnTo>
                  <a:lnTo>
                    <a:pt x="3" y="24"/>
                  </a:lnTo>
                  <a:lnTo>
                    <a:pt x="2" y="22"/>
                  </a:lnTo>
                  <a:lnTo>
                    <a:pt x="1" y="21"/>
                  </a:lnTo>
                  <a:lnTo>
                    <a:pt x="0"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561"/>
            <p:cNvSpPr>
              <a:spLocks/>
            </p:cNvSpPr>
            <p:nvPr/>
          </p:nvSpPr>
          <p:spPr bwMode="auto">
            <a:xfrm>
              <a:off x="4402" y="3144"/>
              <a:ext cx="30" cy="31"/>
            </a:xfrm>
            <a:custGeom>
              <a:avLst/>
              <a:gdLst/>
              <a:ahLst/>
              <a:cxnLst>
                <a:cxn ang="0">
                  <a:pos x="0" y="14"/>
                </a:cxn>
                <a:cxn ang="0">
                  <a:pos x="0" y="11"/>
                </a:cxn>
                <a:cxn ang="0">
                  <a:pos x="2" y="9"/>
                </a:cxn>
                <a:cxn ang="0">
                  <a:pos x="3" y="6"/>
                </a:cxn>
                <a:cxn ang="0">
                  <a:pos x="5" y="4"/>
                </a:cxn>
                <a:cxn ang="0">
                  <a:pos x="8" y="2"/>
                </a:cxn>
                <a:cxn ang="0">
                  <a:pos x="10" y="1"/>
                </a:cxn>
                <a:cxn ang="0">
                  <a:pos x="13" y="0"/>
                </a:cxn>
                <a:cxn ang="0">
                  <a:pos x="17" y="0"/>
                </a:cxn>
                <a:cxn ang="0">
                  <a:pos x="20" y="1"/>
                </a:cxn>
                <a:cxn ang="0">
                  <a:pos x="22" y="2"/>
                </a:cxn>
                <a:cxn ang="0">
                  <a:pos x="24" y="4"/>
                </a:cxn>
                <a:cxn ang="0">
                  <a:pos x="27" y="6"/>
                </a:cxn>
                <a:cxn ang="0">
                  <a:pos x="28" y="9"/>
                </a:cxn>
                <a:cxn ang="0">
                  <a:pos x="29" y="11"/>
                </a:cxn>
                <a:cxn ang="0">
                  <a:pos x="30" y="14"/>
                </a:cxn>
                <a:cxn ang="0">
                  <a:pos x="30" y="17"/>
                </a:cxn>
                <a:cxn ang="0">
                  <a:pos x="29" y="20"/>
                </a:cxn>
                <a:cxn ang="0">
                  <a:pos x="28" y="22"/>
                </a:cxn>
                <a:cxn ang="0">
                  <a:pos x="27" y="25"/>
                </a:cxn>
                <a:cxn ang="0">
                  <a:pos x="24" y="27"/>
                </a:cxn>
                <a:cxn ang="0">
                  <a:pos x="22" y="29"/>
                </a:cxn>
                <a:cxn ang="0">
                  <a:pos x="20" y="30"/>
                </a:cxn>
                <a:cxn ang="0">
                  <a:pos x="17" y="30"/>
                </a:cxn>
                <a:cxn ang="0">
                  <a:pos x="13" y="30"/>
                </a:cxn>
                <a:cxn ang="0">
                  <a:pos x="10" y="30"/>
                </a:cxn>
                <a:cxn ang="0">
                  <a:pos x="8" y="29"/>
                </a:cxn>
                <a:cxn ang="0">
                  <a:pos x="5" y="27"/>
                </a:cxn>
                <a:cxn ang="0">
                  <a:pos x="3" y="25"/>
                </a:cxn>
                <a:cxn ang="0">
                  <a:pos x="2" y="22"/>
                </a:cxn>
                <a:cxn ang="0">
                  <a:pos x="0" y="20"/>
                </a:cxn>
                <a:cxn ang="0">
                  <a:pos x="0" y="17"/>
                </a:cxn>
              </a:cxnLst>
              <a:rect l="0" t="0" r="r" b="b"/>
              <a:pathLst>
                <a:path w="30" h="31">
                  <a:moveTo>
                    <a:pt x="0" y="16"/>
                  </a:moveTo>
                  <a:lnTo>
                    <a:pt x="0" y="14"/>
                  </a:lnTo>
                  <a:lnTo>
                    <a:pt x="0" y="12"/>
                  </a:lnTo>
                  <a:lnTo>
                    <a:pt x="0" y="11"/>
                  </a:lnTo>
                  <a:lnTo>
                    <a:pt x="1" y="10"/>
                  </a:lnTo>
                  <a:lnTo>
                    <a:pt x="2" y="9"/>
                  </a:lnTo>
                  <a:lnTo>
                    <a:pt x="3" y="7"/>
                  </a:lnTo>
                  <a:lnTo>
                    <a:pt x="3" y="6"/>
                  </a:lnTo>
                  <a:lnTo>
                    <a:pt x="4" y="5"/>
                  </a:lnTo>
                  <a:lnTo>
                    <a:pt x="5" y="4"/>
                  </a:lnTo>
                  <a:lnTo>
                    <a:pt x="6" y="3"/>
                  </a:lnTo>
                  <a:lnTo>
                    <a:pt x="8" y="2"/>
                  </a:lnTo>
                  <a:lnTo>
                    <a:pt x="9" y="2"/>
                  </a:lnTo>
                  <a:lnTo>
                    <a:pt x="10" y="1"/>
                  </a:lnTo>
                  <a:lnTo>
                    <a:pt x="12" y="1"/>
                  </a:lnTo>
                  <a:lnTo>
                    <a:pt x="13" y="0"/>
                  </a:lnTo>
                  <a:lnTo>
                    <a:pt x="15" y="0"/>
                  </a:lnTo>
                  <a:lnTo>
                    <a:pt x="17" y="0"/>
                  </a:lnTo>
                  <a:lnTo>
                    <a:pt x="18" y="1"/>
                  </a:lnTo>
                  <a:lnTo>
                    <a:pt x="20" y="1"/>
                  </a:lnTo>
                  <a:lnTo>
                    <a:pt x="21" y="2"/>
                  </a:lnTo>
                  <a:lnTo>
                    <a:pt x="22" y="2"/>
                  </a:lnTo>
                  <a:lnTo>
                    <a:pt x="23" y="3"/>
                  </a:lnTo>
                  <a:lnTo>
                    <a:pt x="24" y="4"/>
                  </a:lnTo>
                  <a:lnTo>
                    <a:pt x="26" y="5"/>
                  </a:lnTo>
                  <a:lnTo>
                    <a:pt x="27" y="6"/>
                  </a:lnTo>
                  <a:lnTo>
                    <a:pt x="27" y="7"/>
                  </a:lnTo>
                  <a:lnTo>
                    <a:pt x="28" y="9"/>
                  </a:lnTo>
                  <a:lnTo>
                    <a:pt x="29" y="10"/>
                  </a:lnTo>
                  <a:lnTo>
                    <a:pt x="29" y="11"/>
                  </a:lnTo>
                  <a:lnTo>
                    <a:pt x="30" y="12"/>
                  </a:lnTo>
                  <a:lnTo>
                    <a:pt x="30" y="14"/>
                  </a:lnTo>
                  <a:lnTo>
                    <a:pt x="30" y="16"/>
                  </a:lnTo>
                  <a:lnTo>
                    <a:pt x="30" y="17"/>
                  </a:lnTo>
                  <a:lnTo>
                    <a:pt x="30" y="18"/>
                  </a:lnTo>
                  <a:lnTo>
                    <a:pt x="29" y="20"/>
                  </a:lnTo>
                  <a:lnTo>
                    <a:pt x="29" y="21"/>
                  </a:lnTo>
                  <a:lnTo>
                    <a:pt x="28" y="22"/>
                  </a:lnTo>
                  <a:lnTo>
                    <a:pt x="27" y="24"/>
                  </a:lnTo>
                  <a:lnTo>
                    <a:pt x="27" y="25"/>
                  </a:lnTo>
                  <a:lnTo>
                    <a:pt x="26" y="26"/>
                  </a:lnTo>
                  <a:lnTo>
                    <a:pt x="24" y="27"/>
                  </a:lnTo>
                  <a:lnTo>
                    <a:pt x="23" y="28"/>
                  </a:lnTo>
                  <a:lnTo>
                    <a:pt x="22" y="29"/>
                  </a:lnTo>
                  <a:lnTo>
                    <a:pt x="21" y="29"/>
                  </a:lnTo>
                  <a:lnTo>
                    <a:pt x="20" y="30"/>
                  </a:lnTo>
                  <a:lnTo>
                    <a:pt x="18" y="30"/>
                  </a:lnTo>
                  <a:lnTo>
                    <a:pt x="17" y="30"/>
                  </a:lnTo>
                  <a:lnTo>
                    <a:pt x="15" y="31"/>
                  </a:lnTo>
                  <a:lnTo>
                    <a:pt x="13" y="30"/>
                  </a:lnTo>
                  <a:lnTo>
                    <a:pt x="12" y="30"/>
                  </a:lnTo>
                  <a:lnTo>
                    <a:pt x="10" y="30"/>
                  </a:lnTo>
                  <a:lnTo>
                    <a:pt x="9" y="29"/>
                  </a:lnTo>
                  <a:lnTo>
                    <a:pt x="8" y="29"/>
                  </a:lnTo>
                  <a:lnTo>
                    <a:pt x="6" y="28"/>
                  </a:lnTo>
                  <a:lnTo>
                    <a:pt x="5" y="27"/>
                  </a:lnTo>
                  <a:lnTo>
                    <a:pt x="4" y="26"/>
                  </a:lnTo>
                  <a:lnTo>
                    <a:pt x="3" y="25"/>
                  </a:lnTo>
                  <a:lnTo>
                    <a:pt x="3" y="24"/>
                  </a:lnTo>
                  <a:lnTo>
                    <a:pt x="2" y="22"/>
                  </a:lnTo>
                  <a:lnTo>
                    <a:pt x="1" y="21"/>
                  </a:lnTo>
                  <a:lnTo>
                    <a:pt x="0"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562"/>
            <p:cNvSpPr>
              <a:spLocks/>
            </p:cNvSpPr>
            <p:nvPr/>
          </p:nvSpPr>
          <p:spPr bwMode="auto">
            <a:xfrm>
              <a:off x="4402" y="3185"/>
              <a:ext cx="30" cy="30"/>
            </a:xfrm>
            <a:custGeom>
              <a:avLst/>
              <a:gdLst/>
              <a:ahLst/>
              <a:cxnLst>
                <a:cxn ang="0">
                  <a:pos x="0" y="13"/>
                </a:cxn>
                <a:cxn ang="0">
                  <a:pos x="0" y="10"/>
                </a:cxn>
                <a:cxn ang="0">
                  <a:pos x="2" y="7"/>
                </a:cxn>
                <a:cxn ang="0">
                  <a:pos x="3" y="5"/>
                </a:cxn>
                <a:cxn ang="0">
                  <a:pos x="5" y="3"/>
                </a:cxn>
                <a:cxn ang="0">
                  <a:pos x="8" y="1"/>
                </a:cxn>
                <a:cxn ang="0">
                  <a:pos x="10" y="0"/>
                </a:cxn>
                <a:cxn ang="0">
                  <a:pos x="13" y="0"/>
                </a:cxn>
                <a:cxn ang="0">
                  <a:pos x="17" y="0"/>
                </a:cxn>
                <a:cxn ang="0">
                  <a:pos x="20" y="0"/>
                </a:cxn>
                <a:cxn ang="0">
                  <a:pos x="22" y="1"/>
                </a:cxn>
                <a:cxn ang="0">
                  <a:pos x="24" y="3"/>
                </a:cxn>
                <a:cxn ang="0">
                  <a:pos x="27" y="5"/>
                </a:cxn>
                <a:cxn ang="0">
                  <a:pos x="28" y="7"/>
                </a:cxn>
                <a:cxn ang="0">
                  <a:pos x="29" y="10"/>
                </a:cxn>
                <a:cxn ang="0">
                  <a:pos x="30" y="13"/>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4"/>
                  </a:moveTo>
                  <a:lnTo>
                    <a:pt x="0" y="13"/>
                  </a:lnTo>
                  <a:lnTo>
                    <a:pt x="0" y="12"/>
                  </a:lnTo>
                  <a:lnTo>
                    <a:pt x="0" y="10"/>
                  </a:lnTo>
                  <a:lnTo>
                    <a:pt x="1" y="9"/>
                  </a:lnTo>
                  <a:lnTo>
                    <a:pt x="2" y="7"/>
                  </a:lnTo>
                  <a:lnTo>
                    <a:pt x="3" y="6"/>
                  </a:lnTo>
                  <a:lnTo>
                    <a:pt x="3" y="5"/>
                  </a:lnTo>
                  <a:lnTo>
                    <a:pt x="4" y="4"/>
                  </a:lnTo>
                  <a:lnTo>
                    <a:pt x="5" y="3"/>
                  </a:lnTo>
                  <a:lnTo>
                    <a:pt x="6" y="2"/>
                  </a:lnTo>
                  <a:lnTo>
                    <a:pt x="8" y="1"/>
                  </a:lnTo>
                  <a:lnTo>
                    <a:pt x="9" y="1"/>
                  </a:lnTo>
                  <a:lnTo>
                    <a:pt x="10" y="0"/>
                  </a:lnTo>
                  <a:lnTo>
                    <a:pt x="12" y="0"/>
                  </a:lnTo>
                  <a:lnTo>
                    <a:pt x="13" y="0"/>
                  </a:lnTo>
                  <a:lnTo>
                    <a:pt x="15" y="0"/>
                  </a:lnTo>
                  <a:lnTo>
                    <a:pt x="17" y="0"/>
                  </a:lnTo>
                  <a:lnTo>
                    <a:pt x="18" y="0"/>
                  </a:lnTo>
                  <a:lnTo>
                    <a:pt x="20" y="0"/>
                  </a:lnTo>
                  <a:lnTo>
                    <a:pt x="21" y="1"/>
                  </a:lnTo>
                  <a:lnTo>
                    <a:pt x="22" y="1"/>
                  </a:lnTo>
                  <a:lnTo>
                    <a:pt x="23" y="2"/>
                  </a:lnTo>
                  <a:lnTo>
                    <a:pt x="24" y="3"/>
                  </a:lnTo>
                  <a:lnTo>
                    <a:pt x="26" y="4"/>
                  </a:lnTo>
                  <a:lnTo>
                    <a:pt x="27" y="5"/>
                  </a:lnTo>
                  <a:lnTo>
                    <a:pt x="27" y="6"/>
                  </a:lnTo>
                  <a:lnTo>
                    <a:pt x="28" y="7"/>
                  </a:lnTo>
                  <a:lnTo>
                    <a:pt x="29" y="9"/>
                  </a:lnTo>
                  <a:lnTo>
                    <a:pt x="29" y="10"/>
                  </a:lnTo>
                  <a:lnTo>
                    <a:pt x="30" y="12"/>
                  </a:lnTo>
                  <a:lnTo>
                    <a:pt x="30" y="13"/>
                  </a:lnTo>
                  <a:lnTo>
                    <a:pt x="30" y="14"/>
                  </a:lnTo>
                  <a:lnTo>
                    <a:pt x="30" y="16"/>
                  </a:lnTo>
                  <a:lnTo>
                    <a:pt x="30" y="18"/>
                  </a:lnTo>
                  <a:lnTo>
                    <a:pt x="29" y="19"/>
                  </a:lnTo>
                  <a:lnTo>
                    <a:pt x="29" y="20"/>
                  </a:lnTo>
                  <a:lnTo>
                    <a:pt x="28" y="22"/>
                  </a:lnTo>
                  <a:lnTo>
                    <a:pt x="27" y="23"/>
                  </a:lnTo>
                  <a:lnTo>
                    <a:pt x="27" y="24"/>
                  </a:lnTo>
                  <a:lnTo>
                    <a:pt x="26" y="25"/>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5"/>
                  </a:lnTo>
                  <a:lnTo>
                    <a:pt x="3" y="24"/>
                  </a:lnTo>
                  <a:lnTo>
                    <a:pt x="3" y="23"/>
                  </a:lnTo>
                  <a:lnTo>
                    <a:pt x="2" y="22"/>
                  </a:lnTo>
                  <a:lnTo>
                    <a:pt x="1" y="20"/>
                  </a:lnTo>
                  <a:lnTo>
                    <a:pt x="0" y="19"/>
                  </a:lnTo>
                  <a:lnTo>
                    <a:pt x="0" y="18"/>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563"/>
            <p:cNvSpPr>
              <a:spLocks/>
            </p:cNvSpPr>
            <p:nvPr/>
          </p:nvSpPr>
          <p:spPr bwMode="auto">
            <a:xfrm>
              <a:off x="4402" y="3185"/>
              <a:ext cx="30" cy="30"/>
            </a:xfrm>
            <a:custGeom>
              <a:avLst/>
              <a:gdLst/>
              <a:ahLst/>
              <a:cxnLst>
                <a:cxn ang="0">
                  <a:pos x="0" y="13"/>
                </a:cxn>
                <a:cxn ang="0">
                  <a:pos x="0" y="10"/>
                </a:cxn>
                <a:cxn ang="0">
                  <a:pos x="2" y="7"/>
                </a:cxn>
                <a:cxn ang="0">
                  <a:pos x="3" y="5"/>
                </a:cxn>
                <a:cxn ang="0">
                  <a:pos x="5" y="3"/>
                </a:cxn>
                <a:cxn ang="0">
                  <a:pos x="8" y="1"/>
                </a:cxn>
                <a:cxn ang="0">
                  <a:pos x="10" y="0"/>
                </a:cxn>
                <a:cxn ang="0">
                  <a:pos x="13" y="0"/>
                </a:cxn>
                <a:cxn ang="0">
                  <a:pos x="17" y="0"/>
                </a:cxn>
                <a:cxn ang="0">
                  <a:pos x="20" y="0"/>
                </a:cxn>
                <a:cxn ang="0">
                  <a:pos x="22" y="1"/>
                </a:cxn>
                <a:cxn ang="0">
                  <a:pos x="24" y="3"/>
                </a:cxn>
                <a:cxn ang="0">
                  <a:pos x="27" y="5"/>
                </a:cxn>
                <a:cxn ang="0">
                  <a:pos x="28" y="7"/>
                </a:cxn>
                <a:cxn ang="0">
                  <a:pos x="29" y="10"/>
                </a:cxn>
                <a:cxn ang="0">
                  <a:pos x="30" y="13"/>
                </a:cxn>
                <a:cxn ang="0">
                  <a:pos x="30" y="16"/>
                </a:cxn>
                <a:cxn ang="0">
                  <a:pos x="29" y="19"/>
                </a:cxn>
                <a:cxn ang="0">
                  <a:pos x="28" y="22"/>
                </a:cxn>
                <a:cxn ang="0">
                  <a:pos x="27" y="24"/>
                </a:cxn>
                <a:cxn ang="0">
                  <a:pos x="24" y="26"/>
                </a:cxn>
                <a:cxn ang="0">
                  <a:pos x="22" y="28"/>
                </a:cxn>
                <a:cxn ang="0">
                  <a:pos x="20" y="29"/>
                </a:cxn>
                <a:cxn ang="0">
                  <a:pos x="17" y="30"/>
                </a:cxn>
                <a:cxn ang="0">
                  <a:pos x="13" y="30"/>
                </a:cxn>
                <a:cxn ang="0">
                  <a:pos x="10" y="29"/>
                </a:cxn>
                <a:cxn ang="0">
                  <a:pos x="8" y="28"/>
                </a:cxn>
                <a:cxn ang="0">
                  <a:pos x="5" y="26"/>
                </a:cxn>
                <a:cxn ang="0">
                  <a:pos x="3" y="24"/>
                </a:cxn>
                <a:cxn ang="0">
                  <a:pos x="2" y="22"/>
                </a:cxn>
                <a:cxn ang="0">
                  <a:pos x="0" y="19"/>
                </a:cxn>
                <a:cxn ang="0">
                  <a:pos x="0" y="16"/>
                </a:cxn>
              </a:cxnLst>
              <a:rect l="0" t="0" r="r" b="b"/>
              <a:pathLst>
                <a:path w="30" h="30">
                  <a:moveTo>
                    <a:pt x="0" y="14"/>
                  </a:moveTo>
                  <a:lnTo>
                    <a:pt x="0" y="13"/>
                  </a:lnTo>
                  <a:lnTo>
                    <a:pt x="0" y="12"/>
                  </a:lnTo>
                  <a:lnTo>
                    <a:pt x="0" y="10"/>
                  </a:lnTo>
                  <a:lnTo>
                    <a:pt x="1" y="9"/>
                  </a:lnTo>
                  <a:lnTo>
                    <a:pt x="2" y="7"/>
                  </a:lnTo>
                  <a:lnTo>
                    <a:pt x="3" y="6"/>
                  </a:lnTo>
                  <a:lnTo>
                    <a:pt x="3" y="5"/>
                  </a:lnTo>
                  <a:lnTo>
                    <a:pt x="4" y="4"/>
                  </a:lnTo>
                  <a:lnTo>
                    <a:pt x="5" y="3"/>
                  </a:lnTo>
                  <a:lnTo>
                    <a:pt x="6" y="2"/>
                  </a:lnTo>
                  <a:lnTo>
                    <a:pt x="8" y="1"/>
                  </a:lnTo>
                  <a:lnTo>
                    <a:pt x="9" y="1"/>
                  </a:lnTo>
                  <a:lnTo>
                    <a:pt x="10" y="0"/>
                  </a:lnTo>
                  <a:lnTo>
                    <a:pt x="12" y="0"/>
                  </a:lnTo>
                  <a:lnTo>
                    <a:pt x="13" y="0"/>
                  </a:lnTo>
                  <a:lnTo>
                    <a:pt x="15" y="0"/>
                  </a:lnTo>
                  <a:lnTo>
                    <a:pt x="17" y="0"/>
                  </a:lnTo>
                  <a:lnTo>
                    <a:pt x="18" y="0"/>
                  </a:lnTo>
                  <a:lnTo>
                    <a:pt x="20" y="0"/>
                  </a:lnTo>
                  <a:lnTo>
                    <a:pt x="21" y="1"/>
                  </a:lnTo>
                  <a:lnTo>
                    <a:pt x="22" y="1"/>
                  </a:lnTo>
                  <a:lnTo>
                    <a:pt x="23" y="2"/>
                  </a:lnTo>
                  <a:lnTo>
                    <a:pt x="24" y="3"/>
                  </a:lnTo>
                  <a:lnTo>
                    <a:pt x="26" y="4"/>
                  </a:lnTo>
                  <a:lnTo>
                    <a:pt x="27" y="5"/>
                  </a:lnTo>
                  <a:lnTo>
                    <a:pt x="27" y="6"/>
                  </a:lnTo>
                  <a:lnTo>
                    <a:pt x="28" y="7"/>
                  </a:lnTo>
                  <a:lnTo>
                    <a:pt x="29" y="9"/>
                  </a:lnTo>
                  <a:lnTo>
                    <a:pt x="29" y="10"/>
                  </a:lnTo>
                  <a:lnTo>
                    <a:pt x="30" y="12"/>
                  </a:lnTo>
                  <a:lnTo>
                    <a:pt x="30" y="13"/>
                  </a:lnTo>
                  <a:lnTo>
                    <a:pt x="30" y="14"/>
                  </a:lnTo>
                  <a:lnTo>
                    <a:pt x="30" y="16"/>
                  </a:lnTo>
                  <a:lnTo>
                    <a:pt x="30" y="18"/>
                  </a:lnTo>
                  <a:lnTo>
                    <a:pt x="29" y="19"/>
                  </a:lnTo>
                  <a:lnTo>
                    <a:pt x="29" y="20"/>
                  </a:lnTo>
                  <a:lnTo>
                    <a:pt x="28" y="22"/>
                  </a:lnTo>
                  <a:lnTo>
                    <a:pt x="27" y="23"/>
                  </a:lnTo>
                  <a:lnTo>
                    <a:pt x="27" y="24"/>
                  </a:lnTo>
                  <a:lnTo>
                    <a:pt x="26" y="25"/>
                  </a:lnTo>
                  <a:lnTo>
                    <a:pt x="24" y="26"/>
                  </a:lnTo>
                  <a:lnTo>
                    <a:pt x="23" y="27"/>
                  </a:lnTo>
                  <a:lnTo>
                    <a:pt x="22" y="28"/>
                  </a:lnTo>
                  <a:lnTo>
                    <a:pt x="21" y="29"/>
                  </a:lnTo>
                  <a:lnTo>
                    <a:pt x="20" y="29"/>
                  </a:lnTo>
                  <a:lnTo>
                    <a:pt x="18" y="30"/>
                  </a:lnTo>
                  <a:lnTo>
                    <a:pt x="17" y="30"/>
                  </a:lnTo>
                  <a:lnTo>
                    <a:pt x="15" y="30"/>
                  </a:lnTo>
                  <a:lnTo>
                    <a:pt x="13" y="30"/>
                  </a:lnTo>
                  <a:lnTo>
                    <a:pt x="12" y="30"/>
                  </a:lnTo>
                  <a:lnTo>
                    <a:pt x="10" y="29"/>
                  </a:lnTo>
                  <a:lnTo>
                    <a:pt x="9" y="29"/>
                  </a:lnTo>
                  <a:lnTo>
                    <a:pt x="8" y="28"/>
                  </a:lnTo>
                  <a:lnTo>
                    <a:pt x="6" y="27"/>
                  </a:lnTo>
                  <a:lnTo>
                    <a:pt x="5" y="26"/>
                  </a:lnTo>
                  <a:lnTo>
                    <a:pt x="4" y="25"/>
                  </a:lnTo>
                  <a:lnTo>
                    <a:pt x="3" y="24"/>
                  </a:lnTo>
                  <a:lnTo>
                    <a:pt x="3" y="23"/>
                  </a:lnTo>
                  <a:lnTo>
                    <a:pt x="2" y="22"/>
                  </a:lnTo>
                  <a:lnTo>
                    <a:pt x="1" y="20"/>
                  </a:lnTo>
                  <a:lnTo>
                    <a:pt x="0"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564"/>
            <p:cNvSpPr>
              <a:spLocks/>
            </p:cNvSpPr>
            <p:nvPr/>
          </p:nvSpPr>
          <p:spPr bwMode="auto">
            <a:xfrm>
              <a:off x="4571" y="2329"/>
              <a:ext cx="75" cy="75"/>
            </a:xfrm>
            <a:custGeom>
              <a:avLst/>
              <a:gdLst/>
              <a:ahLst/>
              <a:cxnLst>
                <a:cxn ang="0">
                  <a:pos x="0" y="34"/>
                </a:cxn>
                <a:cxn ang="0">
                  <a:pos x="2" y="27"/>
                </a:cxn>
                <a:cxn ang="0">
                  <a:pos x="5" y="20"/>
                </a:cxn>
                <a:cxn ang="0">
                  <a:pos x="9" y="14"/>
                </a:cxn>
                <a:cxn ang="0">
                  <a:pos x="14" y="9"/>
                </a:cxn>
                <a:cxn ang="0">
                  <a:pos x="20" y="5"/>
                </a:cxn>
                <a:cxn ang="0">
                  <a:pos x="27" y="2"/>
                </a:cxn>
                <a:cxn ang="0">
                  <a:pos x="34" y="0"/>
                </a:cxn>
                <a:cxn ang="0">
                  <a:pos x="41" y="0"/>
                </a:cxn>
                <a:cxn ang="0">
                  <a:pos x="49" y="2"/>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9" y="73"/>
                </a:cxn>
                <a:cxn ang="0">
                  <a:pos x="41"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3" y="23"/>
                  </a:lnTo>
                  <a:lnTo>
                    <a:pt x="5" y="20"/>
                  </a:lnTo>
                  <a:lnTo>
                    <a:pt x="6" y="17"/>
                  </a:lnTo>
                  <a:lnTo>
                    <a:pt x="9" y="14"/>
                  </a:lnTo>
                  <a:lnTo>
                    <a:pt x="11" y="11"/>
                  </a:lnTo>
                  <a:lnTo>
                    <a:pt x="14" y="9"/>
                  </a:lnTo>
                  <a:lnTo>
                    <a:pt x="17" y="7"/>
                  </a:lnTo>
                  <a:lnTo>
                    <a:pt x="20" y="5"/>
                  </a:lnTo>
                  <a:lnTo>
                    <a:pt x="23" y="4"/>
                  </a:lnTo>
                  <a:lnTo>
                    <a:pt x="27" y="2"/>
                  </a:lnTo>
                  <a:lnTo>
                    <a:pt x="30" y="1"/>
                  </a:lnTo>
                  <a:lnTo>
                    <a:pt x="34" y="0"/>
                  </a:lnTo>
                  <a:lnTo>
                    <a:pt x="37" y="0"/>
                  </a:lnTo>
                  <a:lnTo>
                    <a:pt x="41" y="0"/>
                  </a:lnTo>
                  <a:lnTo>
                    <a:pt x="45" y="1"/>
                  </a:lnTo>
                  <a:lnTo>
                    <a:pt x="49" y="2"/>
                  </a:lnTo>
                  <a:lnTo>
                    <a:pt x="52" y="4"/>
                  </a:lnTo>
                  <a:lnTo>
                    <a:pt x="55" y="5"/>
                  </a:lnTo>
                  <a:lnTo>
                    <a:pt x="58" y="7"/>
                  </a:lnTo>
                  <a:lnTo>
                    <a:pt x="61" y="9"/>
                  </a:lnTo>
                  <a:lnTo>
                    <a:pt x="64" y="11"/>
                  </a:lnTo>
                  <a:lnTo>
                    <a:pt x="66"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5"/>
                  </a:lnTo>
                  <a:lnTo>
                    <a:pt x="37" y="75"/>
                  </a:lnTo>
                  <a:lnTo>
                    <a:pt x="34" y="75"/>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565"/>
            <p:cNvSpPr>
              <a:spLocks/>
            </p:cNvSpPr>
            <p:nvPr/>
          </p:nvSpPr>
          <p:spPr bwMode="auto">
            <a:xfrm>
              <a:off x="4571" y="2205"/>
              <a:ext cx="75" cy="75"/>
            </a:xfrm>
            <a:custGeom>
              <a:avLst/>
              <a:gdLst/>
              <a:ahLst/>
              <a:cxnLst>
                <a:cxn ang="0">
                  <a:pos x="0" y="34"/>
                </a:cxn>
                <a:cxn ang="0">
                  <a:pos x="2" y="26"/>
                </a:cxn>
                <a:cxn ang="0">
                  <a:pos x="5" y="20"/>
                </a:cxn>
                <a:cxn ang="0">
                  <a:pos x="9" y="14"/>
                </a:cxn>
                <a:cxn ang="0">
                  <a:pos x="14" y="8"/>
                </a:cxn>
                <a:cxn ang="0">
                  <a:pos x="20" y="5"/>
                </a:cxn>
                <a:cxn ang="0">
                  <a:pos x="27" y="2"/>
                </a:cxn>
                <a:cxn ang="0">
                  <a:pos x="34" y="0"/>
                </a:cxn>
                <a:cxn ang="0">
                  <a:pos x="41" y="0"/>
                </a:cxn>
                <a:cxn ang="0">
                  <a:pos x="49" y="2"/>
                </a:cxn>
                <a:cxn ang="0">
                  <a:pos x="55" y="5"/>
                </a:cxn>
                <a:cxn ang="0">
                  <a:pos x="61" y="8"/>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9" y="73"/>
                </a:cxn>
                <a:cxn ang="0">
                  <a:pos x="41" y="74"/>
                </a:cxn>
                <a:cxn ang="0">
                  <a:pos x="34" y="74"/>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3" y="23"/>
                  </a:lnTo>
                  <a:lnTo>
                    <a:pt x="5" y="20"/>
                  </a:lnTo>
                  <a:lnTo>
                    <a:pt x="6" y="17"/>
                  </a:lnTo>
                  <a:lnTo>
                    <a:pt x="9" y="14"/>
                  </a:lnTo>
                  <a:lnTo>
                    <a:pt x="11" y="11"/>
                  </a:lnTo>
                  <a:lnTo>
                    <a:pt x="14" y="8"/>
                  </a:lnTo>
                  <a:lnTo>
                    <a:pt x="17" y="6"/>
                  </a:lnTo>
                  <a:lnTo>
                    <a:pt x="20" y="5"/>
                  </a:lnTo>
                  <a:lnTo>
                    <a:pt x="23" y="3"/>
                  </a:lnTo>
                  <a:lnTo>
                    <a:pt x="27" y="2"/>
                  </a:lnTo>
                  <a:lnTo>
                    <a:pt x="30" y="1"/>
                  </a:lnTo>
                  <a:lnTo>
                    <a:pt x="34" y="0"/>
                  </a:lnTo>
                  <a:lnTo>
                    <a:pt x="37" y="0"/>
                  </a:lnTo>
                  <a:lnTo>
                    <a:pt x="41" y="0"/>
                  </a:lnTo>
                  <a:lnTo>
                    <a:pt x="45" y="1"/>
                  </a:lnTo>
                  <a:lnTo>
                    <a:pt x="49" y="2"/>
                  </a:lnTo>
                  <a:lnTo>
                    <a:pt x="52" y="3"/>
                  </a:lnTo>
                  <a:lnTo>
                    <a:pt x="55" y="5"/>
                  </a:lnTo>
                  <a:lnTo>
                    <a:pt x="58" y="6"/>
                  </a:lnTo>
                  <a:lnTo>
                    <a:pt x="61" y="8"/>
                  </a:lnTo>
                  <a:lnTo>
                    <a:pt x="64" y="11"/>
                  </a:lnTo>
                  <a:lnTo>
                    <a:pt x="66"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4"/>
                  </a:lnTo>
                  <a:lnTo>
                    <a:pt x="37" y="75"/>
                  </a:lnTo>
                  <a:lnTo>
                    <a:pt x="34" y="74"/>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566"/>
            <p:cNvSpPr>
              <a:spLocks/>
            </p:cNvSpPr>
            <p:nvPr/>
          </p:nvSpPr>
          <p:spPr bwMode="auto">
            <a:xfrm>
              <a:off x="4446" y="2205"/>
              <a:ext cx="76" cy="75"/>
            </a:xfrm>
            <a:custGeom>
              <a:avLst/>
              <a:gdLst/>
              <a:ahLst/>
              <a:cxnLst>
                <a:cxn ang="0">
                  <a:pos x="0" y="34"/>
                </a:cxn>
                <a:cxn ang="0">
                  <a:pos x="2" y="26"/>
                </a:cxn>
                <a:cxn ang="0">
                  <a:pos x="4" y="20"/>
                </a:cxn>
                <a:cxn ang="0">
                  <a:pos x="9" y="14"/>
                </a:cxn>
                <a:cxn ang="0">
                  <a:pos x="14" y="8"/>
                </a:cxn>
                <a:cxn ang="0">
                  <a:pos x="20" y="5"/>
                </a:cxn>
                <a:cxn ang="0">
                  <a:pos x="26" y="2"/>
                </a:cxn>
                <a:cxn ang="0">
                  <a:pos x="34" y="0"/>
                </a:cxn>
                <a:cxn ang="0">
                  <a:pos x="42" y="0"/>
                </a:cxn>
                <a:cxn ang="0">
                  <a:pos x="49" y="2"/>
                </a:cxn>
                <a:cxn ang="0">
                  <a:pos x="56" y="5"/>
                </a:cxn>
                <a:cxn ang="0">
                  <a:pos x="62" y="8"/>
                </a:cxn>
                <a:cxn ang="0">
                  <a:pos x="67" y="14"/>
                </a:cxn>
                <a:cxn ang="0">
                  <a:pos x="71" y="20"/>
                </a:cxn>
                <a:cxn ang="0">
                  <a:pos x="74" y="26"/>
                </a:cxn>
                <a:cxn ang="0">
                  <a:pos x="76" y="34"/>
                </a:cxn>
                <a:cxn ang="0">
                  <a:pos x="76" y="41"/>
                </a:cxn>
                <a:cxn ang="0">
                  <a:pos x="74" y="49"/>
                </a:cxn>
                <a:cxn ang="0">
                  <a:pos x="71" y="55"/>
                </a:cxn>
                <a:cxn ang="0">
                  <a:pos x="67" y="61"/>
                </a:cxn>
                <a:cxn ang="0">
                  <a:pos x="62" y="66"/>
                </a:cxn>
                <a:cxn ang="0">
                  <a:pos x="56" y="70"/>
                </a:cxn>
                <a:cxn ang="0">
                  <a:pos x="49" y="73"/>
                </a:cxn>
                <a:cxn ang="0">
                  <a:pos x="42" y="74"/>
                </a:cxn>
                <a:cxn ang="0">
                  <a:pos x="34" y="74"/>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6"/>
                  </a:lnTo>
                  <a:lnTo>
                    <a:pt x="3" y="23"/>
                  </a:lnTo>
                  <a:lnTo>
                    <a:pt x="4" y="20"/>
                  </a:lnTo>
                  <a:lnTo>
                    <a:pt x="6" y="17"/>
                  </a:lnTo>
                  <a:lnTo>
                    <a:pt x="9" y="14"/>
                  </a:lnTo>
                  <a:lnTo>
                    <a:pt x="11" y="11"/>
                  </a:lnTo>
                  <a:lnTo>
                    <a:pt x="14" y="8"/>
                  </a:lnTo>
                  <a:lnTo>
                    <a:pt x="17" y="6"/>
                  </a:lnTo>
                  <a:lnTo>
                    <a:pt x="20" y="5"/>
                  </a:lnTo>
                  <a:lnTo>
                    <a:pt x="23" y="3"/>
                  </a:lnTo>
                  <a:lnTo>
                    <a:pt x="26" y="2"/>
                  </a:lnTo>
                  <a:lnTo>
                    <a:pt x="30" y="1"/>
                  </a:lnTo>
                  <a:lnTo>
                    <a:pt x="34" y="0"/>
                  </a:lnTo>
                  <a:lnTo>
                    <a:pt x="38" y="0"/>
                  </a:lnTo>
                  <a:lnTo>
                    <a:pt x="42" y="0"/>
                  </a:lnTo>
                  <a:lnTo>
                    <a:pt x="45" y="1"/>
                  </a:lnTo>
                  <a:lnTo>
                    <a:pt x="49" y="2"/>
                  </a:lnTo>
                  <a:lnTo>
                    <a:pt x="52" y="3"/>
                  </a:lnTo>
                  <a:lnTo>
                    <a:pt x="56" y="5"/>
                  </a:lnTo>
                  <a:lnTo>
                    <a:pt x="59" y="6"/>
                  </a:lnTo>
                  <a:lnTo>
                    <a:pt x="62" y="8"/>
                  </a:lnTo>
                  <a:lnTo>
                    <a:pt x="65" y="11"/>
                  </a:lnTo>
                  <a:lnTo>
                    <a:pt x="67" y="14"/>
                  </a:lnTo>
                  <a:lnTo>
                    <a:pt x="69" y="17"/>
                  </a:lnTo>
                  <a:lnTo>
                    <a:pt x="71" y="20"/>
                  </a:lnTo>
                  <a:lnTo>
                    <a:pt x="73" y="23"/>
                  </a:lnTo>
                  <a:lnTo>
                    <a:pt x="74" y="26"/>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4"/>
                  </a:lnTo>
                  <a:lnTo>
                    <a:pt x="38" y="75"/>
                  </a:lnTo>
                  <a:lnTo>
                    <a:pt x="34" y="74"/>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567"/>
            <p:cNvSpPr>
              <a:spLocks/>
            </p:cNvSpPr>
            <p:nvPr/>
          </p:nvSpPr>
          <p:spPr bwMode="auto">
            <a:xfrm>
              <a:off x="4446" y="2329"/>
              <a:ext cx="76" cy="75"/>
            </a:xfrm>
            <a:custGeom>
              <a:avLst/>
              <a:gdLst/>
              <a:ahLst/>
              <a:cxnLst>
                <a:cxn ang="0">
                  <a:pos x="0" y="34"/>
                </a:cxn>
                <a:cxn ang="0">
                  <a:pos x="2" y="27"/>
                </a:cxn>
                <a:cxn ang="0">
                  <a:pos x="4" y="20"/>
                </a:cxn>
                <a:cxn ang="0">
                  <a:pos x="9" y="14"/>
                </a:cxn>
                <a:cxn ang="0">
                  <a:pos x="14" y="9"/>
                </a:cxn>
                <a:cxn ang="0">
                  <a:pos x="20" y="5"/>
                </a:cxn>
                <a:cxn ang="0">
                  <a:pos x="26" y="2"/>
                </a:cxn>
                <a:cxn ang="0">
                  <a:pos x="34" y="0"/>
                </a:cxn>
                <a:cxn ang="0">
                  <a:pos x="42" y="0"/>
                </a:cxn>
                <a:cxn ang="0">
                  <a:pos x="49" y="2"/>
                </a:cxn>
                <a:cxn ang="0">
                  <a:pos x="56" y="5"/>
                </a:cxn>
                <a:cxn ang="0">
                  <a:pos x="62" y="9"/>
                </a:cxn>
                <a:cxn ang="0">
                  <a:pos x="67" y="14"/>
                </a:cxn>
                <a:cxn ang="0">
                  <a:pos x="71" y="20"/>
                </a:cxn>
                <a:cxn ang="0">
                  <a:pos x="74" y="27"/>
                </a:cxn>
                <a:cxn ang="0">
                  <a:pos x="76" y="34"/>
                </a:cxn>
                <a:cxn ang="0">
                  <a:pos x="76" y="41"/>
                </a:cxn>
                <a:cxn ang="0">
                  <a:pos x="74" y="49"/>
                </a:cxn>
                <a:cxn ang="0">
                  <a:pos x="71" y="55"/>
                </a:cxn>
                <a:cxn ang="0">
                  <a:pos x="67" y="61"/>
                </a:cxn>
                <a:cxn ang="0">
                  <a:pos x="62" y="66"/>
                </a:cxn>
                <a:cxn ang="0">
                  <a:pos x="56" y="70"/>
                </a:cxn>
                <a:cxn ang="0">
                  <a:pos x="49" y="73"/>
                </a:cxn>
                <a:cxn ang="0">
                  <a:pos x="42" y="75"/>
                </a:cxn>
                <a:cxn ang="0">
                  <a:pos x="34" y="75"/>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7"/>
                  </a:lnTo>
                  <a:lnTo>
                    <a:pt x="3" y="23"/>
                  </a:lnTo>
                  <a:lnTo>
                    <a:pt x="4" y="20"/>
                  </a:lnTo>
                  <a:lnTo>
                    <a:pt x="6" y="17"/>
                  </a:lnTo>
                  <a:lnTo>
                    <a:pt x="9" y="14"/>
                  </a:lnTo>
                  <a:lnTo>
                    <a:pt x="11" y="11"/>
                  </a:lnTo>
                  <a:lnTo>
                    <a:pt x="14" y="9"/>
                  </a:lnTo>
                  <a:lnTo>
                    <a:pt x="17" y="7"/>
                  </a:lnTo>
                  <a:lnTo>
                    <a:pt x="20" y="5"/>
                  </a:lnTo>
                  <a:lnTo>
                    <a:pt x="23" y="4"/>
                  </a:lnTo>
                  <a:lnTo>
                    <a:pt x="26" y="2"/>
                  </a:lnTo>
                  <a:lnTo>
                    <a:pt x="30" y="1"/>
                  </a:lnTo>
                  <a:lnTo>
                    <a:pt x="34" y="0"/>
                  </a:lnTo>
                  <a:lnTo>
                    <a:pt x="38" y="0"/>
                  </a:lnTo>
                  <a:lnTo>
                    <a:pt x="42" y="0"/>
                  </a:lnTo>
                  <a:lnTo>
                    <a:pt x="45" y="1"/>
                  </a:lnTo>
                  <a:lnTo>
                    <a:pt x="49" y="2"/>
                  </a:lnTo>
                  <a:lnTo>
                    <a:pt x="52" y="4"/>
                  </a:lnTo>
                  <a:lnTo>
                    <a:pt x="56" y="5"/>
                  </a:lnTo>
                  <a:lnTo>
                    <a:pt x="59" y="7"/>
                  </a:lnTo>
                  <a:lnTo>
                    <a:pt x="62" y="9"/>
                  </a:lnTo>
                  <a:lnTo>
                    <a:pt x="65" y="11"/>
                  </a:lnTo>
                  <a:lnTo>
                    <a:pt x="67" y="14"/>
                  </a:lnTo>
                  <a:lnTo>
                    <a:pt x="69" y="17"/>
                  </a:lnTo>
                  <a:lnTo>
                    <a:pt x="71" y="20"/>
                  </a:lnTo>
                  <a:lnTo>
                    <a:pt x="73" y="23"/>
                  </a:lnTo>
                  <a:lnTo>
                    <a:pt x="74" y="27"/>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5"/>
                  </a:lnTo>
                  <a:lnTo>
                    <a:pt x="38" y="75"/>
                  </a:lnTo>
                  <a:lnTo>
                    <a:pt x="34" y="75"/>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568"/>
            <p:cNvSpPr>
              <a:spLocks/>
            </p:cNvSpPr>
            <p:nvPr/>
          </p:nvSpPr>
          <p:spPr bwMode="auto">
            <a:xfrm>
              <a:off x="4297" y="2055"/>
              <a:ext cx="237" cy="237"/>
            </a:xfrm>
            <a:custGeom>
              <a:avLst/>
              <a:gdLst/>
              <a:ahLst/>
              <a:cxnLst>
                <a:cxn ang="0">
                  <a:pos x="237" y="0"/>
                </a:cxn>
                <a:cxn ang="0">
                  <a:pos x="236" y="6"/>
                </a:cxn>
                <a:cxn ang="0">
                  <a:pos x="235" y="12"/>
                </a:cxn>
                <a:cxn ang="0">
                  <a:pos x="234" y="18"/>
                </a:cxn>
                <a:cxn ang="0">
                  <a:pos x="234" y="23"/>
                </a:cxn>
                <a:cxn ang="0">
                  <a:pos x="232" y="29"/>
                </a:cxn>
                <a:cxn ang="0">
                  <a:pos x="230" y="35"/>
                </a:cxn>
                <a:cxn ang="0">
                  <a:pos x="229" y="40"/>
                </a:cxn>
                <a:cxn ang="0">
                  <a:pos x="228" y="45"/>
                </a:cxn>
                <a:cxn ang="0">
                  <a:pos x="226" y="51"/>
                </a:cxn>
                <a:cxn ang="0">
                  <a:pos x="224" y="56"/>
                </a:cxn>
                <a:cxn ang="0">
                  <a:pos x="222" y="62"/>
                </a:cxn>
                <a:cxn ang="0">
                  <a:pos x="220" y="67"/>
                </a:cxn>
                <a:cxn ang="0">
                  <a:pos x="218" y="72"/>
                </a:cxn>
                <a:cxn ang="0">
                  <a:pos x="216" y="78"/>
                </a:cxn>
                <a:cxn ang="0">
                  <a:pos x="211" y="87"/>
                </a:cxn>
                <a:cxn ang="0">
                  <a:pos x="205" y="97"/>
                </a:cxn>
                <a:cxn ang="0">
                  <a:pos x="200" y="107"/>
                </a:cxn>
                <a:cxn ang="0">
                  <a:pos x="194" y="116"/>
                </a:cxn>
                <a:cxn ang="0">
                  <a:pos x="188" y="126"/>
                </a:cxn>
                <a:cxn ang="0">
                  <a:pos x="181" y="135"/>
                </a:cxn>
                <a:cxn ang="0">
                  <a:pos x="174" y="143"/>
                </a:cxn>
                <a:cxn ang="0">
                  <a:pos x="167" y="151"/>
                </a:cxn>
                <a:cxn ang="0">
                  <a:pos x="159" y="159"/>
                </a:cxn>
                <a:cxn ang="0">
                  <a:pos x="151" y="167"/>
                </a:cxn>
                <a:cxn ang="0">
                  <a:pos x="143" y="175"/>
                </a:cxn>
                <a:cxn ang="0">
                  <a:pos x="134" y="181"/>
                </a:cxn>
                <a:cxn ang="0">
                  <a:pos x="125" y="188"/>
                </a:cxn>
                <a:cxn ang="0">
                  <a:pos x="116" y="194"/>
                </a:cxn>
                <a:cxn ang="0">
                  <a:pos x="107" y="200"/>
                </a:cxn>
                <a:cxn ang="0">
                  <a:pos x="97" y="206"/>
                </a:cxn>
                <a:cxn ang="0">
                  <a:pos x="87" y="211"/>
                </a:cxn>
                <a:cxn ang="0">
                  <a:pos x="77" y="216"/>
                </a:cxn>
                <a:cxn ang="0">
                  <a:pos x="72" y="218"/>
                </a:cxn>
                <a:cxn ang="0">
                  <a:pos x="66" y="220"/>
                </a:cxn>
                <a:cxn ang="0">
                  <a:pos x="61" y="223"/>
                </a:cxn>
                <a:cxn ang="0">
                  <a:pos x="55" y="224"/>
                </a:cxn>
                <a:cxn ang="0">
                  <a:pos x="50" y="226"/>
                </a:cxn>
                <a:cxn ang="0">
                  <a:pos x="45" y="228"/>
                </a:cxn>
                <a:cxn ang="0">
                  <a:pos x="40" y="229"/>
                </a:cxn>
                <a:cxn ang="0">
                  <a:pos x="34" y="231"/>
                </a:cxn>
                <a:cxn ang="0">
                  <a:pos x="29" y="232"/>
                </a:cxn>
                <a:cxn ang="0">
                  <a:pos x="23" y="233"/>
                </a:cxn>
                <a:cxn ang="0">
                  <a:pos x="17" y="235"/>
                </a:cxn>
                <a:cxn ang="0">
                  <a:pos x="12" y="236"/>
                </a:cxn>
                <a:cxn ang="0">
                  <a:pos x="6" y="236"/>
                </a:cxn>
                <a:cxn ang="0">
                  <a:pos x="0" y="237"/>
                </a:cxn>
              </a:cxnLst>
              <a:rect l="0" t="0" r="r" b="b"/>
              <a:pathLst>
                <a:path w="237" h="237">
                  <a:moveTo>
                    <a:pt x="237" y="0"/>
                  </a:moveTo>
                  <a:lnTo>
                    <a:pt x="236" y="6"/>
                  </a:lnTo>
                  <a:lnTo>
                    <a:pt x="235" y="12"/>
                  </a:lnTo>
                  <a:lnTo>
                    <a:pt x="234" y="18"/>
                  </a:lnTo>
                  <a:lnTo>
                    <a:pt x="234" y="23"/>
                  </a:lnTo>
                  <a:lnTo>
                    <a:pt x="232" y="29"/>
                  </a:lnTo>
                  <a:lnTo>
                    <a:pt x="230" y="35"/>
                  </a:lnTo>
                  <a:lnTo>
                    <a:pt x="229" y="40"/>
                  </a:lnTo>
                  <a:lnTo>
                    <a:pt x="228" y="45"/>
                  </a:lnTo>
                  <a:lnTo>
                    <a:pt x="226" y="51"/>
                  </a:lnTo>
                  <a:lnTo>
                    <a:pt x="224" y="56"/>
                  </a:lnTo>
                  <a:lnTo>
                    <a:pt x="222" y="62"/>
                  </a:lnTo>
                  <a:lnTo>
                    <a:pt x="220" y="67"/>
                  </a:lnTo>
                  <a:lnTo>
                    <a:pt x="218" y="72"/>
                  </a:lnTo>
                  <a:lnTo>
                    <a:pt x="216" y="78"/>
                  </a:lnTo>
                  <a:lnTo>
                    <a:pt x="211" y="87"/>
                  </a:lnTo>
                  <a:lnTo>
                    <a:pt x="205" y="97"/>
                  </a:lnTo>
                  <a:lnTo>
                    <a:pt x="200" y="107"/>
                  </a:lnTo>
                  <a:lnTo>
                    <a:pt x="194" y="116"/>
                  </a:lnTo>
                  <a:lnTo>
                    <a:pt x="188" y="126"/>
                  </a:lnTo>
                  <a:lnTo>
                    <a:pt x="181" y="135"/>
                  </a:lnTo>
                  <a:lnTo>
                    <a:pt x="174" y="143"/>
                  </a:lnTo>
                  <a:lnTo>
                    <a:pt x="167" y="151"/>
                  </a:lnTo>
                  <a:lnTo>
                    <a:pt x="159" y="159"/>
                  </a:lnTo>
                  <a:lnTo>
                    <a:pt x="151" y="167"/>
                  </a:lnTo>
                  <a:lnTo>
                    <a:pt x="143" y="175"/>
                  </a:lnTo>
                  <a:lnTo>
                    <a:pt x="134" y="181"/>
                  </a:lnTo>
                  <a:lnTo>
                    <a:pt x="125" y="188"/>
                  </a:lnTo>
                  <a:lnTo>
                    <a:pt x="116" y="194"/>
                  </a:lnTo>
                  <a:lnTo>
                    <a:pt x="107" y="200"/>
                  </a:lnTo>
                  <a:lnTo>
                    <a:pt x="97" y="206"/>
                  </a:lnTo>
                  <a:lnTo>
                    <a:pt x="87" y="211"/>
                  </a:lnTo>
                  <a:lnTo>
                    <a:pt x="77" y="216"/>
                  </a:lnTo>
                  <a:lnTo>
                    <a:pt x="72" y="218"/>
                  </a:lnTo>
                  <a:lnTo>
                    <a:pt x="66" y="220"/>
                  </a:lnTo>
                  <a:lnTo>
                    <a:pt x="61" y="223"/>
                  </a:lnTo>
                  <a:lnTo>
                    <a:pt x="55" y="224"/>
                  </a:lnTo>
                  <a:lnTo>
                    <a:pt x="50" y="226"/>
                  </a:lnTo>
                  <a:lnTo>
                    <a:pt x="45" y="228"/>
                  </a:lnTo>
                  <a:lnTo>
                    <a:pt x="40" y="229"/>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569"/>
            <p:cNvSpPr>
              <a:spLocks/>
            </p:cNvSpPr>
            <p:nvPr/>
          </p:nvSpPr>
          <p:spPr bwMode="auto">
            <a:xfrm>
              <a:off x="4559" y="2055"/>
              <a:ext cx="236" cy="237"/>
            </a:xfrm>
            <a:custGeom>
              <a:avLst/>
              <a:gdLst/>
              <a:ahLst/>
              <a:cxnLst>
                <a:cxn ang="0">
                  <a:pos x="236" y="237"/>
                </a:cxn>
                <a:cxn ang="0">
                  <a:pos x="230" y="236"/>
                </a:cxn>
                <a:cxn ang="0">
                  <a:pos x="225" y="236"/>
                </a:cxn>
                <a:cxn ang="0">
                  <a:pos x="219" y="235"/>
                </a:cxn>
                <a:cxn ang="0">
                  <a:pos x="213" y="234"/>
                </a:cxn>
                <a:cxn ang="0">
                  <a:pos x="208" y="233"/>
                </a:cxn>
                <a:cxn ang="0">
                  <a:pos x="202" y="231"/>
                </a:cxn>
                <a:cxn ang="0">
                  <a:pos x="197" y="230"/>
                </a:cxn>
                <a:cxn ang="0">
                  <a:pos x="191" y="229"/>
                </a:cxn>
                <a:cxn ang="0">
                  <a:pos x="185" y="227"/>
                </a:cxn>
                <a:cxn ang="0">
                  <a:pos x="180" y="225"/>
                </a:cxn>
                <a:cxn ang="0">
                  <a:pos x="175" y="223"/>
                </a:cxn>
                <a:cxn ang="0">
                  <a:pos x="169" y="221"/>
                </a:cxn>
                <a:cxn ang="0">
                  <a:pos x="164" y="219"/>
                </a:cxn>
                <a:cxn ang="0">
                  <a:pos x="159" y="217"/>
                </a:cxn>
                <a:cxn ang="0">
                  <a:pos x="154" y="215"/>
                </a:cxn>
                <a:cxn ang="0">
                  <a:pos x="149" y="212"/>
                </a:cxn>
                <a:cxn ang="0">
                  <a:pos x="143" y="210"/>
                </a:cxn>
                <a:cxn ang="0">
                  <a:pos x="138" y="207"/>
                </a:cxn>
                <a:cxn ang="0">
                  <a:pos x="129" y="202"/>
                </a:cxn>
                <a:cxn ang="0">
                  <a:pos x="119" y="196"/>
                </a:cxn>
                <a:cxn ang="0">
                  <a:pos x="110" y="189"/>
                </a:cxn>
                <a:cxn ang="0">
                  <a:pos x="101" y="183"/>
                </a:cxn>
                <a:cxn ang="0">
                  <a:pos x="93" y="176"/>
                </a:cxn>
                <a:cxn ang="0">
                  <a:pos x="84" y="169"/>
                </a:cxn>
                <a:cxn ang="0">
                  <a:pos x="76" y="161"/>
                </a:cxn>
                <a:cxn ang="0">
                  <a:pos x="69" y="153"/>
                </a:cxn>
                <a:cxn ang="0">
                  <a:pos x="61" y="145"/>
                </a:cxn>
                <a:cxn ang="0">
                  <a:pos x="54" y="136"/>
                </a:cxn>
                <a:cxn ang="0">
                  <a:pos x="48" y="127"/>
                </a:cxn>
                <a:cxn ang="0">
                  <a:pos x="41" y="118"/>
                </a:cxn>
                <a:cxn ang="0">
                  <a:pos x="35" y="108"/>
                </a:cxn>
                <a:cxn ang="0">
                  <a:pos x="30" y="98"/>
                </a:cxn>
                <a:cxn ang="0">
                  <a:pos x="27" y="93"/>
                </a:cxn>
                <a:cxn ang="0">
                  <a:pos x="25" y="88"/>
                </a:cxn>
                <a:cxn ang="0">
                  <a:pos x="22" y="83"/>
                </a:cxn>
                <a:cxn ang="0">
                  <a:pos x="20" y="78"/>
                </a:cxn>
                <a:cxn ang="0">
                  <a:pos x="18" y="73"/>
                </a:cxn>
                <a:cxn ang="0">
                  <a:pos x="16" y="68"/>
                </a:cxn>
                <a:cxn ang="0">
                  <a:pos x="14" y="62"/>
                </a:cxn>
                <a:cxn ang="0">
                  <a:pos x="12" y="57"/>
                </a:cxn>
                <a:cxn ang="0">
                  <a:pos x="10" y="51"/>
                </a:cxn>
                <a:cxn ang="0">
                  <a:pos x="9" y="46"/>
                </a:cxn>
                <a:cxn ang="0">
                  <a:pos x="7" y="41"/>
                </a:cxn>
                <a:cxn ang="0">
                  <a:pos x="6" y="35"/>
                </a:cxn>
                <a:cxn ang="0">
                  <a:pos x="5" y="29"/>
                </a:cxn>
                <a:cxn ang="0">
                  <a:pos x="3" y="24"/>
                </a:cxn>
                <a:cxn ang="0">
                  <a:pos x="3" y="18"/>
                </a:cxn>
                <a:cxn ang="0">
                  <a:pos x="2" y="12"/>
                </a:cxn>
                <a:cxn ang="0">
                  <a:pos x="1" y="6"/>
                </a:cxn>
                <a:cxn ang="0">
                  <a:pos x="0" y="0"/>
                </a:cxn>
              </a:cxnLst>
              <a:rect l="0" t="0" r="r" b="b"/>
              <a:pathLst>
                <a:path w="236" h="237">
                  <a:moveTo>
                    <a:pt x="236" y="237"/>
                  </a:moveTo>
                  <a:lnTo>
                    <a:pt x="230" y="236"/>
                  </a:lnTo>
                  <a:lnTo>
                    <a:pt x="225" y="236"/>
                  </a:lnTo>
                  <a:lnTo>
                    <a:pt x="219" y="235"/>
                  </a:lnTo>
                  <a:lnTo>
                    <a:pt x="213" y="234"/>
                  </a:lnTo>
                  <a:lnTo>
                    <a:pt x="208" y="233"/>
                  </a:lnTo>
                  <a:lnTo>
                    <a:pt x="202" y="231"/>
                  </a:lnTo>
                  <a:lnTo>
                    <a:pt x="197" y="230"/>
                  </a:lnTo>
                  <a:lnTo>
                    <a:pt x="191" y="229"/>
                  </a:lnTo>
                  <a:lnTo>
                    <a:pt x="185" y="227"/>
                  </a:lnTo>
                  <a:lnTo>
                    <a:pt x="180" y="225"/>
                  </a:lnTo>
                  <a:lnTo>
                    <a:pt x="175" y="223"/>
                  </a:lnTo>
                  <a:lnTo>
                    <a:pt x="169" y="221"/>
                  </a:lnTo>
                  <a:lnTo>
                    <a:pt x="164" y="219"/>
                  </a:lnTo>
                  <a:lnTo>
                    <a:pt x="159" y="217"/>
                  </a:lnTo>
                  <a:lnTo>
                    <a:pt x="154" y="215"/>
                  </a:lnTo>
                  <a:lnTo>
                    <a:pt x="149" y="212"/>
                  </a:lnTo>
                  <a:lnTo>
                    <a:pt x="143" y="210"/>
                  </a:lnTo>
                  <a:lnTo>
                    <a:pt x="138" y="207"/>
                  </a:lnTo>
                  <a:lnTo>
                    <a:pt x="129" y="202"/>
                  </a:lnTo>
                  <a:lnTo>
                    <a:pt x="119" y="196"/>
                  </a:lnTo>
                  <a:lnTo>
                    <a:pt x="110" y="189"/>
                  </a:lnTo>
                  <a:lnTo>
                    <a:pt x="101" y="183"/>
                  </a:lnTo>
                  <a:lnTo>
                    <a:pt x="93" y="176"/>
                  </a:lnTo>
                  <a:lnTo>
                    <a:pt x="84" y="169"/>
                  </a:lnTo>
                  <a:lnTo>
                    <a:pt x="76" y="161"/>
                  </a:lnTo>
                  <a:lnTo>
                    <a:pt x="69" y="153"/>
                  </a:lnTo>
                  <a:lnTo>
                    <a:pt x="61" y="145"/>
                  </a:lnTo>
                  <a:lnTo>
                    <a:pt x="54" y="136"/>
                  </a:lnTo>
                  <a:lnTo>
                    <a:pt x="48" y="127"/>
                  </a:lnTo>
                  <a:lnTo>
                    <a:pt x="41" y="118"/>
                  </a:lnTo>
                  <a:lnTo>
                    <a:pt x="35" y="108"/>
                  </a:lnTo>
                  <a:lnTo>
                    <a:pt x="30" y="98"/>
                  </a:lnTo>
                  <a:lnTo>
                    <a:pt x="27" y="93"/>
                  </a:lnTo>
                  <a:lnTo>
                    <a:pt x="25" y="88"/>
                  </a:lnTo>
                  <a:lnTo>
                    <a:pt x="22" y="83"/>
                  </a:lnTo>
                  <a:lnTo>
                    <a:pt x="20" y="78"/>
                  </a:lnTo>
                  <a:lnTo>
                    <a:pt x="18" y="73"/>
                  </a:lnTo>
                  <a:lnTo>
                    <a:pt x="16" y="68"/>
                  </a:lnTo>
                  <a:lnTo>
                    <a:pt x="14" y="62"/>
                  </a:lnTo>
                  <a:lnTo>
                    <a:pt x="12" y="57"/>
                  </a:lnTo>
                  <a:lnTo>
                    <a:pt x="10" y="51"/>
                  </a:lnTo>
                  <a:lnTo>
                    <a:pt x="9" y="46"/>
                  </a:lnTo>
                  <a:lnTo>
                    <a:pt x="7" y="41"/>
                  </a:lnTo>
                  <a:lnTo>
                    <a:pt x="6" y="35"/>
                  </a:lnTo>
                  <a:lnTo>
                    <a:pt x="5" y="29"/>
                  </a:lnTo>
                  <a:lnTo>
                    <a:pt x="3"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570"/>
            <p:cNvSpPr>
              <a:spLocks/>
            </p:cNvSpPr>
            <p:nvPr/>
          </p:nvSpPr>
          <p:spPr bwMode="auto">
            <a:xfrm>
              <a:off x="4297" y="2317"/>
              <a:ext cx="237"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5" y="10"/>
                </a:cxn>
                <a:cxn ang="0">
                  <a:pos x="50" y="11"/>
                </a:cxn>
                <a:cxn ang="0">
                  <a:pos x="55" y="13"/>
                </a:cxn>
                <a:cxn ang="0">
                  <a:pos x="61" y="15"/>
                </a:cxn>
                <a:cxn ang="0">
                  <a:pos x="66" y="17"/>
                </a:cxn>
                <a:cxn ang="0">
                  <a:pos x="72" y="19"/>
                </a:cxn>
                <a:cxn ang="0">
                  <a:pos x="77" y="22"/>
                </a:cxn>
                <a:cxn ang="0">
                  <a:pos x="87" y="27"/>
                </a:cxn>
                <a:cxn ang="0">
                  <a:pos x="97" y="31"/>
                </a:cxn>
                <a:cxn ang="0">
                  <a:pos x="107" y="37"/>
                </a:cxn>
                <a:cxn ang="0">
                  <a:pos x="116" y="43"/>
                </a:cxn>
                <a:cxn ang="0">
                  <a:pos x="125" y="49"/>
                </a:cxn>
                <a:cxn ang="0">
                  <a:pos x="134" y="56"/>
                </a:cxn>
                <a:cxn ang="0">
                  <a:pos x="143" y="63"/>
                </a:cxn>
                <a:cxn ang="0">
                  <a:pos x="151" y="70"/>
                </a:cxn>
                <a:cxn ang="0">
                  <a:pos x="159" y="78"/>
                </a:cxn>
                <a:cxn ang="0">
                  <a:pos x="167" y="86"/>
                </a:cxn>
                <a:cxn ang="0">
                  <a:pos x="174" y="95"/>
                </a:cxn>
                <a:cxn ang="0">
                  <a:pos x="181" y="103"/>
                </a:cxn>
                <a:cxn ang="0">
                  <a:pos x="188" y="112"/>
                </a:cxn>
                <a:cxn ang="0">
                  <a:pos x="194" y="121"/>
                </a:cxn>
                <a:cxn ang="0">
                  <a:pos x="200" y="130"/>
                </a:cxn>
                <a:cxn ang="0">
                  <a:pos x="205" y="140"/>
                </a:cxn>
                <a:cxn ang="0">
                  <a:pos x="211" y="150"/>
                </a:cxn>
                <a:cxn ang="0">
                  <a:pos x="216" y="160"/>
                </a:cxn>
                <a:cxn ang="0">
                  <a:pos x="218" y="165"/>
                </a:cxn>
                <a:cxn ang="0">
                  <a:pos x="220" y="170"/>
                </a:cxn>
                <a:cxn ang="0">
                  <a:pos x="222" y="176"/>
                </a:cxn>
                <a:cxn ang="0">
                  <a:pos x="224" y="181"/>
                </a:cxn>
                <a:cxn ang="0">
                  <a:pos x="226" y="186"/>
                </a:cxn>
                <a:cxn ang="0">
                  <a:pos x="228" y="192"/>
                </a:cxn>
                <a:cxn ang="0">
                  <a:pos x="229" y="198"/>
                </a:cxn>
                <a:cxn ang="0">
                  <a:pos x="230" y="203"/>
                </a:cxn>
                <a:cxn ang="0">
                  <a:pos x="232" y="208"/>
                </a:cxn>
                <a:cxn ang="0">
                  <a:pos x="233" y="214"/>
                </a:cxn>
                <a:cxn ang="0">
                  <a:pos x="234" y="220"/>
                </a:cxn>
                <a:cxn ang="0">
                  <a:pos x="235" y="225"/>
                </a:cxn>
                <a:cxn ang="0">
                  <a:pos x="236" y="231"/>
                </a:cxn>
                <a:cxn ang="0">
                  <a:pos x="237" y="237"/>
                </a:cxn>
              </a:cxnLst>
              <a:rect l="0" t="0" r="r" b="b"/>
              <a:pathLst>
                <a:path w="237" h="237">
                  <a:moveTo>
                    <a:pt x="0" y="0"/>
                  </a:moveTo>
                  <a:lnTo>
                    <a:pt x="6" y="1"/>
                  </a:lnTo>
                  <a:lnTo>
                    <a:pt x="12" y="2"/>
                  </a:lnTo>
                  <a:lnTo>
                    <a:pt x="17" y="3"/>
                  </a:lnTo>
                  <a:lnTo>
                    <a:pt x="23" y="4"/>
                  </a:lnTo>
                  <a:lnTo>
                    <a:pt x="29" y="5"/>
                  </a:lnTo>
                  <a:lnTo>
                    <a:pt x="34" y="7"/>
                  </a:lnTo>
                  <a:lnTo>
                    <a:pt x="40" y="8"/>
                  </a:lnTo>
                  <a:lnTo>
                    <a:pt x="45" y="10"/>
                  </a:lnTo>
                  <a:lnTo>
                    <a:pt x="50" y="11"/>
                  </a:lnTo>
                  <a:lnTo>
                    <a:pt x="55" y="13"/>
                  </a:lnTo>
                  <a:lnTo>
                    <a:pt x="61" y="15"/>
                  </a:lnTo>
                  <a:lnTo>
                    <a:pt x="66" y="17"/>
                  </a:lnTo>
                  <a:lnTo>
                    <a:pt x="72" y="19"/>
                  </a:lnTo>
                  <a:lnTo>
                    <a:pt x="77" y="22"/>
                  </a:lnTo>
                  <a:lnTo>
                    <a:pt x="87" y="27"/>
                  </a:lnTo>
                  <a:lnTo>
                    <a:pt x="97" y="31"/>
                  </a:lnTo>
                  <a:lnTo>
                    <a:pt x="107" y="37"/>
                  </a:lnTo>
                  <a:lnTo>
                    <a:pt x="116" y="43"/>
                  </a:lnTo>
                  <a:lnTo>
                    <a:pt x="125" y="49"/>
                  </a:lnTo>
                  <a:lnTo>
                    <a:pt x="134" y="56"/>
                  </a:lnTo>
                  <a:lnTo>
                    <a:pt x="143" y="63"/>
                  </a:lnTo>
                  <a:lnTo>
                    <a:pt x="151" y="70"/>
                  </a:lnTo>
                  <a:lnTo>
                    <a:pt x="159" y="78"/>
                  </a:lnTo>
                  <a:lnTo>
                    <a:pt x="167" y="86"/>
                  </a:lnTo>
                  <a:lnTo>
                    <a:pt x="174" y="95"/>
                  </a:lnTo>
                  <a:lnTo>
                    <a:pt x="181" y="103"/>
                  </a:lnTo>
                  <a:lnTo>
                    <a:pt x="188" y="112"/>
                  </a:lnTo>
                  <a:lnTo>
                    <a:pt x="194" y="121"/>
                  </a:lnTo>
                  <a:lnTo>
                    <a:pt x="200" y="130"/>
                  </a:lnTo>
                  <a:lnTo>
                    <a:pt x="205" y="140"/>
                  </a:lnTo>
                  <a:lnTo>
                    <a:pt x="211" y="150"/>
                  </a:lnTo>
                  <a:lnTo>
                    <a:pt x="216" y="160"/>
                  </a:lnTo>
                  <a:lnTo>
                    <a:pt x="218" y="165"/>
                  </a:lnTo>
                  <a:lnTo>
                    <a:pt x="220" y="170"/>
                  </a:lnTo>
                  <a:lnTo>
                    <a:pt x="222" y="176"/>
                  </a:lnTo>
                  <a:lnTo>
                    <a:pt x="224" y="181"/>
                  </a:lnTo>
                  <a:lnTo>
                    <a:pt x="226" y="186"/>
                  </a:lnTo>
                  <a:lnTo>
                    <a:pt x="228" y="192"/>
                  </a:lnTo>
                  <a:lnTo>
                    <a:pt x="229" y="198"/>
                  </a:lnTo>
                  <a:lnTo>
                    <a:pt x="230" y="203"/>
                  </a:lnTo>
                  <a:lnTo>
                    <a:pt x="232" y="208"/>
                  </a:lnTo>
                  <a:lnTo>
                    <a:pt x="233" y="214"/>
                  </a:lnTo>
                  <a:lnTo>
                    <a:pt x="234" y="220"/>
                  </a:lnTo>
                  <a:lnTo>
                    <a:pt x="235" y="225"/>
                  </a:lnTo>
                  <a:lnTo>
                    <a:pt x="236" y="231"/>
                  </a:lnTo>
                  <a:lnTo>
                    <a:pt x="237"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571"/>
            <p:cNvSpPr>
              <a:spLocks/>
            </p:cNvSpPr>
            <p:nvPr/>
          </p:nvSpPr>
          <p:spPr bwMode="auto">
            <a:xfrm>
              <a:off x="4559" y="2317"/>
              <a:ext cx="236" cy="237"/>
            </a:xfrm>
            <a:custGeom>
              <a:avLst/>
              <a:gdLst/>
              <a:ahLst/>
              <a:cxnLst>
                <a:cxn ang="0">
                  <a:pos x="0" y="237"/>
                </a:cxn>
                <a:cxn ang="0">
                  <a:pos x="1" y="231"/>
                </a:cxn>
                <a:cxn ang="0">
                  <a:pos x="2" y="225"/>
                </a:cxn>
                <a:cxn ang="0">
                  <a:pos x="3" y="220"/>
                </a:cxn>
                <a:cxn ang="0">
                  <a:pos x="4" y="214"/>
                </a:cxn>
                <a:cxn ang="0">
                  <a:pos x="5" y="208"/>
                </a:cxn>
                <a:cxn ang="0">
                  <a:pos x="6" y="203"/>
                </a:cxn>
                <a:cxn ang="0">
                  <a:pos x="7" y="197"/>
                </a:cxn>
                <a:cxn ang="0">
                  <a:pos x="9" y="192"/>
                </a:cxn>
                <a:cxn ang="0">
                  <a:pos x="11" y="186"/>
                </a:cxn>
                <a:cxn ang="0">
                  <a:pos x="12" y="181"/>
                </a:cxn>
                <a:cxn ang="0">
                  <a:pos x="15" y="175"/>
                </a:cxn>
                <a:cxn ang="0">
                  <a:pos x="17" y="170"/>
                </a:cxn>
                <a:cxn ang="0">
                  <a:pos x="18" y="164"/>
                </a:cxn>
                <a:cxn ang="0">
                  <a:pos x="21" y="160"/>
                </a:cxn>
                <a:cxn ang="0">
                  <a:pos x="23" y="155"/>
                </a:cxn>
                <a:cxn ang="0">
                  <a:pos x="25" y="149"/>
                </a:cxn>
                <a:cxn ang="0">
                  <a:pos x="30" y="139"/>
                </a:cxn>
                <a:cxn ang="0">
                  <a:pos x="36" y="130"/>
                </a:cxn>
                <a:cxn ang="0">
                  <a:pos x="42" y="120"/>
                </a:cxn>
                <a:cxn ang="0">
                  <a:pos x="48" y="111"/>
                </a:cxn>
                <a:cxn ang="0">
                  <a:pos x="55" y="102"/>
                </a:cxn>
                <a:cxn ang="0">
                  <a:pos x="62" y="94"/>
                </a:cxn>
                <a:cxn ang="0">
                  <a:pos x="69" y="85"/>
                </a:cxn>
                <a:cxn ang="0">
                  <a:pos x="77" y="77"/>
                </a:cxn>
                <a:cxn ang="0">
                  <a:pos x="85" y="70"/>
                </a:cxn>
                <a:cxn ang="0">
                  <a:pos x="93" y="62"/>
                </a:cxn>
                <a:cxn ang="0">
                  <a:pos x="102" y="55"/>
                </a:cxn>
                <a:cxn ang="0">
                  <a:pos x="111" y="48"/>
                </a:cxn>
                <a:cxn ang="0">
                  <a:pos x="120" y="42"/>
                </a:cxn>
                <a:cxn ang="0">
                  <a:pos x="129" y="36"/>
                </a:cxn>
                <a:cxn ang="0">
                  <a:pos x="139" y="31"/>
                </a:cxn>
                <a:cxn ang="0">
                  <a:pos x="149" y="25"/>
                </a:cxn>
                <a:cxn ang="0">
                  <a:pos x="154" y="23"/>
                </a:cxn>
                <a:cxn ang="0">
                  <a:pos x="159" y="21"/>
                </a:cxn>
                <a:cxn ang="0">
                  <a:pos x="164" y="19"/>
                </a:cxn>
                <a:cxn ang="0">
                  <a:pos x="170" y="17"/>
                </a:cxn>
                <a:cxn ang="0">
                  <a:pos x="175" y="15"/>
                </a:cxn>
                <a:cxn ang="0">
                  <a:pos x="180" y="12"/>
                </a:cxn>
                <a:cxn ang="0">
                  <a:pos x="186" y="11"/>
                </a:cxn>
                <a:cxn ang="0">
                  <a:pos x="191" y="9"/>
                </a:cxn>
                <a:cxn ang="0">
                  <a:pos x="197" y="7"/>
                </a:cxn>
                <a:cxn ang="0">
                  <a:pos x="202" y="6"/>
                </a:cxn>
                <a:cxn ang="0">
                  <a:pos x="208" y="5"/>
                </a:cxn>
                <a:cxn ang="0">
                  <a:pos x="214" y="4"/>
                </a:cxn>
                <a:cxn ang="0">
                  <a:pos x="219" y="3"/>
                </a:cxn>
                <a:cxn ang="0">
                  <a:pos x="225" y="2"/>
                </a:cxn>
                <a:cxn ang="0">
                  <a:pos x="230" y="1"/>
                </a:cxn>
                <a:cxn ang="0">
                  <a:pos x="236" y="0"/>
                </a:cxn>
              </a:cxnLst>
              <a:rect l="0" t="0" r="r" b="b"/>
              <a:pathLst>
                <a:path w="236" h="237">
                  <a:moveTo>
                    <a:pt x="0" y="237"/>
                  </a:moveTo>
                  <a:lnTo>
                    <a:pt x="1" y="231"/>
                  </a:lnTo>
                  <a:lnTo>
                    <a:pt x="2" y="225"/>
                  </a:lnTo>
                  <a:lnTo>
                    <a:pt x="3" y="220"/>
                  </a:lnTo>
                  <a:lnTo>
                    <a:pt x="4" y="214"/>
                  </a:lnTo>
                  <a:lnTo>
                    <a:pt x="5" y="208"/>
                  </a:lnTo>
                  <a:lnTo>
                    <a:pt x="6" y="203"/>
                  </a:lnTo>
                  <a:lnTo>
                    <a:pt x="7" y="197"/>
                  </a:lnTo>
                  <a:lnTo>
                    <a:pt x="9" y="192"/>
                  </a:lnTo>
                  <a:lnTo>
                    <a:pt x="11" y="186"/>
                  </a:lnTo>
                  <a:lnTo>
                    <a:pt x="12" y="181"/>
                  </a:lnTo>
                  <a:lnTo>
                    <a:pt x="15" y="175"/>
                  </a:lnTo>
                  <a:lnTo>
                    <a:pt x="17" y="170"/>
                  </a:lnTo>
                  <a:lnTo>
                    <a:pt x="18" y="164"/>
                  </a:lnTo>
                  <a:lnTo>
                    <a:pt x="21" y="160"/>
                  </a:lnTo>
                  <a:lnTo>
                    <a:pt x="23" y="155"/>
                  </a:lnTo>
                  <a:lnTo>
                    <a:pt x="25" y="149"/>
                  </a:lnTo>
                  <a:lnTo>
                    <a:pt x="30" y="139"/>
                  </a:lnTo>
                  <a:lnTo>
                    <a:pt x="36" y="130"/>
                  </a:lnTo>
                  <a:lnTo>
                    <a:pt x="42" y="120"/>
                  </a:lnTo>
                  <a:lnTo>
                    <a:pt x="48" y="111"/>
                  </a:lnTo>
                  <a:lnTo>
                    <a:pt x="55" y="102"/>
                  </a:lnTo>
                  <a:lnTo>
                    <a:pt x="62" y="94"/>
                  </a:lnTo>
                  <a:lnTo>
                    <a:pt x="69" y="85"/>
                  </a:lnTo>
                  <a:lnTo>
                    <a:pt x="77" y="77"/>
                  </a:lnTo>
                  <a:lnTo>
                    <a:pt x="85" y="70"/>
                  </a:lnTo>
                  <a:lnTo>
                    <a:pt x="93" y="62"/>
                  </a:lnTo>
                  <a:lnTo>
                    <a:pt x="102" y="55"/>
                  </a:lnTo>
                  <a:lnTo>
                    <a:pt x="111" y="48"/>
                  </a:lnTo>
                  <a:lnTo>
                    <a:pt x="120" y="42"/>
                  </a:lnTo>
                  <a:lnTo>
                    <a:pt x="129" y="36"/>
                  </a:lnTo>
                  <a:lnTo>
                    <a:pt x="139" y="31"/>
                  </a:lnTo>
                  <a:lnTo>
                    <a:pt x="149" y="25"/>
                  </a:lnTo>
                  <a:lnTo>
                    <a:pt x="154" y="23"/>
                  </a:lnTo>
                  <a:lnTo>
                    <a:pt x="159" y="21"/>
                  </a:lnTo>
                  <a:lnTo>
                    <a:pt x="164" y="19"/>
                  </a:lnTo>
                  <a:lnTo>
                    <a:pt x="170" y="17"/>
                  </a:lnTo>
                  <a:lnTo>
                    <a:pt x="175" y="15"/>
                  </a:lnTo>
                  <a:lnTo>
                    <a:pt x="180" y="12"/>
                  </a:lnTo>
                  <a:lnTo>
                    <a:pt x="186" y="11"/>
                  </a:lnTo>
                  <a:lnTo>
                    <a:pt x="191" y="9"/>
                  </a:lnTo>
                  <a:lnTo>
                    <a:pt x="197" y="7"/>
                  </a:lnTo>
                  <a:lnTo>
                    <a:pt x="202" y="6"/>
                  </a:lnTo>
                  <a:lnTo>
                    <a:pt x="208" y="5"/>
                  </a:lnTo>
                  <a:lnTo>
                    <a:pt x="214" y="4"/>
                  </a:lnTo>
                  <a:lnTo>
                    <a:pt x="219" y="3"/>
                  </a:lnTo>
                  <a:lnTo>
                    <a:pt x="225" y="2"/>
                  </a:lnTo>
                  <a:lnTo>
                    <a:pt x="230" y="1"/>
                  </a:lnTo>
                  <a:lnTo>
                    <a:pt x="236"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Rectangle 572"/>
            <p:cNvSpPr>
              <a:spLocks noChangeArrowheads="1"/>
            </p:cNvSpPr>
            <p:nvPr/>
          </p:nvSpPr>
          <p:spPr bwMode="auto">
            <a:xfrm>
              <a:off x="4752" y="2363"/>
              <a:ext cx="73"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0" name="Rectangle 573"/>
            <p:cNvSpPr>
              <a:spLocks noChangeArrowheads="1"/>
            </p:cNvSpPr>
            <p:nvPr/>
          </p:nvSpPr>
          <p:spPr bwMode="auto">
            <a:xfrm>
              <a:off x="4752" y="2363"/>
              <a:ext cx="73"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1" name="Rectangle 574"/>
            <p:cNvSpPr>
              <a:spLocks noChangeArrowheads="1"/>
            </p:cNvSpPr>
            <p:nvPr/>
          </p:nvSpPr>
          <p:spPr bwMode="auto">
            <a:xfrm>
              <a:off x="4760" y="2373"/>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575"/>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576"/>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Freeform 577"/>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578"/>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Rectangle 579"/>
            <p:cNvSpPr>
              <a:spLocks noChangeArrowheads="1"/>
            </p:cNvSpPr>
            <p:nvPr/>
          </p:nvSpPr>
          <p:spPr bwMode="auto">
            <a:xfrm>
              <a:off x="4251" y="2158"/>
              <a:ext cx="72"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7" name="Rectangle 580"/>
            <p:cNvSpPr>
              <a:spLocks noChangeArrowheads="1"/>
            </p:cNvSpPr>
            <p:nvPr/>
          </p:nvSpPr>
          <p:spPr bwMode="auto">
            <a:xfrm>
              <a:off x="4251" y="2158"/>
              <a:ext cx="72"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Rectangle 581"/>
            <p:cNvSpPr>
              <a:spLocks noChangeArrowheads="1"/>
            </p:cNvSpPr>
            <p:nvPr/>
          </p:nvSpPr>
          <p:spPr bwMode="auto">
            <a:xfrm>
              <a:off x="4259" y="2168"/>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582"/>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583"/>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584"/>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585"/>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586"/>
            <p:cNvSpPr>
              <a:spLocks/>
            </p:cNvSpPr>
            <p:nvPr/>
          </p:nvSpPr>
          <p:spPr bwMode="auto">
            <a:xfrm>
              <a:off x="4571" y="2329"/>
              <a:ext cx="75" cy="75"/>
            </a:xfrm>
            <a:custGeom>
              <a:avLst/>
              <a:gdLst/>
              <a:ahLst/>
              <a:cxnLst>
                <a:cxn ang="0">
                  <a:pos x="0" y="34"/>
                </a:cxn>
                <a:cxn ang="0">
                  <a:pos x="2" y="27"/>
                </a:cxn>
                <a:cxn ang="0">
                  <a:pos x="5" y="20"/>
                </a:cxn>
                <a:cxn ang="0">
                  <a:pos x="9" y="14"/>
                </a:cxn>
                <a:cxn ang="0">
                  <a:pos x="14" y="9"/>
                </a:cxn>
                <a:cxn ang="0">
                  <a:pos x="20" y="5"/>
                </a:cxn>
                <a:cxn ang="0">
                  <a:pos x="27" y="2"/>
                </a:cxn>
                <a:cxn ang="0">
                  <a:pos x="34" y="0"/>
                </a:cxn>
                <a:cxn ang="0">
                  <a:pos x="41" y="0"/>
                </a:cxn>
                <a:cxn ang="0">
                  <a:pos x="49" y="2"/>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9" y="73"/>
                </a:cxn>
                <a:cxn ang="0">
                  <a:pos x="41"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3" y="23"/>
                  </a:lnTo>
                  <a:lnTo>
                    <a:pt x="5" y="20"/>
                  </a:lnTo>
                  <a:lnTo>
                    <a:pt x="6" y="17"/>
                  </a:lnTo>
                  <a:lnTo>
                    <a:pt x="9" y="14"/>
                  </a:lnTo>
                  <a:lnTo>
                    <a:pt x="11" y="11"/>
                  </a:lnTo>
                  <a:lnTo>
                    <a:pt x="14" y="9"/>
                  </a:lnTo>
                  <a:lnTo>
                    <a:pt x="17" y="7"/>
                  </a:lnTo>
                  <a:lnTo>
                    <a:pt x="20" y="5"/>
                  </a:lnTo>
                  <a:lnTo>
                    <a:pt x="23" y="4"/>
                  </a:lnTo>
                  <a:lnTo>
                    <a:pt x="27" y="2"/>
                  </a:lnTo>
                  <a:lnTo>
                    <a:pt x="30" y="1"/>
                  </a:lnTo>
                  <a:lnTo>
                    <a:pt x="34" y="0"/>
                  </a:lnTo>
                  <a:lnTo>
                    <a:pt x="37" y="0"/>
                  </a:lnTo>
                  <a:lnTo>
                    <a:pt x="41" y="0"/>
                  </a:lnTo>
                  <a:lnTo>
                    <a:pt x="45" y="1"/>
                  </a:lnTo>
                  <a:lnTo>
                    <a:pt x="49" y="2"/>
                  </a:lnTo>
                  <a:lnTo>
                    <a:pt x="52" y="4"/>
                  </a:lnTo>
                  <a:lnTo>
                    <a:pt x="55" y="5"/>
                  </a:lnTo>
                  <a:lnTo>
                    <a:pt x="58" y="7"/>
                  </a:lnTo>
                  <a:lnTo>
                    <a:pt x="61" y="9"/>
                  </a:lnTo>
                  <a:lnTo>
                    <a:pt x="64" y="11"/>
                  </a:lnTo>
                  <a:lnTo>
                    <a:pt x="66"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5"/>
                  </a:lnTo>
                  <a:lnTo>
                    <a:pt x="37" y="75"/>
                  </a:lnTo>
                  <a:lnTo>
                    <a:pt x="34" y="75"/>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587"/>
            <p:cNvSpPr>
              <a:spLocks/>
            </p:cNvSpPr>
            <p:nvPr/>
          </p:nvSpPr>
          <p:spPr bwMode="auto">
            <a:xfrm>
              <a:off x="4571" y="2205"/>
              <a:ext cx="75" cy="75"/>
            </a:xfrm>
            <a:custGeom>
              <a:avLst/>
              <a:gdLst/>
              <a:ahLst/>
              <a:cxnLst>
                <a:cxn ang="0">
                  <a:pos x="0" y="34"/>
                </a:cxn>
                <a:cxn ang="0">
                  <a:pos x="2" y="26"/>
                </a:cxn>
                <a:cxn ang="0">
                  <a:pos x="5" y="20"/>
                </a:cxn>
                <a:cxn ang="0">
                  <a:pos x="9" y="14"/>
                </a:cxn>
                <a:cxn ang="0">
                  <a:pos x="14" y="8"/>
                </a:cxn>
                <a:cxn ang="0">
                  <a:pos x="20" y="5"/>
                </a:cxn>
                <a:cxn ang="0">
                  <a:pos x="27" y="2"/>
                </a:cxn>
                <a:cxn ang="0">
                  <a:pos x="34" y="0"/>
                </a:cxn>
                <a:cxn ang="0">
                  <a:pos x="41" y="0"/>
                </a:cxn>
                <a:cxn ang="0">
                  <a:pos x="49" y="2"/>
                </a:cxn>
                <a:cxn ang="0">
                  <a:pos x="55" y="5"/>
                </a:cxn>
                <a:cxn ang="0">
                  <a:pos x="61" y="8"/>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9" y="73"/>
                </a:cxn>
                <a:cxn ang="0">
                  <a:pos x="41" y="74"/>
                </a:cxn>
                <a:cxn ang="0">
                  <a:pos x="34" y="74"/>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3" y="23"/>
                  </a:lnTo>
                  <a:lnTo>
                    <a:pt x="5" y="20"/>
                  </a:lnTo>
                  <a:lnTo>
                    <a:pt x="6" y="17"/>
                  </a:lnTo>
                  <a:lnTo>
                    <a:pt x="9" y="14"/>
                  </a:lnTo>
                  <a:lnTo>
                    <a:pt x="11" y="11"/>
                  </a:lnTo>
                  <a:lnTo>
                    <a:pt x="14" y="8"/>
                  </a:lnTo>
                  <a:lnTo>
                    <a:pt x="17" y="6"/>
                  </a:lnTo>
                  <a:lnTo>
                    <a:pt x="20" y="5"/>
                  </a:lnTo>
                  <a:lnTo>
                    <a:pt x="23" y="3"/>
                  </a:lnTo>
                  <a:lnTo>
                    <a:pt x="27" y="2"/>
                  </a:lnTo>
                  <a:lnTo>
                    <a:pt x="30" y="1"/>
                  </a:lnTo>
                  <a:lnTo>
                    <a:pt x="34" y="0"/>
                  </a:lnTo>
                  <a:lnTo>
                    <a:pt x="37" y="0"/>
                  </a:lnTo>
                  <a:lnTo>
                    <a:pt x="41" y="0"/>
                  </a:lnTo>
                  <a:lnTo>
                    <a:pt x="45" y="1"/>
                  </a:lnTo>
                  <a:lnTo>
                    <a:pt x="49" y="2"/>
                  </a:lnTo>
                  <a:lnTo>
                    <a:pt x="52" y="3"/>
                  </a:lnTo>
                  <a:lnTo>
                    <a:pt x="55" y="5"/>
                  </a:lnTo>
                  <a:lnTo>
                    <a:pt x="58" y="6"/>
                  </a:lnTo>
                  <a:lnTo>
                    <a:pt x="61" y="8"/>
                  </a:lnTo>
                  <a:lnTo>
                    <a:pt x="64" y="11"/>
                  </a:lnTo>
                  <a:lnTo>
                    <a:pt x="66"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6" y="61"/>
                  </a:lnTo>
                  <a:lnTo>
                    <a:pt x="64" y="64"/>
                  </a:lnTo>
                  <a:lnTo>
                    <a:pt x="61" y="66"/>
                  </a:lnTo>
                  <a:lnTo>
                    <a:pt x="58" y="69"/>
                  </a:lnTo>
                  <a:lnTo>
                    <a:pt x="55" y="70"/>
                  </a:lnTo>
                  <a:lnTo>
                    <a:pt x="52" y="72"/>
                  </a:lnTo>
                  <a:lnTo>
                    <a:pt x="49" y="73"/>
                  </a:lnTo>
                  <a:lnTo>
                    <a:pt x="45" y="74"/>
                  </a:lnTo>
                  <a:lnTo>
                    <a:pt x="41" y="74"/>
                  </a:lnTo>
                  <a:lnTo>
                    <a:pt x="37" y="75"/>
                  </a:lnTo>
                  <a:lnTo>
                    <a:pt x="34" y="74"/>
                  </a:lnTo>
                  <a:lnTo>
                    <a:pt x="30" y="74"/>
                  </a:lnTo>
                  <a:lnTo>
                    <a:pt x="27" y="73"/>
                  </a:lnTo>
                  <a:lnTo>
                    <a:pt x="23" y="72"/>
                  </a:lnTo>
                  <a:lnTo>
                    <a:pt x="20" y="70"/>
                  </a:lnTo>
                  <a:lnTo>
                    <a:pt x="17" y="69"/>
                  </a:lnTo>
                  <a:lnTo>
                    <a:pt x="14" y="66"/>
                  </a:lnTo>
                  <a:lnTo>
                    <a:pt x="11" y="64"/>
                  </a:lnTo>
                  <a:lnTo>
                    <a:pt x="9" y="61"/>
                  </a:lnTo>
                  <a:lnTo>
                    <a:pt x="6" y="58"/>
                  </a:lnTo>
                  <a:lnTo>
                    <a:pt x="5"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588"/>
            <p:cNvSpPr>
              <a:spLocks/>
            </p:cNvSpPr>
            <p:nvPr/>
          </p:nvSpPr>
          <p:spPr bwMode="auto">
            <a:xfrm>
              <a:off x="4446" y="2205"/>
              <a:ext cx="76" cy="75"/>
            </a:xfrm>
            <a:custGeom>
              <a:avLst/>
              <a:gdLst/>
              <a:ahLst/>
              <a:cxnLst>
                <a:cxn ang="0">
                  <a:pos x="0" y="34"/>
                </a:cxn>
                <a:cxn ang="0">
                  <a:pos x="2" y="26"/>
                </a:cxn>
                <a:cxn ang="0">
                  <a:pos x="4" y="20"/>
                </a:cxn>
                <a:cxn ang="0">
                  <a:pos x="9" y="14"/>
                </a:cxn>
                <a:cxn ang="0">
                  <a:pos x="14" y="8"/>
                </a:cxn>
                <a:cxn ang="0">
                  <a:pos x="20" y="5"/>
                </a:cxn>
                <a:cxn ang="0">
                  <a:pos x="26" y="2"/>
                </a:cxn>
                <a:cxn ang="0">
                  <a:pos x="34" y="0"/>
                </a:cxn>
                <a:cxn ang="0">
                  <a:pos x="42" y="0"/>
                </a:cxn>
                <a:cxn ang="0">
                  <a:pos x="49" y="2"/>
                </a:cxn>
                <a:cxn ang="0">
                  <a:pos x="56" y="5"/>
                </a:cxn>
                <a:cxn ang="0">
                  <a:pos x="62" y="8"/>
                </a:cxn>
                <a:cxn ang="0">
                  <a:pos x="67" y="14"/>
                </a:cxn>
                <a:cxn ang="0">
                  <a:pos x="71" y="20"/>
                </a:cxn>
                <a:cxn ang="0">
                  <a:pos x="74" y="26"/>
                </a:cxn>
                <a:cxn ang="0">
                  <a:pos x="76" y="34"/>
                </a:cxn>
                <a:cxn ang="0">
                  <a:pos x="76" y="41"/>
                </a:cxn>
                <a:cxn ang="0">
                  <a:pos x="74" y="49"/>
                </a:cxn>
                <a:cxn ang="0">
                  <a:pos x="71" y="55"/>
                </a:cxn>
                <a:cxn ang="0">
                  <a:pos x="67" y="61"/>
                </a:cxn>
                <a:cxn ang="0">
                  <a:pos x="62" y="66"/>
                </a:cxn>
                <a:cxn ang="0">
                  <a:pos x="56" y="70"/>
                </a:cxn>
                <a:cxn ang="0">
                  <a:pos x="49" y="73"/>
                </a:cxn>
                <a:cxn ang="0">
                  <a:pos x="42" y="74"/>
                </a:cxn>
                <a:cxn ang="0">
                  <a:pos x="34" y="74"/>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6"/>
                  </a:lnTo>
                  <a:lnTo>
                    <a:pt x="3" y="23"/>
                  </a:lnTo>
                  <a:lnTo>
                    <a:pt x="4" y="20"/>
                  </a:lnTo>
                  <a:lnTo>
                    <a:pt x="6" y="17"/>
                  </a:lnTo>
                  <a:lnTo>
                    <a:pt x="9" y="14"/>
                  </a:lnTo>
                  <a:lnTo>
                    <a:pt x="11" y="11"/>
                  </a:lnTo>
                  <a:lnTo>
                    <a:pt x="14" y="8"/>
                  </a:lnTo>
                  <a:lnTo>
                    <a:pt x="17" y="6"/>
                  </a:lnTo>
                  <a:lnTo>
                    <a:pt x="20" y="5"/>
                  </a:lnTo>
                  <a:lnTo>
                    <a:pt x="23" y="3"/>
                  </a:lnTo>
                  <a:lnTo>
                    <a:pt x="26" y="2"/>
                  </a:lnTo>
                  <a:lnTo>
                    <a:pt x="30" y="1"/>
                  </a:lnTo>
                  <a:lnTo>
                    <a:pt x="34" y="0"/>
                  </a:lnTo>
                  <a:lnTo>
                    <a:pt x="38" y="0"/>
                  </a:lnTo>
                  <a:lnTo>
                    <a:pt x="42" y="0"/>
                  </a:lnTo>
                  <a:lnTo>
                    <a:pt x="45" y="1"/>
                  </a:lnTo>
                  <a:lnTo>
                    <a:pt x="49" y="2"/>
                  </a:lnTo>
                  <a:lnTo>
                    <a:pt x="52" y="3"/>
                  </a:lnTo>
                  <a:lnTo>
                    <a:pt x="56" y="5"/>
                  </a:lnTo>
                  <a:lnTo>
                    <a:pt x="59" y="6"/>
                  </a:lnTo>
                  <a:lnTo>
                    <a:pt x="62" y="8"/>
                  </a:lnTo>
                  <a:lnTo>
                    <a:pt x="65" y="11"/>
                  </a:lnTo>
                  <a:lnTo>
                    <a:pt x="67" y="14"/>
                  </a:lnTo>
                  <a:lnTo>
                    <a:pt x="69" y="17"/>
                  </a:lnTo>
                  <a:lnTo>
                    <a:pt x="71" y="20"/>
                  </a:lnTo>
                  <a:lnTo>
                    <a:pt x="73" y="23"/>
                  </a:lnTo>
                  <a:lnTo>
                    <a:pt x="74" y="26"/>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4"/>
                  </a:lnTo>
                  <a:lnTo>
                    <a:pt x="38" y="75"/>
                  </a:lnTo>
                  <a:lnTo>
                    <a:pt x="34" y="74"/>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589"/>
            <p:cNvSpPr>
              <a:spLocks/>
            </p:cNvSpPr>
            <p:nvPr/>
          </p:nvSpPr>
          <p:spPr bwMode="auto">
            <a:xfrm>
              <a:off x="4446" y="2329"/>
              <a:ext cx="76" cy="75"/>
            </a:xfrm>
            <a:custGeom>
              <a:avLst/>
              <a:gdLst/>
              <a:ahLst/>
              <a:cxnLst>
                <a:cxn ang="0">
                  <a:pos x="0" y="34"/>
                </a:cxn>
                <a:cxn ang="0">
                  <a:pos x="2" y="27"/>
                </a:cxn>
                <a:cxn ang="0">
                  <a:pos x="4" y="20"/>
                </a:cxn>
                <a:cxn ang="0">
                  <a:pos x="9" y="14"/>
                </a:cxn>
                <a:cxn ang="0">
                  <a:pos x="14" y="9"/>
                </a:cxn>
                <a:cxn ang="0">
                  <a:pos x="20" y="5"/>
                </a:cxn>
                <a:cxn ang="0">
                  <a:pos x="26" y="2"/>
                </a:cxn>
                <a:cxn ang="0">
                  <a:pos x="34" y="0"/>
                </a:cxn>
                <a:cxn ang="0">
                  <a:pos x="42" y="0"/>
                </a:cxn>
                <a:cxn ang="0">
                  <a:pos x="49" y="2"/>
                </a:cxn>
                <a:cxn ang="0">
                  <a:pos x="56" y="5"/>
                </a:cxn>
                <a:cxn ang="0">
                  <a:pos x="62" y="9"/>
                </a:cxn>
                <a:cxn ang="0">
                  <a:pos x="67" y="14"/>
                </a:cxn>
                <a:cxn ang="0">
                  <a:pos x="71" y="20"/>
                </a:cxn>
                <a:cxn ang="0">
                  <a:pos x="74" y="27"/>
                </a:cxn>
                <a:cxn ang="0">
                  <a:pos x="76" y="34"/>
                </a:cxn>
                <a:cxn ang="0">
                  <a:pos x="76" y="41"/>
                </a:cxn>
                <a:cxn ang="0">
                  <a:pos x="74" y="49"/>
                </a:cxn>
                <a:cxn ang="0">
                  <a:pos x="71" y="55"/>
                </a:cxn>
                <a:cxn ang="0">
                  <a:pos x="67" y="61"/>
                </a:cxn>
                <a:cxn ang="0">
                  <a:pos x="62" y="66"/>
                </a:cxn>
                <a:cxn ang="0">
                  <a:pos x="56" y="70"/>
                </a:cxn>
                <a:cxn ang="0">
                  <a:pos x="49" y="73"/>
                </a:cxn>
                <a:cxn ang="0">
                  <a:pos x="42" y="75"/>
                </a:cxn>
                <a:cxn ang="0">
                  <a:pos x="34" y="75"/>
                </a:cxn>
                <a:cxn ang="0">
                  <a:pos x="26" y="73"/>
                </a:cxn>
                <a:cxn ang="0">
                  <a:pos x="20" y="70"/>
                </a:cxn>
                <a:cxn ang="0">
                  <a:pos x="14" y="66"/>
                </a:cxn>
                <a:cxn ang="0">
                  <a:pos x="9" y="61"/>
                </a:cxn>
                <a:cxn ang="0">
                  <a:pos x="4" y="55"/>
                </a:cxn>
                <a:cxn ang="0">
                  <a:pos x="2" y="49"/>
                </a:cxn>
                <a:cxn ang="0">
                  <a:pos x="0" y="41"/>
                </a:cxn>
              </a:cxnLst>
              <a:rect l="0" t="0" r="r" b="b"/>
              <a:pathLst>
                <a:path w="76" h="75">
                  <a:moveTo>
                    <a:pt x="0" y="38"/>
                  </a:moveTo>
                  <a:lnTo>
                    <a:pt x="0" y="34"/>
                  </a:lnTo>
                  <a:lnTo>
                    <a:pt x="1" y="30"/>
                  </a:lnTo>
                  <a:lnTo>
                    <a:pt x="2" y="27"/>
                  </a:lnTo>
                  <a:lnTo>
                    <a:pt x="3" y="23"/>
                  </a:lnTo>
                  <a:lnTo>
                    <a:pt x="4" y="20"/>
                  </a:lnTo>
                  <a:lnTo>
                    <a:pt x="6" y="17"/>
                  </a:lnTo>
                  <a:lnTo>
                    <a:pt x="9" y="14"/>
                  </a:lnTo>
                  <a:lnTo>
                    <a:pt x="11" y="11"/>
                  </a:lnTo>
                  <a:lnTo>
                    <a:pt x="14" y="9"/>
                  </a:lnTo>
                  <a:lnTo>
                    <a:pt x="17" y="7"/>
                  </a:lnTo>
                  <a:lnTo>
                    <a:pt x="20" y="5"/>
                  </a:lnTo>
                  <a:lnTo>
                    <a:pt x="23" y="4"/>
                  </a:lnTo>
                  <a:lnTo>
                    <a:pt x="26" y="2"/>
                  </a:lnTo>
                  <a:lnTo>
                    <a:pt x="30" y="1"/>
                  </a:lnTo>
                  <a:lnTo>
                    <a:pt x="34" y="0"/>
                  </a:lnTo>
                  <a:lnTo>
                    <a:pt x="38" y="0"/>
                  </a:lnTo>
                  <a:lnTo>
                    <a:pt x="42" y="0"/>
                  </a:lnTo>
                  <a:lnTo>
                    <a:pt x="45" y="1"/>
                  </a:lnTo>
                  <a:lnTo>
                    <a:pt x="49" y="2"/>
                  </a:lnTo>
                  <a:lnTo>
                    <a:pt x="52" y="4"/>
                  </a:lnTo>
                  <a:lnTo>
                    <a:pt x="56" y="5"/>
                  </a:lnTo>
                  <a:lnTo>
                    <a:pt x="59" y="7"/>
                  </a:lnTo>
                  <a:lnTo>
                    <a:pt x="62" y="9"/>
                  </a:lnTo>
                  <a:lnTo>
                    <a:pt x="65" y="11"/>
                  </a:lnTo>
                  <a:lnTo>
                    <a:pt x="67" y="14"/>
                  </a:lnTo>
                  <a:lnTo>
                    <a:pt x="69" y="17"/>
                  </a:lnTo>
                  <a:lnTo>
                    <a:pt x="71" y="20"/>
                  </a:lnTo>
                  <a:lnTo>
                    <a:pt x="73" y="23"/>
                  </a:lnTo>
                  <a:lnTo>
                    <a:pt x="74" y="27"/>
                  </a:lnTo>
                  <a:lnTo>
                    <a:pt x="75" y="30"/>
                  </a:lnTo>
                  <a:lnTo>
                    <a:pt x="76" y="34"/>
                  </a:lnTo>
                  <a:lnTo>
                    <a:pt x="76" y="38"/>
                  </a:lnTo>
                  <a:lnTo>
                    <a:pt x="76" y="41"/>
                  </a:lnTo>
                  <a:lnTo>
                    <a:pt x="75" y="45"/>
                  </a:lnTo>
                  <a:lnTo>
                    <a:pt x="74" y="49"/>
                  </a:lnTo>
                  <a:lnTo>
                    <a:pt x="73" y="52"/>
                  </a:lnTo>
                  <a:lnTo>
                    <a:pt x="71" y="55"/>
                  </a:lnTo>
                  <a:lnTo>
                    <a:pt x="69" y="58"/>
                  </a:lnTo>
                  <a:lnTo>
                    <a:pt x="67" y="61"/>
                  </a:lnTo>
                  <a:lnTo>
                    <a:pt x="65" y="64"/>
                  </a:lnTo>
                  <a:lnTo>
                    <a:pt x="62" y="66"/>
                  </a:lnTo>
                  <a:lnTo>
                    <a:pt x="59" y="69"/>
                  </a:lnTo>
                  <a:lnTo>
                    <a:pt x="56" y="70"/>
                  </a:lnTo>
                  <a:lnTo>
                    <a:pt x="52" y="72"/>
                  </a:lnTo>
                  <a:lnTo>
                    <a:pt x="49" y="73"/>
                  </a:lnTo>
                  <a:lnTo>
                    <a:pt x="45" y="74"/>
                  </a:lnTo>
                  <a:lnTo>
                    <a:pt x="42" y="75"/>
                  </a:lnTo>
                  <a:lnTo>
                    <a:pt x="38" y="75"/>
                  </a:lnTo>
                  <a:lnTo>
                    <a:pt x="34" y="75"/>
                  </a:lnTo>
                  <a:lnTo>
                    <a:pt x="30" y="74"/>
                  </a:lnTo>
                  <a:lnTo>
                    <a:pt x="26" y="73"/>
                  </a:lnTo>
                  <a:lnTo>
                    <a:pt x="23" y="72"/>
                  </a:lnTo>
                  <a:lnTo>
                    <a:pt x="20" y="70"/>
                  </a:lnTo>
                  <a:lnTo>
                    <a:pt x="17" y="69"/>
                  </a:lnTo>
                  <a:lnTo>
                    <a:pt x="14" y="66"/>
                  </a:lnTo>
                  <a:lnTo>
                    <a:pt x="11" y="64"/>
                  </a:lnTo>
                  <a:lnTo>
                    <a:pt x="9" y="61"/>
                  </a:lnTo>
                  <a:lnTo>
                    <a:pt x="6" y="58"/>
                  </a:lnTo>
                  <a:lnTo>
                    <a:pt x="4" y="55"/>
                  </a:lnTo>
                  <a:lnTo>
                    <a:pt x="3"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590"/>
            <p:cNvSpPr>
              <a:spLocks/>
            </p:cNvSpPr>
            <p:nvPr/>
          </p:nvSpPr>
          <p:spPr bwMode="auto">
            <a:xfrm>
              <a:off x="4297" y="2055"/>
              <a:ext cx="237" cy="237"/>
            </a:xfrm>
            <a:custGeom>
              <a:avLst/>
              <a:gdLst/>
              <a:ahLst/>
              <a:cxnLst>
                <a:cxn ang="0">
                  <a:pos x="237" y="0"/>
                </a:cxn>
                <a:cxn ang="0">
                  <a:pos x="236" y="6"/>
                </a:cxn>
                <a:cxn ang="0">
                  <a:pos x="235" y="12"/>
                </a:cxn>
                <a:cxn ang="0">
                  <a:pos x="234" y="18"/>
                </a:cxn>
                <a:cxn ang="0">
                  <a:pos x="234" y="23"/>
                </a:cxn>
                <a:cxn ang="0">
                  <a:pos x="232" y="29"/>
                </a:cxn>
                <a:cxn ang="0">
                  <a:pos x="230" y="35"/>
                </a:cxn>
                <a:cxn ang="0">
                  <a:pos x="229" y="40"/>
                </a:cxn>
                <a:cxn ang="0">
                  <a:pos x="228" y="45"/>
                </a:cxn>
                <a:cxn ang="0">
                  <a:pos x="226" y="51"/>
                </a:cxn>
                <a:cxn ang="0">
                  <a:pos x="224" y="56"/>
                </a:cxn>
                <a:cxn ang="0">
                  <a:pos x="222" y="62"/>
                </a:cxn>
                <a:cxn ang="0">
                  <a:pos x="220" y="67"/>
                </a:cxn>
                <a:cxn ang="0">
                  <a:pos x="218" y="72"/>
                </a:cxn>
                <a:cxn ang="0">
                  <a:pos x="216" y="78"/>
                </a:cxn>
                <a:cxn ang="0">
                  <a:pos x="211" y="87"/>
                </a:cxn>
                <a:cxn ang="0">
                  <a:pos x="205" y="97"/>
                </a:cxn>
                <a:cxn ang="0">
                  <a:pos x="200" y="107"/>
                </a:cxn>
                <a:cxn ang="0">
                  <a:pos x="194" y="116"/>
                </a:cxn>
                <a:cxn ang="0">
                  <a:pos x="188" y="126"/>
                </a:cxn>
                <a:cxn ang="0">
                  <a:pos x="181" y="135"/>
                </a:cxn>
                <a:cxn ang="0">
                  <a:pos x="174" y="143"/>
                </a:cxn>
                <a:cxn ang="0">
                  <a:pos x="167" y="151"/>
                </a:cxn>
                <a:cxn ang="0">
                  <a:pos x="159" y="159"/>
                </a:cxn>
                <a:cxn ang="0">
                  <a:pos x="151" y="167"/>
                </a:cxn>
                <a:cxn ang="0">
                  <a:pos x="143" y="175"/>
                </a:cxn>
                <a:cxn ang="0">
                  <a:pos x="134" y="181"/>
                </a:cxn>
                <a:cxn ang="0">
                  <a:pos x="125" y="188"/>
                </a:cxn>
                <a:cxn ang="0">
                  <a:pos x="116" y="194"/>
                </a:cxn>
                <a:cxn ang="0">
                  <a:pos x="107" y="200"/>
                </a:cxn>
                <a:cxn ang="0">
                  <a:pos x="97" y="206"/>
                </a:cxn>
                <a:cxn ang="0">
                  <a:pos x="87" y="211"/>
                </a:cxn>
                <a:cxn ang="0">
                  <a:pos x="77" y="216"/>
                </a:cxn>
                <a:cxn ang="0">
                  <a:pos x="72" y="218"/>
                </a:cxn>
                <a:cxn ang="0">
                  <a:pos x="66" y="220"/>
                </a:cxn>
                <a:cxn ang="0">
                  <a:pos x="61" y="223"/>
                </a:cxn>
                <a:cxn ang="0">
                  <a:pos x="55" y="224"/>
                </a:cxn>
                <a:cxn ang="0">
                  <a:pos x="50" y="226"/>
                </a:cxn>
                <a:cxn ang="0">
                  <a:pos x="45" y="228"/>
                </a:cxn>
                <a:cxn ang="0">
                  <a:pos x="40" y="229"/>
                </a:cxn>
                <a:cxn ang="0">
                  <a:pos x="34" y="231"/>
                </a:cxn>
                <a:cxn ang="0">
                  <a:pos x="29" y="232"/>
                </a:cxn>
                <a:cxn ang="0">
                  <a:pos x="23" y="233"/>
                </a:cxn>
                <a:cxn ang="0">
                  <a:pos x="17" y="235"/>
                </a:cxn>
                <a:cxn ang="0">
                  <a:pos x="12" y="236"/>
                </a:cxn>
                <a:cxn ang="0">
                  <a:pos x="6" y="236"/>
                </a:cxn>
                <a:cxn ang="0">
                  <a:pos x="0" y="237"/>
                </a:cxn>
              </a:cxnLst>
              <a:rect l="0" t="0" r="r" b="b"/>
              <a:pathLst>
                <a:path w="237" h="237">
                  <a:moveTo>
                    <a:pt x="237" y="0"/>
                  </a:moveTo>
                  <a:lnTo>
                    <a:pt x="236" y="6"/>
                  </a:lnTo>
                  <a:lnTo>
                    <a:pt x="235" y="12"/>
                  </a:lnTo>
                  <a:lnTo>
                    <a:pt x="234" y="18"/>
                  </a:lnTo>
                  <a:lnTo>
                    <a:pt x="234" y="23"/>
                  </a:lnTo>
                  <a:lnTo>
                    <a:pt x="232" y="29"/>
                  </a:lnTo>
                  <a:lnTo>
                    <a:pt x="230" y="35"/>
                  </a:lnTo>
                  <a:lnTo>
                    <a:pt x="229" y="40"/>
                  </a:lnTo>
                  <a:lnTo>
                    <a:pt x="228" y="45"/>
                  </a:lnTo>
                  <a:lnTo>
                    <a:pt x="226" y="51"/>
                  </a:lnTo>
                  <a:lnTo>
                    <a:pt x="224" y="56"/>
                  </a:lnTo>
                  <a:lnTo>
                    <a:pt x="222" y="62"/>
                  </a:lnTo>
                  <a:lnTo>
                    <a:pt x="220" y="67"/>
                  </a:lnTo>
                  <a:lnTo>
                    <a:pt x="218" y="72"/>
                  </a:lnTo>
                  <a:lnTo>
                    <a:pt x="216" y="78"/>
                  </a:lnTo>
                  <a:lnTo>
                    <a:pt x="211" y="87"/>
                  </a:lnTo>
                  <a:lnTo>
                    <a:pt x="205" y="97"/>
                  </a:lnTo>
                  <a:lnTo>
                    <a:pt x="200" y="107"/>
                  </a:lnTo>
                  <a:lnTo>
                    <a:pt x="194" y="116"/>
                  </a:lnTo>
                  <a:lnTo>
                    <a:pt x="188" y="126"/>
                  </a:lnTo>
                  <a:lnTo>
                    <a:pt x="181" y="135"/>
                  </a:lnTo>
                  <a:lnTo>
                    <a:pt x="174" y="143"/>
                  </a:lnTo>
                  <a:lnTo>
                    <a:pt x="167" y="151"/>
                  </a:lnTo>
                  <a:lnTo>
                    <a:pt x="159" y="159"/>
                  </a:lnTo>
                  <a:lnTo>
                    <a:pt x="151" y="167"/>
                  </a:lnTo>
                  <a:lnTo>
                    <a:pt x="143" y="175"/>
                  </a:lnTo>
                  <a:lnTo>
                    <a:pt x="134" y="181"/>
                  </a:lnTo>
                  <a:lnTo>
                    <a:pt x="125" y="188"/>
                  </a:lnTo>
                  <a:lnTo>
                    <a:pt x="116" y="194"/>
                  </a:lnTo>
                  <a:lnTo>
                    <a:pt x="107" y="200"/>
                  </a:lnTo>
                  <a:lnTo>
                    <a:pt x="97" y="206"/>
                  </a:lnTo>
                  <a:lnTo>
                    <a:pt x="87" y="211"/>
                  </a:lnTo>
                  <a:lnTo>
                    <a:pt x="77" y="216"/>
                  </a:lnTo>
                  <a:lnTo>
                    <a:pt x="72" y="218"/>
                  </a:lnTo>
                  <a:lnTo>
                    <a:pt x="66" y="220"/>
                  </a:lnTo>
                  <a:lnTo>
                    <a:pt x="61" y="223"/>
                  </a:lnTo>
                  <a:lnTo>
                    <a:pt x="55" y="224"/>
                  </a:lnTo>
                  <a:lnTo>
                    <a:pt x="50" y="226"/>
                  </a:lnTo>
                  <a:lnTo>
                    <a:pt x="45" y="228"/>
                  </a:lnTo>
                  <a:lnTo>
                    <a:pt x="40" y="229"/>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591"/>
            <p:cNvSpPr>
              <a:spLocks/>
            </p:cNvSpPr>
            <p:nvPr/>
          </p:nvSpPr>
          <p:spPr bwMode="auto">
            <a:xfrm>
              <a:off x="4559" y="2055"/>
              <a:ext cx="236" cy="237"/>
            </a:xfrm>
            <a:custGeom>
              <a:avLst/>
              <a:gdLst/>
              <a:ahLst/>
              <a:cxnLst>
                <a:cxn ang="0">
                  <a:pos x="236" y="237"/>
                </a:cxn>
                <a:cxn ang="0">
                  <a:pos x="230" y="236"/>
                </a:cxn>
                <a:cxn ang="0">
                  <a:pos x="225" y="236"/>
                </a:cxn>
                <a:cxn ang="0">
                  <a:pos x="219" y="235"/>
                </a:cxn>
                <a:cxn ang="0">
                  <a:pos x="213" y="234"/>
                </a:cxn>
                <a:cxn ang="0">
                  <a:pos x="208" y="233"/>
                </a:cxn>
                <a:cxn ang="0">
                  <a:pos x="202" y="231"/>
                </a:cxn>
                <a:cxn ang="0">
                  <a:pos x="197" y="230"/>
                </a:cxn>
                <a:cxn ang="0">
                  <a:pos x="191" y="229"/>
                </a:cxn>
                <a:cxn ang="0">
                  <a:pos x="185" y="227"/>
                </a:cxn>
                <a:cxn ang="0">
                  <a:pos x="180" y="225"/>
                </a:cxn>
                <a:cxn ang="0">
                  <a:pos x="175" y="223"/>
                </a:cxn>
                <a:cxn ang="0">
                  <a:pos x="169" y="221"/>
                </a:cxn>
                <a:cxn ang="0">
                  <a:pos x="164" y="219"/>
                </a:cxn>
                <a:cxn ang="0">
                  <a:pos x="159" y="217"/>
                </a:cxn>
                <a:cxn ang="0">
                  <a:pos x="154" y="215"/>
                </a:cxn>
                <a:cxn ang="0">
                  <a:pos x="149" y="212"/>
                </a:cxn>
                <a:cxn ang="0">
                  <a:pos x="143" y="210"/>
                </a:cxn>
                <a:cxn ang="0">
                  <a:pos x="138" y="207"/>
                </a:cxn>
                <a:cxn ang="0">
                  <a:pos x="129" y="202"/>
                </a:cxn>
                <a:cxn ang="0">
                  <a:pos x="119" y="196"/>
                </a:cxn>
                <a:cxn ang="0">
                  <a:pos x="110" y="189"/>
                </a:cxn>
                <a:cxn ang="0">
                  <a:pos x="101" y="183"/>
                </a:cxn>
                <a:cxn ang="0">
                  <a:pos x="93" y="176"/>
                </a:cxn>
                <a:cxn ang="0">
                  <a:pos x="84" y="169"/>
                </a:cxn>
                <a:cxn ang="0">
                  <a:pos x="76" y="161"/>
                </a:cxn>
                <a:cxn ang="0">
                  <a:pos x="69" y="153"/>
                </a:cxn>
                <a:cxn ang="0">
                  <a:pos x="61" y="145"/>
                </a:cxn>
                <a:cxn ang="0">
                  <a:pos x="54" y="136"/>
                </a:cxn>
                <a:cxn ang="0">
                  <a:pos x="48" y="127"/>
                </a:cxn>
                <a:cxn ang="0">
                  <a:pos x="41" y="118"/>
                </a:cxn>
                <a:cxn ang="0">
                  <a:pos x="35" y="108"/>
                </a:cxn>
                <a:cxn ang="0">
                  <a:pos x="30" y="98"/>
                </a:cxn>
                <a:cxn ang="0">
                  <a:pos x="27" y="93"/>
                </a:cxn>
                <a:cxn ang="0">
                  <a:pos x="25" y="88"/>
                </a:cxn>
                <a:cxn ang="0">
                  <a:pos x="22" y="83"/>
                </a:cxn>
                <a:cxn ang="0">
                  <a:pos x="20" y="78"/>
                </a:cxn>
                <a:cxn ang="0">
                  <a:pos x="18" y="73"/>
                </a:cxn>
                <a:cxn ang="0">
                  <a:pos x="16" y="68"/>
                </a:cxn>
                <a:cxn ang="0">
                  <a:pos x="14" y="62"/>
                </a:cxn>
                <a:cxn ang="0">
                  <a:pos x="12" y="57"/>
                </a:cxn>
                <a:cxn ang="0">
                  <a:pos x="10" y="51"/>
                </a:cxn>
                <a:cxn ang="0">
                  <a:pos x="9" y="46"/>
                </a:cxn>
                <a:cxn ang="0">
                  <a:pos x="7" y="41"/>
                </a:cxn>
                <a:cxn ang="0">
                  <a:pos x="6" y="35"/>
                </a:cxn>
                <a:cxn ang="0">
                  <a:pos x="5" y="29"/>
                </a:cxn>
                <a:cxn ang="0">
                  <a:pos x="3" y="24"/>
                </a:cxn>
                <a:cxn ang="0">
                  <a:pos x="3" y="18"/>
                </a:cxn>
                <a:cxn ang="0">
                  <a:pos x="2" y="12"/>
                </a:cxn>
                <a:cxn ang="0">
                  <a:pos x="1" y="6"/>
                </a:cxn>
                <a:cxn ang="0">
                  <a:pos x="0" y="0"/>
                </a:cxn>
              </a:cxnLst>
              <a:rect l="0" t="0" r="r" b="b"/>
              <a:pathLst>
                <a:path w="236" h="237">
                  <a:moveTo>
                    <a:pt x="236" y="237"/>
                  </a:moveTo>
                  <a:lnTo>
                    <a:pt x="230" y="236"/>
                  </a:lnTo>
                  <a:lnTo>
                    <a:pt x="225" y="236"/>
                  </a:lnTo>
                  <a:lnTo>
                    <a:pt x="219" y="235"/>
                  </a:lnTo>
                  <a:lnTo>
                    <a:pt x="213" y="234"/>
                  </a:lnTo>
                  <a:lnTo>
                    <a:pt x="208" y="233"/>
                  </a:lnTo>
                  <a:lnTo>
                    <a:pt x="202" y="231"/>
                  </a:lnTo>
                  <a:lnTo>
                    <a:pt x="197" y="230"/>
                  </a:lnTo>
                  <a:lnTo>
                    <a:pt x="191" y="229"/>
                  </a:lnTo>
                  <a:lnTo>
                    <a:pt x="185" y="227"/>
                  </a:lnTo>
                  <a:lnTo>
                    <a:pt x="180" y="225"/>
                  </a:lnTo>
                  <a:lnTo>
                    <a:pt x="175" y="223"/>
                  </a:lnTo>
                  <a:lnTo>
                    <a:pt x="169" y="221"/>
                  </a:lnTo>
                  <a:lnTo>
                    <a:pt x="164" y="219"/>
                  </a:lnTo>
                  <a:lnTo>
                    <a:pt x="159" y="217"/>
                  </a:lnTo>
                  <a:lnTo>
                    <a:pt x="154" y="215"/>
                  </a:lnTo>
                  <a:lnTo>
                    <a:pt x="149" y="212"/>
                  </a:lnTo>
                  <a:lnTo>
                    <a:pt x="143" y="210"/>
                  </a:lnTo>
                  <a:lnTo>
                    <a:pt x="138" y="207"/>
                  </a:lnTo>
                  <a:lnTo>
                    <a:pt x="129" y="202"/>
                  </a:lnTo>
                  <a:lnTo>
                    <a:pt x="119" y="196"/>
                  </a:lnTo>
                  <a:lnTo>
                    <a:pt x="110" y="189"/>
                  </a:lnTo>
                  <a:lnTo>
                    <a:pt x="101" y="183"/>
                  </a:lnTo>
                  <a:lnTo>
                    <a:pt x="93" y="176"/>
                  </a:lnTo>
                  <a:lnTo>
                    <a:pt x="84" y="169"/>
                  </a:lnTo>
                  <a:lnTo>
                    <a:pt x="76" y="161"/>
                  </a:lnTo>
                  <a:lnTo>
                    <a:pt x="69" y="153"/>
                  </a:lnTo>
                  <a:lnTo>
                    <a:pt x="61" y="145"/>
                  </a:lnTo>
                  <a:lnTo>
                    <a:pt x="54" y="136"/>
                  </a:lnTo>
                  <a:lnTo>
                    <a:pt x="48" y="127"/>
                  </a:lnTo>
                  <a:lnTo>
                    <a:pt x="41" y="118"/>
                  </a:lnTo>
                  <a:lnTo>
                    <a:pt x="35" y="108"/>
                  </a:lnTo>
                  <a:lnTo>
                    <a:pt x="30" y="98"/>
                  </a:lnTo>
                  <a:lnTo>
                    <a:pt x="27" y="93"/>
                  </a:lnTo>
                  <a:lnTo>
                    <a:pt x="25" y="88"/>
                  </a:lnTo>
                  <a:lnTo>
                    <a:pt x="22" y="83"/>
                  </a:lnTo>
                  <a:lnTo>
                    <a:pt x="20" y="78"/>
                  </a:lnTo>
                  <a:lnTo>
                    <a:pt x="18" y="73"/>
                  </a:lnTo>
                  <a:lnTo>
                    <a:pt x="16" y="68"/>
                  </a:lnTo>
                  <a:lnTo>
                    <a:pt x="14" y="62"/>
                  </a:lnTo>
                  <a:lnTo>
                    <a:pt x="12" y="57"/>
                  </a:lnTo>
                  <a:lnTo>
                    <a:pt x="10" y="51"/>
                  </a:lnTo>
                  <a:lnTo>
                    <a:pt x="9" y="46"/>
                  </a:lnTo>
                  <a:lnTo>
                    <a:pt x="7" y="41"/>
                  </a:lnTo>
                  <a:lnTo>
                    <a:pt x="6" y="35"/>
                  </a:lnTo>
                  <a:lnTo>
                    <a:pt x="5" y="29"/>
                  </a:lnTo>
                  <a:lnTo>
                    <a:pt x="3"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592"/>
            <p:cNvSpPr>
              <a:spLocks/>
            </p:cNvSpPr>
            <p:nvPr/>
          </p:nvSpPr>
          <p:spPr bwMode="auto">
            <a:xfrm>
              <a:off x="4297" y="2317"/>
              <a:ext cx="237"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5" y="10"/>
                </a:cxn>
                <a:cxn ang="0">
                  <a:pos x="50" y="11"/>
                </a:cxn>
                <a:cxn ang="0">
                  <a:pos x="55" y="13"/>
                </a:cxn>
                <a:cxn ang="0">
                  <a:pos x="61" y="15"/>
                </a:cxn>
                <a:cxn ang="0">
                  <a:pos x="66" y="17"/>
                </a:cxn>
                <a:cxn ang="0">
                  <a:pos x="72" y="19"/>
                </a:cxn>
                <a:cxn ang="0">
                  <a:pos x="77" y="22"/>
                </a:cxn>
                <a:cxn ang="0">
                  <a:pos x="87" y="27"/>
                </a:cxn>
                <a:cxn ang="0">
                  <a:pos x="97" y="31"/>
                </a:cxn>
                <a:cxn ang="0">
                  <a:pos x="107" y="37"/>
                </a:cxn>
                <a:cxn ang="0">
                  <a:pos x="116" y="43"/>
                </a:cxn>
                <a:cxn ang="0">
                  <a:pos x="125" y="49"/>
                </a:cxn>
                <a:cxn ang="0">
                  <a:pos x="134" y="56"/>
                </a:cxn>
                <a:cxn ang="0">
                  <a:pos x="143" y="63"/>
                </a:cxn>
                <a:cxn ang="0">
                  <a:pos x="151" y="70"/>
                </a:cxn>
                <a:cxn ang="0">
                  <a:pos x="159" y="78"/>
                </a:cxn>
                <a:cxn ang="0">
                  <a:pos x="167" y="86"/>
                </a:cxn>
                <a:cxn ang="0">
                  <a:pos x="174" y="95"/>
                </a:cxn>
                <a:cxn ang="0">
                  <a:pos x="181" y="103"/>
                </a:cxn>
                <a:cxn ang="0">
                  <a:pos x="188" y="112"/>
                </a:cxn>
                <a:cxn ang="0">
                  <a:pos x="194" y="121"/>
                </a:cxn>
                <a:cxn ang="0">
                  <a:pos x="200" y="130"/>
                </a:cxn>
                <a:cxn ang="0">
                  <a:pos x="205" y="140"/>
                </a:cxn>
                <a:cxn ang="0">
                  <a:pos x="211" y="150"/>
                </a:cxn>
                <a:cxn ang="0">
                  <a:pos x="216" y="160"/>
                </a:cxn>
                <a:cxn ang="0">
                  <a:pos x="218" y="165"/>
                </a:cxn>
                <a:cxn ang="0">
                  <a:pos x="220" y="170"/>
                </a:cxn>
                <a:cxn ang="0">
                  <a:pos x="222" y="176"/>
                </a:cxn>
                <a:cxn ang="0">
                  <a:pos x="224" y="181"/>
                </a:cxn>
                <a:cxn ang="0">
                  <a:pos x="226" y="186"/>
                </a:cxn>
                <a:cxn ang="0">
                  <a:pos x="228" y="192"/>
                </a:cxn>
                <a:cxn ang="0">
                  <a:pos x="229" y="198"/>
                </a:cxn>
                <a:cxn ang="0">
                  <a:pos x="230" y="203"/>
                </a:cxn>
                <a:cxn ang="0">
                  <a:pos x="232" y="208"/>
                </a:cxn>
                <a:cxn ang="0">
                  <a:pos x="233" y="214"/>
                </a:cxn>
                <a:cxn ang="0">
                  <a:pos x="234" y="220"/>
                </a:cxn>
                <a:cxn ang="0">
                  <a:pos x="235" y="225"/>
                </a:cxn>
                <a:cxn ang="0">
                  <a:pos x="236" y="231"/>
                </a:cxn>
                <a:cxn ang="0">
                  <a:pos x="237" y="237"/>
                </a:cxn>
              </a:cxnLst>
              <a:rect l="0" t="0" r="r" b="b"/>
              <a:pathLst>
                <a:path w="237" h="237">
                  <a:moveTo>
                    <a:pt x="0" y="0"/>
                  </a:moveTo>
                  <a:lnTo>
                    <a:pt x="6" y="1"/>
                  </a:lnTo>
                  <a:lnTo>
                    <a:pt x="12" y="2"/>
                  </a:lnTo>
                  <a:lnTo>
                    <a:pt x="17" y="3"/>
                  </a:lnTo>
                  <a:lnTo>
                    <a:pt x="23" y="4"/>
                  </a:lnTo>
                  <a:lnTo>
                    <a:pt x="29" y="5"/>
                  </a:lnTo>
                  <a:lnTo>
                    <a:pt x="34" y="7"/>
                  </a:lnTo>
                  <a:lnTo>
                    <a:pt x="40" y="8"/>
                  </a:lnTo>
                  <a:lnTo>
                    <a:pt x="45" y="10"/>
                  </a:lnTo>
                  <a:lnTo>
                    <a:pt x="50" y="11"/>
                  </a:lnTo>
                  <a:lnTo>
                    <a:pt x="55" y="13"/>
                  </a:lnTo>
                  <a:lnTo>
                    <a:pt x="61" y="15"/>
                  </a:lnTo>
                  <a:lnTo>
                    <a:pt x="66" y="17"/>
                  </a:lnTo>
                  <a:lnTo>
                    <a:pt x="72" y="19"/>
                  </a:lnTo>
                  <a:lnTo>
                    <a:pt x="77" y="22"/>
                  </a:lnTo>
                  <a:lnTo>
                    <a:pt x="87" y="27"/>
                  </a:lnTo>
                  <a:lnTo>
                    <a:pt x="97" y="31"/>
                  </a:lnTo>
                  <a:lnTo>
                    <a:pt x="107" y="37"/>
                  </a:lnTo>
                  <a:lnTo>
                    <a:pt x="116" y="43"/>
                  </a:lnTo>
                  <a:lnTo>
                    <a:pt x="125" y="49"/>
                  </a:lnTo>
                  <a:lnTo>
                    <a:pt x="134" y="56"/>
                  </a:lnTo>
                  <a:lnTo>
                    <a:pt x="143" y="63"/>
                  </a:lnTo>
                  <a:lnTo>
                    <a:pt x="151" y="70"/>
                  </a:lnTo>
                  <a:lnTo>
                    <a:pt x="159" y="78"/>
                  </a:lnTo>
                  <a:lnTo>
                    <a:pt x="167" y="86"/>
                  </a:lnTo>
                  <a:lnTo>
                    <a:pt x="174" y="95"/>
                  </a:lnTo>
                  <a:lnTo>
                    <a:pt x="181" y="103"/>
                  </a:lnTo>
                  <a:lnTo>
                    <a:pt x="188" y="112"/>
                  </a:lnTo>
                  <a:lnTo>
                    <a:pt x="194" y="121"/>
                  </a:lnTo>
                  <a:lnTo>
                    <a:pt x="200" y="130"/>
                  </a:lnTo>
                  <a:lnTo>
                    <a:pt x="205" y="140"/>
                  </a:lnTo>
                  <a:lnTo>
                    <a:pt x="211" y="150"/>
                  </a:lnTo>
                  <a:lnTo>
                    <a:pt x="216" y="160"/>
                  </a:lnTo>
                  <a:lnTo>
                    <a:pt x="218" y="165"/>
                  </a:lnTo>
                  <a:lnTo>
                    <a:pt x="220" y="170"/>
                  </a:lnTo>
                  <a:lnTo>
                    <a:pt x="222" y="176"/>
                  </a:lnTo>
                  <a:lnTo>
                    <a:pt x="224" y="181"/>
                  </a:lnTo>
                  <a:lnTo>
                    <a:pt x="226" y="186"/>
                  </a:lnTo>
                  <a:lnTo>
                    <a:pt x="228" y="192"/>
                  </a:lnTo>
                  <a:lnTo>
                    <a:pt x="229" y="198"/>
                  </a:lnTo>
                  <a:lnTo>
                    <a:pt x="230" y="203"/>
                  </a:lnTo>
                  <a:lnTo>
                    <a:pt x="232" y="208"/>
                  </a:lnTo>
                  <a:lnTo>
                    <a:pt x="233" y="214"/>
                  </a:lnTo>
                  <a:lnTo>
                    <a:pt x="234" y="220"/>
                  </a:lnTo>
                  <a:lnTo>
                    <a:pt x="235" y="225"/>
                  </a:lnTo>
                  <a:lnTo>
                    <a:pt x="236" y="231"/>
                  </a:lnTo>
                  <a:lnTo>
                    <a:pt x="237"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593"/>
            <p:cNvSpPr>
              <a:spLocks/>
            </p:cNvSpPr>
            <p:nvPr/>
          </p:nvSpPr>
          <p:spPr bwMode="auto">
            <a:xfrm>
              <a:off x="4559" y="2317"/>
              <a:ext cx="236" cy="237"/>
            </a:xfrm>
            <a:custGeom>
              <a:avLst/>
              <a:gdLst/>
              <a:ahLst/>
              <a:cxnLst>
                <a:cxn ang="0">
                  <a:pos x="0" y="237"/>
                </a:cxn>
                <a:cxn ang="0">
                  <a:pos x="1" y="231"/>
                </a:cxn>
                <a:cxn ang="0">
                  <a:pos x="2" y="225"/>
                </a:cxn>
                <a:cxn ang="0">
                  <a:pos x="3" y="220"/>
                </a:cxn>
                <a:cxn ang="0">
                  <a:pos x="4" y="214"/>
                </a:cxn>
                <a:cxn ang="0">
                  <a:pos x="5" y="208"/>
                </a:cxn>
                <a:cxn ang="0">
                  <a:pos x="6" y="203"/>
                </a:cxn>
                <a:cxn ang="0">
                  <a:pos x="7" y="197"/>
                </a:cxn>
                <a:cxn ang="0">
                  <a:pos x="9" y="192"/>
                </a:cxn>
                <a:cxn ang="0">
                  <a:pos x="11" y="186"/>
                </a:cxn>
                <a:cxn ang="0">
                  <a:pos x="12" y="181"/>
                </a:cxn>
                <a:cxn ang="0">
                  <a:pos x="15" y="175"/>
                </a:cxn>
                <a:cxn ang="0">
                  <a:pos x="17" y="170"/>
                </a:cxn>
                <a:cxn ang="0">
                  <a:pos x="18" y="164"/>
                </a:cxn>
                <a:cxn ang="0">
                  <a:pos x="21" y="160"/>
                </a:cxn>
                <a:cxn ang="0">
                  <a:pos x="23" y="155"/>
                </a:cxn>
                <a:cxn ang="0">
                  <a:pos x="25" y="149"/>
                </a:cxn>
                <a:cxn ang="0">
                  <a:pos x="30" y="139"/>
                </a:cxn>
                <a:cxn ang="0">
                  <a:pos x="36" y="130"/>
                </a:cxn>
                <a:cxn ang="0">
                  <a:pos x="42" y="120"/>
                </a:cxn>
                <a:cxn ang="0">
                  <a:pos x="48" y="111"/>
                </a:cxn>
                <a:cxn ang="0">
                  <a:pos x="55" y="102"/>
                </a:cxn>
                <a:cxn ang="0">
                  <a:pos x="62" y="94"/>
                </a:cxn>
                <a:cxn ang="0">
                  <a:pos x="69" y="85"/>
                </a:cxn>
                <a:cxn ang="0">
                  <a:pos x="77" y="77"/>
                </a:cxn>
                <a:cxn ang="0">
                  <a:pos x="85" y="70"/>
                </a:cxn>
                <a:cxn ang="0">
                  <a:pos x="93" y="62"/>
                </a:cxn>
                <a:cxn ang="0">
                  <a:pos x="102" y="55"/>
                </a:cxn>
                <a:cxn ang="0">
                  <a:pos x="111" y="48"/>
                </a:cxn>
                <a:cxn ang="0">
                  <a:pos x="120" y="42"/>
                </a:cxn>
                <a:cxn ang="0">
                  <a:pos x="129" y="36"/>
                </a:cxn>
                <a:cxn ang="0">
                  <a:pos x="139" y="31"/>
                </a:cxn>
                <a:cxn ang="0">
                  <a:pos x="149" y="25"/>
                </a:cxn>
                <a:cxn ang="0">
                  <a:pos x="154" y="23"/>
                </a:cxn>
                <a:cxn ang="0">
                  <a:pos x="159" y="21"/>
                </a:cxn>
                <a:cxn ang="0">
                  <a:pos x="164" y="19"/>
                </a:cxn>
                <a:cxn ang="0">
                  <a:pos x="170" y="17"/>
                </a:cxn>
                <a:cxn ang="0">
                  <a:pos x="175" y="15"/>
                </a:cxn>
                <a:cxn ang="0">
                  <a:pos x="180" y="12"/>
                </a:cxn>
                <a:cxn ang="0">
                  <a:pos x="186" y="11"/>
                </a:cxn>
                <a:cxn ang="0">
                  <a:pos x="191" y="9"/>
                </a:cxn>
                <a:cxn ang="0">
                  <a:pos x="197" y="7"/>
                </a:cxn>
                <a:cxn ang="0">
                  <a:pos x="202" y="6"/>
                </a:cxn>
                <a:cxn ang="0">
                  <a:pos x="208" y="5"/>
                </a:cxn>
                <a:cxn ang="0">
                  <a:pos x="214" y="4"/>
                </a:cxn>
                <a:cxn ang="0">
                  <a:pos x="219" y="3"/>
                </a:cxn>
                <a:cxn ang="0">
                  <a:pos x="225" y="2"/>
                </a:cxn>
                <a:cxn ang="0">
                  <a:pos x="230" y="1"/>
                </a:cxn>
                <a:cxn ang="0">
                  <a:pos x="236" y="0"/>
                </a:cxn>
              </a:cxnLst>
              <a:rect l="0" t="0" r="r" b="b"/>
              <a:pathLst>
                <a:path w="236" h="237">
                  <a:moveTo>
                    <a:pt x="0" y="237"/>
                  </a:moveTo>
                  <a:lnTo>
                    <a:pt x="1" y="231"/>
                  </a:lnTo>
                  <a:lnTo>
                    <a:pt x="2" y="225"/>
                  </a:lnTo>
                  <a:lnTo>
                    <a:pt x="3" y="220"/>
                  </a:lnTo>
                  <a:lnTo>
                    <a:pt x="4" y="214"/>
                  </a:lnTo>
                  <a:lnTo>
                    <a:pt x="5" y="208"/>
                  </a:lnTo>
                  <a:lnTo>
                    <a:pt x="6" y="203"/>
                  </a:lnTo>
                  <a:lnTo>
                    <a:pt x="7" y="197"/>
                  </a:lnTo>
                  <a:lnTo>
                    <a:pt x="9" y="192"/>
                  </a:lnTo>
                  <a:lnTo>
                    <a:pt x="11" y="186"/>
                  </a:lnTo>
                  <a:lnTo>
                    <a:pt x="12" y="181"/>
                  </a:lnTo>
                  <a:lnTo>
                    <a:pt x="15" y="175"/>
                  </a:lnTo>
                  <a:lnTo>
                    <a:pt x="17" y="170"/>
                  </a:lnTo>
                  <a:lnTo>
                    <a:pt x="18" y="164"/>
                  </a:lnTo>
                  <a:lnTo>
                    <a:pt x="21" y="160"/>
                  </a:lnTo>
                  <a:lnTo>
                    <a:pt x="23" y="155"/>
                  </a:lnTo>
                  <a:lnTo>
                    <a:pt x="25" y="149"/>
                  </a:lnTo>
                  <a:lnTo>
                    <a:pt x="30" y="139"/>
                  </a:lnTo>
                  <a:lnTo>
                    <a:pt x="36" y="130"/>
                  </a:lnTo>
                  <a:lnTo>
                    <a:pt x="42" y="120"/>
                  </a:lnTo>
                  <a:lnTo>
                    <a:pt x="48" y="111"/>
                  </a:lnTo>
                  <a:lnTo>
                    <a:pt x="55" y="102"/>
                  </a:lnTo>
                  <a:lnTo>
                    <a:pt x="62" y="94"/>
                  </a:lnTo>
                  <a:lnTo>
                    <a:pt x="69" y="85"/>
                  </a:lnTo>
                  <a:lnTo>
                    <a:pt x="77" y="77"/>
                  </a:lnTo>
                  <a:lnTo>
                    <a:pt x="85" y="70"/>
                  </a:lnTo>
                  <a:lnTo>
                    <a:pt x="93" y="62"/>
                  </a:lnTo>
                  <a:lnTo>
                    <a:pt x="102" y="55"/>
                  </a:lnTo>
                  <a:lnTo>
                    <a:pt x="111" y="48"/>
                  </a:lnTo>
                  <a:lnTo>
                    <a:pt x="120" y="42"/>
                  </a:lnTo>
                  <a:lnTo>
                    <a:pt x="129" y="36"/>
                  </a:lnTo>
                  <a:lnTo>
                    <a:pt x="139" y="31"/>
                  </a:lnTo>
                  <a:lnTo>
                    <a:pt x="149" y="25"/>
                  </a:lnTo>
                  <a:lnTo>
                    <a:pt x="154" y="23"/>
                  </a:lnTo>
                  <a:lnTo>
                    <a:pt x="159" y="21"/>
                  </a:lnTo>
                  <a:lnTo>
                    <a:pt x="164" y="19"/>
                  </a:lnTo>
                  <a:lnTo>
                    <a:pt x="170" y="17"/>
                  </a:lnTo>
                  <a:lnTo>
                    <a:pt x="175" y="15"/>
                  </a:lnTo>
                  <a:lnTo>
                    <a:pt x="180" y="12"/>
                  </a:lnTo>
                  <a:lnTo>
                    <a:pt x="186" y="11"/>
                  </a:lnTo>
                  <a:lnTo>
                    <a:pt x="191" y="9"/>
                  </a:lnTo>
                  <a:lnTo>
                    <a:pt x="197" y="7"/>
                  </a:lnTo>
                  <a:lnTo>
                    <a:pt x="202" y="6"/>
                  </a:lnTo>
                  <a:lnTo>
                    <a:pt x="208" y="5"/>
                  </a:lnTo>
                  <a:lnTo>
                    <a:pt x="214" y="4"/>
                  </a:lnTo>
                  <a:lnTo>
                    <a:pt x="219" y="3"/>
                  </a:lnTo>
                  <a:lnTo>
                    <a:pt x="225" y="2"/>
                  </a:lnTo>
                  <a:lnTo>
                    <a:pt x="230" y="1"/>
                  </a:lnTo>
                  <a:lnTo>
                    <a:pt x="236"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Rectangle 594"/>
            <p:cNvSpPr>
              <a:spLocks noChangeArrowheads="1"/>
            </p:cNvSpPr>
            <p:nvPr/>
          </p:nvSpPr>
          <p:spPr bwMode="auto">
            <a:xfrm>
              <a:off x="4752" y="2363"/>
              <a:ext cx="73"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2" name="Rectangle 595"/>
            <p:cNvSpPr>
              <a:spLocks noChangeArrowheads="1"/>
            </p:cNvSpPr>
            <p:nvPr/>
          </p:nvSpPr>
          <p:spPr bwMode="auto">
            <a:xfrm>
              <a:off x="4752" y="2363"/>
              <a:ext cx="73"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3" name="Rectangle 596"/>
            <p:cNvSpPr>
              <a:spLocks noChangeArrowheads="1"/>
            </p:cNvSpPr>
            <p:nvPr/>
          </p:nvSpPr>
          <p:spPr bwMode="auto">
            <a:xfrm>
              <a:off x="4760" y="2373"/>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597"/>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598"/>
            <p:cNvSpPr>
              <a:spLocks/>
            </p:cNvSpPr>
            <p:nvPr/>
          </p:nvSpPr>
          <p:spPr bwMode="auto">
            <a:xfrm>
              <a:off x="4774" y="2421"/>
              <a:ext cx="28" cy="28"/>
            </a:xfrm>
            <a:custGeom>
              <a:avLst/>
              <a:gdLst/>
              <a:ahLst/>
              <a:cxnLst>
                <a:cxn ang="0">
                  <a:pos x="28" y="12"/>
                </a:cxn>
                <a:cxn ang="0">
                  <a:pos x="28" y="10"/>
                </a:cxn>
                <a:cxn ang="0">
                  <a:pos x="27" y="8"/>
                </a:cxn>
                <a:cxn ang="0">
                  <a:pos x="26" y="5"/>
                </a:cxn>
                <a:cxn ang="0">
                  <a:pos x="23" y="3"/>
                </a:cxn>
                <a:cxn ang="0">
                  <a:pos x="21" y="2"/>
                </a:cxn>
                <a:cxn ang="0">
                  <a:pos x="19" y="1"/>
                </a:cxn>
                <a:cxn ang="0">
                  <a:pos x="16" y="0"/>
                </a:cxn>
                <a:cxn ang="0">
                  <a:pos x="13" y="0"/>
                </a:cxn>
                <a:cxn ang="0">
                  <a:pos x="10" y="1"/>
                </a:cxn>
                <a:cxn ang="0">
                  <a:pos x="8" y="2"/>
                </a:cxn>
                <a:cxn ang="0">
                  <a:pos x="5" y="3"/>
                </a:cxn>
                <a:cxn ang="0">
                  <a:pos x="3" y="5"/>
                </a:cxn>
                <a:cxn ang="0">
                  <a:pos x="2" y="8"/>
                </a:cxn>
                <a:cxn ang="0">
                  <a:pos x="1" y="10"/>
                </a:cxn>
                <a:cxn ang="0">
                  <a:pos x="0" y="12"/>
                </a:cxn>
                <a:cxn ang="0">
                  <a:pos x="0" y="15"/>
                </a:cxn>
                <a:cxn ang="0">
                  <a:pos x="1" y="18"/>
                </a:cxn>
                <a:cxn ang="0">
                  <a:pos x="2" y="21"/>
                </a:cxn>
                <a:cxn ang="0">
                  <a:pos x="3" y="23"/>
                </a:cxn>
                <a:cxn ang="0">
                  <a:pos x="5" y="25"/>
                </a:cxn>
                <a:cxn ang="0">
                  <a:pos x="8" y="26"/>
                </a:cxn>
                <a:cxn ang="0">
                  <a:pos x="10" y="27"/>
                </a:cxn>
                <a:cxn ang="0">
                  <a:pos x="13" y="28"/>
                </a:cxn>
                <a:cxn ang="0">
                  <a:pos x="16" y="28"/>
                </a:cxn>
                <a:cxn ang="0">
                  <a:pos x="19" y="27"/>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9"/>
                  </a:lnTo>
                  <a:lnTo>
                    <a:pt x="27" y="8"/>
                  </a:lnTo>
                  <a:lnTo>
                    <a:pt x="26" y="6"/>
                  </a:lnTo>
                  <a:lnTo>
                    <a:pt x="26" y="5"/>
                  </a:lnTo>
                  <a:lnTo>
                    <a:pt x="24" y="4"/>
                  </a:lnTo>
                  <a:lnTo>
                    <a:pt x="23" y="3"/>
                  </a:lnTo>
                  <a:lnTo>
                    <a:pt x="22" y="3"/>
                  </a:lnTo>
                  <a:lnTo>
                    <a:pt x="21" y="2"/>
                  </a:lnTo>
                  <a:lnTo>
                    <a:pt x="20" y="2"/>
                  </a:lnTo>
                  <a:lnTo>
                    <a:pt x="19" y="1"/>
                  </a:lnTo>
                  <a:lnTo>
                    <a:pt x="17" y="0"/>
                  </a:lnTo>
                  <a:lnTo>
                    <a:pt x="16" y="0"/>
                  </a:lnTo>
                  <a:lnTo>
                    <a:pt x="14" y="0"/>
                  </a:lnTo>
                  <a:lnTo>
                    <a:pt x="13" y="0"/>
                  </a:lnTo>
                  <a:lnTo>
                    <a:pt x="12" y="0"/>
                  </a:lnTo>
                  <a:lnTo>
                    <a:pt x="10" y="1"/>
                  </a:lnTo>
                  <a:lnTo>
                    <a:pt x="9" y="2"/>
                  </a:lnTo>
                  <a:lnTo>
                    <a:pt x="8" y="2"/>
                  </a:lnTo>
                  <a:lnTo>
                    <a:pt x="7" y="3"/>
                  </a:lnTo>
                  <a:lnTo>
                    <a:pt x="5" y="3"/>
                  </a:lnTo>
                  <a:lnTo>
                    <a:pt x="5" y="4"/>
                  </a:lnTo>
                  <a:lnTo>
                    <a:pt x="3" y="5"/>
                  </a:lnTo>
                  <a:lnTo>
                    <a:pt x="3" y="6"/>
                  </a:lnTo>
                  <a:lnTo>
                    <a:pt x="2" y="8"/>
                  </a:lnTo>
                  <a:lnTo>
                    <a:pt x="1" y="9"/>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7"/>
                  </a:lnTo>
                  <a:lnTo>
                    <a:pt x="12" y="28"/>
                  </a:lnTo>
                  <a:lnTo>
                    <a:pt x="13" y="28"/>
                  </a:lnTo>
                  <a:lnTo>
                    <a:pt x="14" y="28"/>
                  </a:lnTo>
                  <a:lnTo>
                    <a:pt x="16" y="28"/>
                  </a:lnTo>
                  <a:lnTo>
                    <a:pt x="17" y="28"/>
                  </a:lnTo>
                  <a:lnTo>
                    <a:pt x="19" y="27"/>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599"/>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600"/>
            <p:cNvSpPr>
              <a:spLocks/>
            </p:cNvSpPr>
            <p:nvPr/>
          </p:nvSpPr>
          <p:spPr bwMode="auto">
            <a:xfrm>
              <a:off x="4774" y="2381"/>
              <a:ext cx="28" cy="28"/>
            </a:xfrm>
            <a:custGeom>
              <a:avLst/>
              <a:gdLst/>
              <a:ahLst/>
              <a:cxnLst>
                <a:cxn ang="0">
                  <a:pos x="28" y="12"/>
                </a:cxn>
                <a:cxn ang="0">
                  <a:pos x="28" y="10"/>
                </a:cxn>
                <a:cxn ang="0">
                  <a:pos x="27" y="7"/>
                </a:cxn>
                <a:cxn ang="0">
                  <a:pos x="26" y="5"/>
                </a:cxn>
                <a:cxn ang="0">
                  <a:pos x="23" y="3"/>
                </a:cxn>
                <a:cxn ang="0">
                  <a:pos x="21" y="1"/>
                </a:cxn>
                <a:cxn ang="0">
                  <a:pos x="19" y="1"/>
                </a:cxn>
                <a:cxn ang="0">
                  <a:pos x="16" y="0"/>
                </a:cxn>
                <a:cxn ang="0">
                  <a:pos x="13" y="0"/>
                </a:cxn>
                <a:cxn ang="0">
                  <a:pos x="10" y="1"/>
                </a:cxn>
                <a:cxn ang="0">
                  <a:pos x="8" y="1"/>
                </a:cxn>
                <a:cxn ang="0">
                  <a:pos x="5" y="3"/>
                </a:cxn>
                <a:cxn ang="0">
                  <a:pos x="3" y="5"/>
                </a:cxn>
                <a:cxn ang="0">
                  <a:pos x="2" y="7"/>
                </a:cxn>
                <a:cxn ang="0">
                  <a:pos x="1" y="10"/>
                </a:cxn>
                <a:cxn ang="0">
                  <a:pos x="0" y="12"/>
                </a:cxn>
                <a:cxn ang="0">
                  <a:pos x="0" y="15"/>
                </a:cxn>
                <a:cxn ang="0">
                  <a:pos x="1" y="18"/>
                </a:cxn>
                <a:cxn ang="0">
                  <a:pos x="2" y="21"/>
                </a:cxn>
                <a:cxn ang="0">
                  <a:pos x="3" y="23"/>
                </a:cxn>
                <a:cxn ang="0">
                  <a:pos x="5" y="25"/>
                </a:cxn>
                <a:cxn ang="0">
                  <a:pos x="8" y="26"/>
                </a:cxn>
                <a:cxn ang="0">
                  <a:pos x="10" y="28"/>
                </a:cxn>
                <a:cxn ang="0">
                  <a:pos x="13" y="28"/>
                </a:cxn>
                <a:cxn ang="0">
                  <a:pos x="16" y="28"/>
                </a:cxn>
                <a:cxn ang="0">
                  <a:pos x="19" y="28"/>
                </a:cxn>
                <a:cxn ang="0">
                  <a:pos x="21" y="26"/>
                </a:cxn>
                <a:cxn ang="0">
                  <a:pos x="23" y="25"/>
                </a:cxn>
                <a:cxn ang="0">
                  <a:pos x="26" y="23"/>
                </a:cxn>
                <a:cxn ang="0">
                  <a:pos x="27" y="21"/>
                </a:cxn>
                <a:cxn ang="0">
                  <a:pos x="28" y="18"/>
                </a:cxn>
                <a:cxn ang="0">
                  <a:pos x="28" y="15"/>
                </a:cxn>
              </a:cxnLst>
              <a:rect l="0" t="0" r="r" b="b"/>
              <a:pathLst>
                <a:path w="28" h="28">
                  <a:moveTo>
                    <a:pt x="28" y="14"/>
                  </a:moveTo>
                  <a:lnTo>
                    <a:pt x="28" y="12"/>
                  </a:lnTo>
                  <a:lnTo>
                    <a:pt x="28" y="11"/>
                  </a:lnTo>
                  <a:lnTo>
                    <a:pt x="28" y="10"/>
                  </a:lnTo>
                  <a:lnTo>
                    <a:pt x="27" y="8"/>
                  </a:lnTo>
                  <a:lnTo>
                    <a:pt x="27" y="7"/>
                  </a:lnTo>
                  <a:lnTo>
                    <a:pt x="26" y="6"/>
                  </a:lnTo>
                  <a:lnTo>
                    <a:pt x="26" y="5"/>
                  </a:lnTo>
                  <a:lnTo>
                    <a:pt x="24" y="4"/>
                  </a:lnTo>
                  <a:lnTo>
                    <a:pt x="23" y="3"/>
                  </a:lnTo>
                  <a:lnTo>
                    <a:pt x="22" y="2"/>
                  </a:lnTo>
                  <a:lnTo>
                    <a:pt x="21" y="1"/>
                  </a:lnTo>
                  <a:lnTo>
                    <a:pt x="20" y="1"/>
                  </a:lnTo>
                  <a:lnTo>
                    <a:pt x="19" y="1"/>
                  </a:lnTo>
                  <a:lnTo>
                    <a:pt x="17" y="0"/>
                  </a:lnTo>
                  <a:lnTo>
                    <a:pt x="16" y="0"/>
                  </a:lnTo>
                  <a:lnTo>
                    <a:pt x="14" y="0"/>
                  </a:lnTo>
                  <a:lnTo>
                    <a:pt x="13" y="0"/>
                  </a:lnTo>
                  <a:lnTo>
                    <a:pt x="12" y="0"/>
                  </a:lnTo>
                  <a:lnTo>
                    <a:pt x="10" y="1"/>
                  </a:lnTo>
                  <a:lnTo>
                    <a:pt x="9" y="1"/>
                  </a:lnTo>
                  <a:lnTo>
                    <a:pt x="8" y="1"/>
                  </a:lnTo>
                  <a:lnTo>
                    <a:pt x="7" y="2"/>
                  </a:lnTo>
                  <a:lnTo>
                    <a:pt x="5" y="3"/>
                  </a:lnTo>
                  <a:lnTo>
                    <a:pt x="5" y="4"/>
                  </a:lnTo>
                  <a:lnTo>
                    <a:pt x="3" y="5"/>
                  </a:lnTo>
                  <a:lnTo>
                    <a:pt x="3" y="6"/>
                  </a:lnTo>
                  <a:lnTo>
                    <a:pt x="2" y="7"/>
                  </a:lnTo>
                  <a:lnTo>
                    <a:pt x="1" y="8"/>
                  </a:lnTo>
                  <a:lnTo>
                    <a:pt x="1" y="10"/>
                  </a:lnTo>
                  <a:lnTo>
                    <a:pt x="1" y="11"/>
                  </a:lnTo>
                  <a:lnTo>
                    <a:pt x="0" y="12"/>
                  </a:lnTo>
                  <a:lnTo>
                    <a:pt x="0" y="14"/>
                  </a:lnTo>
                  <a:lnTo>
                    <a:pt x="0" y="15"/>
                  </a:lnTo>
                  <a:lnTo>
                    <a:pt x="1" y="17"/>
                  </a:lnTo>
                  <a:lnTo>
                    <a:pt x="1" y="18"/>
                  </a:lnTo>
                  <a:lnTo>
                    <a:pt x="1" y="20"/>
                  </a:lnTo>
                  <a:lnTo>
                    <a:pt x="2" y="21"/>
                  </a:lnTo>
                  <a:lnTo>
                    <a:pt x="3" y="22"/>
                  </a:lnTo>
                  <a:lnTo>
                    <a:pt x="3" y="23"/>
                  </a:lnTo>
                  <a:lnTo>
                    <a:pt x="5" y="24"/>
                  </a:lnTo>
                  <a:lnTo>
                    <a:pt x="5" y="25"/>
                  </a:lnTo>
                  <a:lnTo>
                    <a:pt x="7" y="26"/>
                  </a:lnTo>
                  <a:lnTo>
                    <a:pt x="8" y="26"/>
                  </a:lnTo>
                  <a:lnTo>
                    <a:pt x="9" y="27"/>
                  </a:lnTo>
                  <a:lnTo>
                    <a:pt x="10" y="28"/>
                  </a:lnTo>
                  <a:lnTo>
                    <a:pt x="12" y="28"/>
                  </a:lnTo>
                  <a:lnTo>
                    <a:pt x="13" y="28"/>
                  </a:lnTo>
                  <a:lnTo>
                    <a:pt x="14" y="28"/>
                  </a:lnTo>
                  <a:lnTo>
                    <a:pt x="16" y="28"/>
                  </a:lnTo>
                  <a:lnTo>
                    <a:pt x="17" y="28"/>
                  </a:lnTo>
                  <a:lnTo>
                    <a:pt x="19" y="28"/>
                  </a:lnTo>
                  <a:lnTo>
                    <a:pt x="20" y="27"/>
                  </a:lnTo>
                  <a:lnTo>
                    <a:pt x="21" y="26"/>
                  </a:lnTo>
                  <a:lnTo>
                    <a:pt x="22" y="26"/>
                  </a:lnTo>
                  <a:lnTo>
                    <a:pt x="23" y="25"/>
                  </a:lnTo>
                  <a:lnTo>
                    <a:pt x="24" y="24"/>
                  </a:lnTo>
                  <a:lnTo>
                    <a:pt x="26" y="23"/>
                  </a:lnTo>
                  <a:lnTo>
                    <a:pt x="26" y="22"/>
                  </a:lnTo>
                  <a:lnTo>
                    <a:pt x="27" y="21"/>
                  </a:lnTo>
                  <a:lnTo>
                    <a:pt x="27" y="20"/>
                  </a:lnTo>
                  <a:lnTo>
                    <a:pt x="28" y="18"/>
                  </a:lnTo>
                  <a:lnTo>
                    <a:pt x="28"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Rectangle 601"/>
            <p:cNvSpPr>
              <a:spLocks noChangeArrowheads="1"/>
            </p:cNvSpPr>
            <p:nvPr/>
          </p:nvSpPr>
          <p:spPr bwMode="auto">
            <a:xfrm>
              <a:off x="4251" y="2158"/>
              <a:ext cx="72" cy="104"/>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99" name="Rectangle 602"/>
            <p:cNvSpPr>
              <a:spLocks noChangeArrowheads="1"/>
            </p:cNvSpPr>
            <p:nvPr/>
          </p:nvSpPr>
          <p:spPr bwMode="auto">
            <a:xfrm>
              <a:off x="4251" y="2158"/>
              <a:ext cx="72" cy="104"/>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0" name="Rectangle 603"/>
            <p:cNvSpPr>
              <a:spLocks noChangeArrowheads="1"/>
            </p:cNvSpPr>
            <p:nvPr/>
          </p:nvSpPr>
          <p:spPr bwMode="auto">
            <a:xfrm>
              <a:off x="4259" y="2168"/>
              <a:ext cx="56" cy="84"/>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1" name="Freeform 604"/>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605"/>
            <p:cNvSpPr>
              <a:spLocks/>
            </p:cNvSpPr>
            <p:nvPr/>
          </p:nvSpPr>
          <p:spPr bwMode="auto">
            <a:xfrm>
              <a:off x="4273" y="2216"/>
              <a:ext cx="28" cy="28"/>
            </a:xfrm>
            <a:custGeom>
              <a:avLst/>
              <a:gdLst/>
              <a:ahLst/>
              <a:cxnLst>
                <a:cxn ang="0">
                  <a:pos x="28" y="13"/>
                </a:cxn>
                <a:cxn ang="0">
                  <a:pos x="27" y="10"/>
                </a:cxn>
                <a:cxn ang="0">
                  <a:pos x="26" y="7"/>
                </a:cxn>
                <a:cxn ang="0">
                  <a:pos x="25" y="5"/>
                </a:cxn>
                <a:cxn ang="0">
                  <a:pos x="23" y="3"/>
                </a:cxn>
                <a:cxn ang="0">
                  <a:pos x="21" y="2"/>
                </a:cxn>
                <a:cxn ang="0">
                  <a:pos x="18" y="1"/>
                </a:cxn>
                <a:cxn ang="0">
                  <a:pos x="16" y="0"/>
                </a:cxn>
                <a:cxn ang="0">
                  <a:pos x="13" y="0"/>
                </a:cxn>
                <a:cxn ang="0">
                  <a:pos x="10" y="1"/>
                </a:cxn>
                <a:cxn ang="0">
                  <a:pos x="8" y="2"/>
                </a:cxn>
                <a:cxn ang="0">
                  <a:pos x="5" y="3"/>
                </a:cxn>
                <a:cxn ang="0">
                  <a:pos x="4" y="5"/>
                </a:cxn>
                <a:cxn ang="0">
                  <a:pos x="2" y="7"/>
                </a:cxn>
                <a:cxn ang="0">
                  <a:pos x="1" y="10"/>
                </a:cxn>
                <a:cxn ang="0">
                  <a:pos x="0" y="13"/>
                </a:cxn>
                <a:cxn ang="0">
                  <a:pos x="0" y="16"/>
                </a:cxn>
                <a:cxn ang="0">
                  <a:pos x="1" y="18"/>
                </a:cxn>
                <a:cxn ang="0">
                  <a:pos x="2" y="21"/>
                </a:cxn>
                <a:cxn ang="0">
                  <a:pos x="4" y="23"/>
                </a:cxn>
                <a:cxn ang="0">
                  <a:pos x="5" y="25"/>
                </a:cxn>
                <a:cxn ang="0">
                  <a:pos x="8" y="27"/>
                </a:cxn>
                <a:cxn ang="0">
                  <a:pos x="10" y="27"/>
                </a:cxn>
                <a:cxn ang="0">
                  <a:pos x="13" y="28"/>
                </a:cxn>
                <a:cxn ang="0">
                  <a:pos x="16" y="28"/>
                </a:cxn>
                <a:cxn ang="0">
                  <a:pos x="18" y="27"/>
                </a:cxn>
                <a:cxn ang="0">
                  <a:pos x="21" y="27"/>
                </a:cxn>
                <a:cxn ang="0">
                  <a:pos x="23" y="25"/>
                </a:cxn>
                <a:cxn ang="0">
                  <a:pos x="25" y="23"/>
                </a:cxn>
                <a:cxn ang="0">
                  <a:pos x="26" y="21"/>
                </a:cxn>
                <a:cxn ang="0">
                  <a:pos x="27" y="18"/>
                </a:cxn>
                <a:cxn ang="0">
                  <a:pos x="28" y="16"/>
                </a:cxn>
              </a:cxnLst>
              <a:rect l="0" t="0" r="r" b="b"/>
              <a:pathLst>
                <a:path w="28" h="28">
                  <a:moveTo>
                    <a:pt x="28" y="14"/>
                  </a:moveTo>
                  <a:lnTo>
                    <a:pt x="28" y="13"/>
                  </a:lnTo>
                  <a:lnTo>
                    <a:pt x="28" y="11"/>
                  </a:lnTo>
                  <a:lnTo>
                    <a:pt x="27" y="10"/>
                  </a:lnTo>
                  <a:lnTo>
                    <a:pt x="27" y="8"/>
                  </a:lnTo>
                  <a:lnTo>
                    <a:pt x="26" y="7"/>
                  </a:lnTo>
                  <a:lnTo>
                    <a:pt x="25" y="6"/>
                  </a:lnTo>
                  <a:lnTo>
                    <a:pt x="25" y="5"/>
                  </a:lnTo>
                  <a:lnTo>
                    <a:pt x="24" y="4"/>
                  </a:lnTo>
                  <a:lnTo>
                    <a:pt x="23" y="3"/>
                  </a:lnTo>
                  <a:lnTo>
                    <a:pt x="22" y="2"/>
                  </a:lnTo>
                  <a:lnTo>
                    <a:pt x="21" y="2"/>
                  </a:lnTo>
                  <a:lnTo>
                    <a:pt x="19" y="1"/>
                  </a:lnTo>
                  <a:lnTo>
                    <a:pt x="18" y="1"/>
                  </a:lnTo>
                  <a:lnTo>
                    <a:pt x="17" y="0"/>
                  </a:lnTo>
                  <a:lnTo>
                    <a:pt x="16" y="0"/>
                  </a:lnTo>
                  <a:lnTo>
                    <a:pt x="14" y="0"/>
                  </a:lnTo>
                  <a:lnTo>
                    <a:pt x="13" y="0"/>
                  </a:lnTo>
                  <a:lnTo>
                    <a:pt x="11" y="0"/>
                  </a:lnTo>
                  <a:lnTo>
                    <a:pt x="10" y="1"/>
                  </a:lnTo>
                  <a:lnTo>
                    <a:pt x="9" y="1"/>
                  </a:lnTo>
                  <a:lnTo>
                    <a:pt x="8" y="2"/>
                  </a:lnTo>
                  <a:lnTo>
                    <a:pt x="6" y="2"/>
                  </a:lnTo>
                  <a:lnTo>
                    <a:pt x="5" y="3"/>
                  </a:lnTo>
                  <a:lnTo>
                    <a:pt x="5" y="4"/>
                  </a:lnTo>
                  <a:lnTo>
                    <a:pt x="4" y="5"/>
                  </a:lnTo>
                  <a:lnTo>
                    <a:pt x="3" y="6"/>
                  </a:lnTo>
                  <a:lnTo>
                    <a:pt x="2" y="7"/>
                  </a:lnTo>
                  <a:lnTo>
                    <a:pt x="2" y="8"/>
                  </a:lnTo>
                  <a:lnTo>
                    <a:pt x="1" y="10"/>
                  </a:lnTo>
                  <a:lnTo>
                    <a:pt x="1" y="11"/>
                  </a:lnTo>
                  <a:lnTo>
                    <a:pt x="0" y="13"/>
                  </a:lnTo>
                  <a:lnTo>
                    <a:pt x="0" y="14"/>
                  </a:lnTo>
                  <a:lnTo>
                    <a:pt x="0" y="16"/>
                  </a:lnTo>
                  <a:lnTo>
                    <a:pt x="1" y="17"/>
                  </a:lnTo>
                  <a:lnTo>
                    <a:pt x="1" y="18"/>
                  </a:lnTo>
                  <a:lnTo>
                    <a:pt x="2" y="20"/>
                  </a:lnTo>
                  <a:lnTo>
                    <a:pt x="2" y="21"/>
                  </a:lnTo>
                  <a:lnTo>
                    <a:pt x="3" y="22"/>
                  </a:lnTo>
                  <a:lnTo>
                    <a:pt x="4" y="23"/>
                  </a:lnTo>
                  <a:lnTo>
                    <a:pt x="5" y="24"/>
                  </a:lnTo>
                  <a:lnTo>
                    <a:pt x="5" y="25"/>
                  </a:lnTo>
                  <a:lnTo>
                    <a:pt x="6" y="26"/>
                  </a:lnTo>
                  <a:lnTo>
                    <a:pt x="8" y="27"/>
                  </a:lnTo>
                  <a:lnTo>
                    <a:pt x="9" y="27"/>
                  </a:lnTo>
                  <a:lnTo>
                    <a:pt x="10" y="27"/>
                  </a:lnTo>
                  <a:lnTo>
                    <a:pt x="11" y="28"/>
                  </a:lnTo>
                  <a:lnTo>
                    <a:pt x="13" y="28"/>
                  </a:lnTo>
                  <a:lnTo>
                    <a:pt x="14" y="28"/>
                  </a:lnTo>
                  <a:lnTo>
                    <a:pt x="16" y="28"/>
                  </a:lnTo>
                  <a:lnTo>
                    <a:pt x="17" y="28"/>
                  </a:lnTo>
                  <a:lnTo>
                    <a:pt x="18" y="27"/>
                  </a:lnTo>
                  <a:lnTo>
                    <a:pt x="19" y="27"/>
                  </a:lnTo>
                  <a:lnTo>
                    <a:pt x="21" y="27"/>
                  </a:lnTo>
                  <a:lnTo>
                    <a:pt x="22" y="26"/>
                  </a:lnTo>
                  <a:lnTo>
                    <a:pt x="23" y="25"/>
                  </a:lnTo>
                  <a:lnTo>
                    <a:pt x="24" y="24"/>
                  </a:lnTo>
                  <a:lnTo>
                    <a:pt x="25" y="23"/>
                  </a:lnTo>
                  <a:lnTo>
                    <a:pt x="25" y="22"/>
                  </a:lnTo>
                  <a:lnTo>
                    <a:pt x="26" y="21"/>
                  </a:lnTo>
                  <a:lnTo>
                    <a:pt x="27" y="20"/>
                  </a:lnTo>
                  <a:lnTo>
                    <a:pt x="27" y="18"/>
                  </a:lnTo>
                  <a:lnTo>
                    <a:pt x="28"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606"/>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607"/>
            <p:cNvSpPr>
              <a:spLocks/>
            </p:cNvSpPr>
            <p:nvPr/>
          </p:nvSpPr>
          <p:spPr bwMode="auto">
            <a:xfrm>
              <a:off x="4273" y="2177"/>
              <a:ext cx="28" cy="27"/>
            </a:xfrm>
            <a:custGeom>
              <a:avLst/>
              <a:gdLst/>
              <a:ahLst/>
              <a:cxnLst>
                <a:cxn ang="0">
                  <a:pos x="28" y="12"/>
                </a:cxn>
                <a:cxn ang="0">
                  <a:pos x="27" y="9"/>
                </a:cxn>
                <a:cxn ang="0">
                  <a:pos x="26" y="7"/>
                </a:cxn>
                <a:cxn ang="0">
                  <a:pos x="25" y="5"/>
                </a:cxn>
                <a:cxn ang="0">
                  <a:pos x="23" y="2"/>
                </a:cxn>
                <a:cxn ang="0">
                  <a:pos x="21" y="1"/>
                </a:cxn>
                <a:cxn ang="0">
                  <a:pos x="18" y="0"/>
                </a:cxn>
                <a:cxn ang="0">
                  <a:pos x="16" y="0"/>
                </a:cxn>
                <a:cxn ang="0">
                  <a:pos x="13" y="0"/>
                </a:cxn>
                <a:cxn ang="0">
                  <a:pos x="10" y="0"/>
                </a:cxn>
                <a:cxn ang="0">
                  <a:pos x="8" y="1"/>
                </a:cxn>
                <a:cxn ang="0">
                  <a:pos x="5" y="2"/>
                </a:cxn>
                <a:cxn ang="0">
                  <a:pos x="4" y="5"/>
                </a:cxn>
                <a:cxn ang="0">
                  <a:pos x="2" y="7"/>
                </a:cxn>
                <a:cxn ang="0">
                  <a:pos x="1" y="9"/>
                </a:cxn>
                <a:cxn ang="0">
                  <a:pos x="0" y="12"/>
                </a:cxn>
                <a:cxn ang="0">
                  <a:pos x="0" y="15"/>
                </a:cxn>
                <a:cxn ang="0">
                  <a:pos x="1" y="17"/>
                </a:cxn>
                <a:cxn ang="0">
                  <a:pos x="2" y="20"/>
                </a:cxn>
                <a:cxn ang="0">
                  <a:pos x="4" y="22"/>
                </a:cxn>
                <a:cxn ang="0">
                  <a:pos x="5" y="24"/>
                </a:cxn>
                <a:cxn ang="0">
                  <a:pos x="8" y="26"/>
                </a:cxn>
                <a:cxn ang="0">
                  <a:pos x="10" y="26"/>
                </a:cxn>
                <a:cxn ang="0">
                  <a:pos x="13" y="27"/>
                </a:cxn>
                <a:cxn ang="0">
                  <a:pos x="16" y="27"/>
                </a:cxn>
                <a:cxn ang="0">
                  <a:pos x="18" y="26"/>
                </a:cxn>
                <a:cxn ang="0">
                  <a:pos x="21" y="26"/>
                </a:cxn>
                <a:cxn ang="0">
                  <a:pos x="23" y="24"/>
                </a:cxn>
                <a:cxn ang="0">
                  <a:pos x="25" y="22"/>
                </a:cxn>
                <a:cxn ang="0">
                  <a:pos x="26" y="20"/>
                </a:cxn>
                <a:cxn ang="0">
                  <a:pos x="27" y="17"/>
                </a:cxn>
                <a:cxn ang="0">
                  <a:pos x="28" y="15"/>
                </a:cxn>
              </a:cxnLst>
              <a:rect l="0" t="0" r="r" b="b"/>
              <a:pathLst>
                <a:path w="28" h="27">
                  <a:moveTo>
                    <a:pt x="28" y="13"/>
                  </a:moveTo>
                  <a:lnTo>
                    <a:pt x="28" y="12"/>
                  </a:lnTo>
                  <a:lnTo>
                    <a:pt x="28" y="10"/>
                  </a:lnTo>
                  <a:lnTo>
                    <a:pt x="27" y="9"/>
                  </a:lnTo>
                  <a:lnTo>
                    <a:pt x="27" y="8"/>
                  </a:lnTo>
                  <a:lnTo>
                    <a:pt x="26" y="7"/>
                  </a:lnTo>
                  <a:lnTo>
                    <a:pt x="25" y="5"/>
                  </a:lnTo>
                  <a:lnTo>
                    <a:pt x="25" y="5"/>
                  </a:lnTo>
                  <a:lnTo>
                    <a:pt x="24" y="3"/>
                  </a:lnTo>
                  <a:lnTo>
                    <a:pt x="23" y="2"/>
                  </a:lnTo>
                  <a:lnTo>
                    <a:pt x="22" y="2"/>
                  </a:lnTo>
                  <a:lnTo>
                    <a:pt x="21" y="1"/>
                  </a:lnTo>
                  <a:lnTo>
                    <a:pt x="19" y="0"/>
                  </a:lnTo>
                  <a:lnTo>
                    <a:pt x="18" y="0"/>
                  </a:lnTo>
                  <a:lnTo>
                    <a:pt x="17" y="0"/>
                  </a:lnTo>
                  <a:lnTo>
                    <a:pt x="16" y="0"/>
                  </a:lnTo>
                  <a:lnTo>
                    <a:pt x="14" y="0"/>
                  </a:lnTo>
                  <a:lnTo>
                    <a:pt x="13" y="0"/>
                  </a:lnTo>
                  <a:lnTo>
                    <a:pt x="11" y="0"/>
                  </a:lnTo>
                  <a:lnTo>
                    <a:pt x="10" y="0"/>
                  </a:lnTo>
                  <a:lnTo>
                    <a:pt x="9" y="0"/>
                  </a:lnTo>
                  <a:lnTo>
                    <a:pt x="8" y="1"/>
                  </a:lnTo>
                  <a:lnTo>
                    <a:pt x="6" y="2"/>
                  </a:lnTo>
                  <a:lnTo>
                    <a:pt x="5" y="2"/>
                  </a:lnTo>
                  <a:lnTo>
                    <a:pt x="5" y="3"/>
                  </a:lnTo>
                  <a:lnTo>
                    <a:pt x="4" y="5"/>
                  </a:lnTo>
                  <a:lnTo>
                    <a:pt x="3" y="5"/>
                  </a:lnTo>
                  <a:lnTo>
                    <a:pt x="2" y="7"/>
                  </a:lnTo>
                  <a:lnTo>
                    <a:pt x="2" y="8"/>
                  </a:lnTo>
                  <a:lnTo>
                    <a:pt x="1" y="9"/>
                  </a:lnTo>
                  <a:lnTo>
                    <a:pt x="1" y="10"/>
                  </a:lnTo>
                  <a:lnTo>
                    <a:pt x="0" y="12"/>
                  </a:lnTo>
                  <a:lnTo>
                    <a:pt x="0" y="13"/>
                  </a:lnTo>
                  <a:lnTo>
                    <a:pt x="0" y="15"/>
                  </a:lnTo>
                  <a:lnTo>
                    <a:pt x="1" y="16"/>
                  </a:lnTo>
                  <a:lnTo>
                    <a:pt x="1" y="17"/>
                  </a:lnTo>
                  <a:lnTo>
                    <a:pt x="2" y="19"/>
                  </a:lnTo>
                  <a:lnTo>
                    <a:pt x="2" y="20"/>
                  </a:lnTo>
                  <a:lnTo>
                    <a:pt x="3" y="21"/>
                  </a:lnTo>
                  <a:lnTo>
                    <a:pt x="4" y="22"/>
                  </a:lnTo>
                  <a:lnTo>
                    <a:pt x="5" y="23"/>
                  </a:lnTo>
                  <a:lnTo>
                    <a:pt x="5" y="24"/>
                  </a:lnTo>
                  <a:lnTo>
                    <a:pt x="6" y="25"/>
                  </a:lnTo>
                  <a:lnTo>
                    <a:pt x="8" y="26"/>
                  </a:lnTo>
                  <a:lnTo>
                    <a:pt x="9" y="26"/>
                  </a:lnTo>
                  <a:lnTo>
                    <a:pt x="10" y="26"/>
                  </a:lnTo>
                  <a:lnTo>
                    <a:pt x="11" y="27"/>
                  </a:lnTo>
                  <a:lnTo>
                    <a:pt x="13" y="27"/>
                  </a:lnTo>
                  <a:lnTo>
                    <a:pt x="14" y="27"/>
                  </a:lnTo>
                  <a:lnTo>
                    <a:pt x="16" y="27"/>
                  </a:lnTo>
                  <a:lnTo>
                    <a:pt x="17" y="27"/>
                  </a:lnTo>
                  <a:lnTo>
                    <a:pt x="18" y="26"/>
                  </a:lnTo>
                  <a:lnTo>
                    <a:pt x="19" y="26"/>
                  </a:lnTo>
                  <a:lnTo>
                    <a:pt x="21" y="26"/>
                  </a:lnTo>
                  <a:lnTo>
                    <a:pt x="22" y="25"/>
                  </a:lnTo>
                  <a:lnTo>
                    <a:pt x="23" y="24"/>
                  </a:lnTo>
                  <a:lnTo>
                    <a:pt x="24" y="23"/>
                  </a:lnTo>
                  <a:lnTo>
                    <a:pt x="25" y="22"/>
                  </a:lnTo>
                  <a:lnTo>
                    <a:pt x="25" y="21"/>
                  </a:lnTo>
                  <a:lnTo>
                    <a:pt x="26" y="20"/>
                  </a:lnTo>
                  <a:lnTo>
                    <a:pt x="27" y="19"/>
                  </a:lnTo>
                  <a:lnTo>
                    <a:pt x="27" y="17"/>
                  </a:lnTo>
                  <a:lnTo>
                    <a:pt x="28" y="16"/>
                  </a:lnTo>
                  <a:lnTo>
                    <a:pt x="28" y="15"/>
                  </a:lnTo>
                  <a:lnTo>
                    <a:pt x="28" y="13"/>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608"/>
            <p:cNvSpPr>
              <a:spLocks/>
            </p:cNvSpPr>
            <p:nvPr/>
          </p:nvSpPr>
          <p:spPr bwMode="auto">
            <a:xfrm>
              <a:off x="7363" y="2329"/>
              <a:ext cx="75" cy="75"/>
            </a:xfrm>
            <a:custGeom>
              <a:avLst/>
              <a:gdLst/>
              <a:ahLst/>
              <a:cxnLst>
                <a:cxn ang="0">
                  <a:pos x="0" y="34"/>
                </a:cxn>
                <a:cxn ang="0">
                  <a:pos x="1" y="27"/>
                </a:cxn>
                <a:cxn ang="0">
                  <a:pos x="5" y="20"/>
                </a:cxn>
                <a:cxn ang="0">
                  <a:pos x="8" y="14"/>
                </a:cxn>
                <a:cxn ang="0">
                  <a:pos x="14" y="9"/>
                </a:cxn>
                <a:cxn ang="0">
                  <a:pos x="19" y="5"/>
                </a:cxn>
                <a:cxn ang="0">
                  <a:pos x="26" y="3"/>
                </a:cxn>
                <a:cxn ang="0">
                  <a:pos x="33" y="0"/>
                </a:cxn>
                <a:cxn ang="0">
                  <a:pos x="41" y="0"/>
                </a:cxn>
                <a:cxn ang="0">
                  <a:pos x="48" y="3"/>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7"/>
                  </a:lnTo>
                  <a:lnTo>
                    <a:pt x="3" y="23"/>
                  </a:lnTo>
                  <a:lnTo>
                    <a:pt x="5" y="20"/>
                  </a:lnTo>
                  <a:lnTo>
                    <a:pt x="6" y="17"/>
                  </a:lnTo>
                  <a:lnTo>
                    <a:pt x="8" y="14"/>
                  </a:lnTo>
                  <a:lnTo>
                    <a:pt x="11" y="11"/>
                  </a:lnTo>
                  <a:lnTo>
                    <a:pt x="14" y="9"/>
                  </a:lnTo>
                  <a:lnTo>
                    <a:pt x="17" y="7"/>
                  </a:lnTo>
                  <a:lnTo>
                    <a:pt x="19" y="5"/>
                  </a:lnTo>
                  <a:lnTo>
                    <a:pt x="23" y="4"/>
                  </a:lnTo>
                  <a:lnTo>
                    <a:pt x="26" y="3"/>
                  </a:lnTo>
                  <a:lnTo>
                    <a:pt x="30" y="1"/>
                  </a:lnTo>
                  <a:lnTo>
                    <a:pt x="33" y="0"/>
                  </a:lnTo>
                  <a:lnTo>
                    <a:pt x="37" y="0"/>
                  </a:lnTo>
                  <a:lnTo>
                    <a:pt x="41" y="0"/>
                  </a:lnTo>
                  <a:lnTo>
                    <a:pt x="45" y="1"/>
                  </a:lnTo>
                  <a:lnTo>
                    <a:pt x="48" y="3"/>
                  </a:lnTo>
                  <a:lnTo>
                    <a:pt x="52" y="4"/>
                  </a:lnTo>
                  <a:lnTo>
                    <a:pt x="55" y="5"/>
                  </a:lnTo>
                  <a:lnTo>
                    <a:pt x="58" y="7"/>
                  </a:lnTo>
                  <a:lnTo>
                    <a:pt x="61" y="9"/>
                  </a:lnTo>
                  <a:lnTo>
                    <a:pt x="64" y="11"/>
                  </a:lnTo>
                  <a:lnTo>
                    <a:pt x="66" y="14"/>
                  </a:lnTo>
                  <a:lnTo>
                    <a:pt x="68"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609"/>
            <p:cNvSpPr>
              <a:spLocks/>
            </p:cNvSpPr>
            <p:nvPr/>
          </p:nvSpPr>
          <p:spPr bwMode="auto">
            <a:xfrm>
              <a:off x="7363" y="2205"/>
              <a:ext cx="75" cy="75"/>
            </a:xfrm>
            <a:custGeom>
              <a:avLst/>
              <a:gdLst/>
              <a:ahLst/>
              <a:cxnLst>
                <a:cxn ang="0">
                  <a:pos x="0" y="34"/>
                </a:cxn>
                <a:cxn ang="0">
                  <a:pos x="1" y="26"/>
                </a:cxn>
                <a:cxn ang="0">
                  <a:pos x="5" y="20"/>
                </a:cxn>
                <a:cxn ang="0">
                  <a:pos x="8" y="14"/>
                </a:cxn>
                <a:cxn ang="0">
                  <a:pos x="14" y="9"/>
                </a:cxn>
                <a:cxn ang="0">
                  <a:pos x="19" y="5"/>
                </a:cxn>
                <a:cxn ang="0">
                  <a:pos x="26" y="2"/>
                </a:cxn>
                <a:cxn ang="0">
                  <a:pos x="33" y="0"/>
                </a:cxn>
                <a:cxn ang="0">
                  <a:pos x="41" y="0"/>
                </a:cxn>
                <a:cxn ang="0">
                  <a:pos x="48" y="2"/>
                </a:cxn>
                <a:cxn ang="0">
                  <a:pos x="55" y="5"/>
                </a:cxn>
                <a:cxn ang="0">
                  <a:pos x="61" y="9"/>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6"/>
                  </a:lnTo>
                  <a:lnTo>
                    <a:pt x="3" y="23"/>
                  </a:lnTo>
                  <a:lnTo>
                    <a:pt x="5" y="20"/>
                  </a:lnTo>
                  <a:lnTo>
                    <a:pt x="6" y="17"/>
                  </a:lnTo>
                  <a:lnTo>
                    <a:pt x="8" y="14"/>
                  </a:lnTo>
                  <a:lnTo>
                    <a:pt x="11" y="11"/>
                  </a:lnTo>
                  <a:lnTo>
                    <a:pt x="14" y="9"/>
                  </a:lnTo>
                  <a:lnTo>
                    <a:pt x="17" y="7"/>
                  </a:lnTo>
                  <a:lnTo>
                    <a:pt x="19" y="5"/>
                  </a:lnTo>
                  <a:lnTo>
                    <a:pt x="23" y="3"/>
                  </a:lnTo>
                  <a:lnTo>
                    <a:pt x="26" y="2"/>
                  </a:lnTo>
                  <a:lnTo>
                    <a:pt x="30" y="1"/>
                  </a:lnTo>
                  <a:lnTo>
                    <a:pt x="33" y="0"/>
                  </a:lnTo>
                  <a:lnTo>
                    <a:pt x="37" y="0"/>
                  </a:lnTo>
                  <a:lnTo>
                    <a:pt x="41" y="0"/>
                  </a:lnTo>
                  <a:lnTo>
                    <a:pt x="45" y="1"/>
                  </a:lnTo>
                  <a:lnTo>
                    <a:pt x="48" y="2"/>
                  </a:lnTo>
                  <a:lnTo>
                    <a:pt x="52" y="3"/>
                  </a:lnTo>
                  <a:lnTo>
                    <a:pt x="55" y="5"/>
                  </a:lnTo>
                  <a:lnTo>
                    <a:pt x="58" y="7"/>
                  </a:lnTo>
                  <a:lnTo>
                    <a:pt x="61" y="9"/>
                  </a:lnTo>
                  <a:lnTo>
                    <a:pt x="64" y="11"/>
                  </a:lnTo>
                  <a:lnTo>
                    <a:pt x="66" y="14"/>
                  </a:lnTo>
                  <a:lnTo>
                    <a:pt x="68"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610"/>
            <p:cNvSpPr>
              <a:spLocks/>
            </p:cNvSpPr>
            <p:nvPr/>
          </p:nvSpPr>
          <p:spPr bwMode="auto">
            <a:xfrm>
              <a:off x="7238" y="2205"/>
              <a:ext cx="75" cy="75"/>
            </a:xfrm>
            <a:custGeom>
              <a:avLst/>
              <a:gdLst/>
              <a:ahLst/>
              <a:cxnLst>
                <a:cxn ang="0">
                  <a:pos x="0" y="34"/>
                </a:cxn>
                <a:cxn ang="0">
                  <a:pos x="2" y="26"/>
                </a:cxn>
                <a:cxn ang="0">
                  <a:pos x="5" y="20"/>
                </a:cxn>
                <a:cxn ang="0">
                  <a:pos x="9" y="14"/>
                </a:cxn>
                <a:cxn ang="0">
                  <a:pos x="14" y="9"/>
                </a:cxn>
                <a:cxn ang="0">
                  <a:pos x="20" y="5"/>
                </a:cxn>
                <a:cxn ang="0">
                  <a:pos x="27" y="2"/>
                </a:cxn>
                <a:cxn ang="0">
                  <a:pos x="34" y="0"/>
                </a:cxn>
                <a:cxn ang="0">
                  <a:pos x="42" y="0"/>
                </a:cxn>
                <a:cxn ang="0">
                  <a:pos x="49" y="2"/>
                </a:cxn>
                <a:cxn ang="0">
                  <a:pos x="55" y="5"/>
                </a:cxn>
                <a:cxn ang="0">
                  <a:pos x="61" y="9"/>
                </a:cxn>
                <a:cxn ang="0">
                  <a:pos x="67" y="14"/>
                </a:cxn>
                <a:cxn ang="0">
                  <a:pos x="70" y="20"/>
                </a:cxn>
                <a:cxn ang="0">
                  <a:pos x="73" y="26"/>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4" y="23"/>
                  </a:lnTo>
                  <a:lnTo>
                    <a:pt x="5" y="20"/>
                  </a:lnTo>
                  <a:lnTo>
                    <a:pt x="7" y="17"/>
                  </a:lnTo>
                  <a:lnTo>
                    <a:pt x="9" y="14"/>
                  </a:lnTo>
                  <a:lnTo>
                    <a:pt x="11" y="11"/>
                  </a:lnTo>
                  <a:lnTo>
                    <a:pt x="14" y="9"/>
                  </a:lnTo>
                  <a:lnTo>
                    <a:pt x="17" y="7"/>
                  </a:lnTo>
                  <a:lnTo>
                    <a:pt x="20" y="5"/>
                  </a:lnTo>
                  <a:lnTo>
                    <a:pt x="23" y="3"/>
                  </a:lnTo>
                  <a:lnTo>
                    <a:pt x="27" y="2"/>
                  </a:lnTo>
                  <a:lnTo>
                    <a:pt x="30" y="1"/>
                  </a:lnTo>
                  <a:lnTo>
                    <a:pt x="34" y="0"/>
                  </a:lnTo>
                  <a:lnTo>
                    <a:pt x="38" y="0"/>
                  </a:lnTo>
                  <a:lnTo>
                    <a:pt x="42" y="0"/>
                  </a:lnTo>
                  <a:lnTo>
                    <a:pt x="45" y="1"/>
                  </a:lnTo>
                  <a:lnTo>
                    <a:pt x="49" y="2"/>
                  </a:lnTo>
                  <a:lnTo>
                    <a:pt x="52" y="3"/>
                  </a:lnTo>
                  <a:lnTo>
                    <a:pt x="55" y="5"/>
                  </a:lnTo>
                  <a:lnTo>
                    <a:pt x="58" y="7"/>
                  </a:lnTo>
                  <a:lnTo>
                    <a:pt x="61" y="9"/>
                  </a:lnTo>
                  <a:lnTo>
                    <a:pt x="64" y="11"/>
                  </a:lnTo>
                  <a:lnTo>
                    <a:pt x="67"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611"/>
            <p:cNvSpPr>
              <a:spLocks/>
            </p:cNvSpPr>
            <p:nvPr/>
          </p:nvSpPr>
          <p:spPr bwMode="auto">
            <a:xfrm>
              <a:off x="7238" y="2329"/>
              <a:ext cx="75" cy="75"/>
            </a:xfrm>
            <a:custGeom>
              <a:avLst/>
              <a:gdLst/>
              <a:ahLst/>
              <a:cxnLst>
                <a:cxn ang="0">
                  <a:pos x="0" y="34"/>
                </a:cxn>
                <a:cxn ang="0">
                  <a:pos x="2" y="27"/>
                </a:cxn>
                <a:cxn ang="0">
                  <a:pos x="5" y="20"/>
                </a:cxn>
                <a:cxn ang="0">
                  <a:pos x="9" y="14"/>
                </a:cxn>
                <a:cxn ang="0">
                  <a:pos x="14" y="9"/>
                </a:cxn>
                <a:cxn ang="0">
                  <a:pos x="20" y="5"/>
                </a:cxn>
                <a:cxn ang="0">
                  <a:pos x="27" y="3"/>
                </a:cxn>
                <a:cxn ang="0">
                  <a:pos x="34" y="0"/>
                </a:cxn>
                <a:cxn ang="0">
                  <a:pos x="42" y="0"/>
                </a:cxn>
                <a:cxn ang="0">
                  <a:pos x="49" y="3"/>
                </a:cxn>
                <a:cxn ang="0">
                  <a:pos x="55" y="5"/>
                </a:cxn>
                <a:cxn ang="0">
                  <a:pos x="61" y="9"/>
                </a:cxn>
                <a:cxn ang="0">
                  <a:pos x="67" y="14"/>
                </a:cxn>
                <a:cxn ang="0">
                  <a:pos x="70" y="20"/>
                </a:cxn>
                <a:cxn ang="0">
                  <a:pos x="73" y="27"/>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4" y="23"/>
                  </a:lnTo>
                  <a:lnTo>
                    <a:pt x="5" y="20"/>
                  </a:lnTo>
                  <a:lnTo>
                    <a:pt x="7" y="17"/>
                  </a:lnTo>
                  <a:lnTo>
                    <a:pt x="9" y="14"/>
                  </a:lnTo>
                  <a:lnTo>
                    <a:pt x="11" y="11"/>
                  </a:lnTo>
                  <a:lnTo>
                    <a:pt x="14" y="9"/>
                  </a:lnTo>
                  <a:lnTo>
                    <a:pt x="17" y="7"/>
                  </a:lnTo>
                  <a:lnTo>
                    <a:pt x="20" y="5"/>
                  </a:lnTo>
                  <a:lnTo>
                    <a:pt x="23" y="4"/>
                  </a:lnTo>
                  <a:lnTo>
                    <a:pt x="27" y="3"/>
                  </a:lnTo>
                  <a:lnTo>
                    <a:pt x="30" y="1"/>
                  </a:lnTo>
                  <a:lnTo>
                    <a:pt x="34" y="0"/>
                  </a:lnTo>
                  <a:lnTo>
                    <a:pt x="38" y="0"/>
                  </a:lnTo>
                  <a:lnTo>
                    <a:pt x="42" y="0"/>
                  </a:lnTo>
                  <a:lnTo>
                    <a:pt x="45" y="1"/>
                  </a:lnTo>
                  <a:lnTo>
                    <a:pt x="49" y="3"/>
                  </a:lnTo>
                  <a:lnTo>
                    <a:pt x="52" y="4"/>
                  </a:lnTo>
                  <a:lnTo>
                    <a:pt x="55" y="5"/>
                  </a:lnTo>
                  <a:lnTo>
                    <a:pt x="58" y="7"/>
                  </a:lnTo>
                  <a:lnTo>
                    <a:pt x="61" y="9"/>
                  </a:lnTo>
                  <a:lnTo>
                    <a:pt x="64" y="11"/>
                  </a:lnTo>
                  <a:lnTo>
                    <a:pt x="67"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612"/>
            <p:cNvSpPr>
              <a:spLocks/>
            </p:cNvSpPr>
            <p:nvPr/>
          </p:nvSpPr>
          <p:spPr bwMode="auto">
            <a:xfrm>
              <a:off x="7088" y="2055"/>
              <a:ext cx="238" cy="237"/>
            </a:xfrm>
            <a:custGeom>
              <a:avLst/>
              <a:gdLst/>
              <a:ahLst/>
              <a:cxnLst>
                <a:cxn ang="0">
                  <a:pos x="238" y="0"/>
                </a:cxn>
                <a:cxn ang="0">
                  <a:pos x="237" y="6"/>
                </a:cxn>
                <a:cxn ang="0">
                  <a:pos x="236" y="12"/>
                </a:cxn>
                <a:cxn ang="0">
                  <a:pos x="234" y="18"/>
                </a:cxn>
                <a:cxn ang="0">
                  <a:pos x="234" y="24"/>
                </a:cxn>
                <a:cxn ang="0">
                  <a:pos x="233" y="29"/>
                </a:cxn>
                <a:cxn ang="0">
                  <a:pos x="231" y="35"/>
                </a:cxn>
                <a:cxn ang="0">
                  <a:pos x="229" y="40"/>
                </a:cxn>
                <a:cxn ang="0">
                  <a:pos x="228" y="46"/>
                </a:cxn>
                <a:cxn ang="0">
                  <a:pos x="226" y="51"/>
                </a:cxn>
                <a:cxn ang="0">
                  <a:pos x="225" y="57"/>
                </a:cxn>
                <a:cxn ang="0">
                  <a:pos x="222" y="62"/>
                </a:cxn>
                <a:cxn ang="0">
                  <a:pos x="220" y="67"/>
                </a:cxn>
                <a:cxn ang="0">
                  <a:pos x="218" y="73"/>
                </a:cxn>
                <a:cxn ang="0">
                  <a:pos x="216" y="78"/>
                </a:cxn>
                <a:cxn ang="0">
                  <a:pos x="211" y="88"/>
                </a:cxn>
                <a:cxn ang="0">
                  <a:pos x="206" y="97"/>
                </a:cxn>
                <a:cxn ang="0">
                  <a:pos x="200" y="107"/>
                </a:cxn>
                <a:cxn ang="0">
                  <a:pos x="195" y="116"/>
                </a:cxn>
                <a:cxn ang="0">
                  <a:pos x="189" y="126"/>
                </a:cxn>
                <a:cxn ang="0">
                  <a:pos x="182" y="135"/>
                </a:cxn>
                <a:cxn ang="0">
                  <a:pos x="175" y="143"/>
                </a:cxn>
                <a:cxn ang="0">
                  <a:pos x="167" y="151"/>
                </a:cxn>
                <a:cxn ang="0">
                  <a:pos x="160" y="160"/>
                </a:cxn>
                <a:cxn ang="0">
                  <a:pos x="151" y="167"/>
                </a:cxn>
                <a:cxn ang="0">
                  <a:pos x="143" y="175"/>
                </a:cxn>
                <a:cxn ang="0">
                  <a:pos x="135" y="182"/>
                </a:cxn>
                <a:cxn ang="0">
                  <a:pos x="125" y="188"/>
                </a:cxn>
                <a:cxn ang="0">
                  <a:pos x="116" y="195"/>
                </a:cxn>
                <a:cxn ang="0">
                  <a:pos x="107" y="200"/>
                </a:cxn>
                <a:cxn ang="0">
                  <a:pos x="97" y="206"/>
                </a:cxn>
                <a:cxn ang="0">
                  <a:pos x="87" y="211"/>
                </a:cxn>
                <a:cxn ang="0">
                  <a:pos x="77" y="216"/>
                </a:cxn>
                <a:cxn ang="0">
                  <a:pos x="72" y="218"/>
                </a:cxn>
                <a:cxn ang="0">
                  <a:pos x="67" y="220"/>
                </a:cxn>
                <a:cxn ang="0">
                  <a:pos x="61" y="223"/>
                </a:cxn>
                <a:cxn ang="0">
                  <a:pos x="56" y="224"/>
                </a:cxn>
                <a:cxn ang="0">
                  <a:pos x="51" y="226"/>
                </a:cxn>
                <a:cxn ang="0">
                  <a:pos x="45" y="228"/>
                </a:cxn>
                <a:cxn ang="0">
                  <a:pos x="40" y="230"/>
                </a:cxn>
                <a:cxn ang="0">
                  <a:pos x="34" y="231"/>
                </a:cxn>
                <a:cxn ang="0">
                  <a:pos x="29" y="232"/>
                </a:cxn>
                <a:cxn ang="0">
                  <a:pos x="23" y="233"/>
                </a:cxn>
                <a:cxn ang="0">
                  <a:pos x="17" y="235"/>
                </a:cxn>
                <a:cxn ang="0">
                  <a:pos x="12" y="236"/>
                </a:cxn>
                <a:cxn ang="0">
                  <a:pos x="6" y="236"/>
                </a:cxn>
                <a:cxn ang="0">
                  <a:pos x="0" y="237"/>
                </a:cxn>
              </a:cxnLst>
              <a:rect l="0" t="0" r="r" b="b"/>
              <a:pathLst>
                <a:path w="238" h="237">
                  <a:moveTo>
                    <a:pt x="238" y="0"/>
                  </a:moveTo>
                  <a:lnTo>
                    <a:pt x="237" y="6"/>
                  </a:lnTo>
                  <a:lnTo>
                    <a:pt x="236" y="12"/>
                  </a:lnTo>
                  <a:lnTo>
                    <a:pt x="234" y="18"/>
                  </a:lnTo>
                  <a:lnTo>
                    <a:pt x="234" y="24"/>
                  </a:lnTo>
                  <a:lnTo>
                    <a:pt x="233" y="29"/>
                  </a:lnTo>
                  <a:lnTo>
                    <a:pt x="231" y="35"/>
                  </a:lnTo>
                  <a:lnTo>
                    <a:pt x="229" y="40"/>
                  </a:lnTo>
                  <a:lnTo>
                    <a:pt x="228" y="46"/>
                  </a:lnTo>
                  <a:lnTo>
                    <a:pt x="226" y="51"/>
                  </a:lnTo>
                  <a:lnTo>
                    <a:pt x="225" y="57"/>
                  </a:lnTo>
                  <a:lnTo>
                    <a:pt x="222" y="62"/>
                  </a:lnTo>
                  <a:lnTo>
                    <a:pt x="220" y="67"/>
                  </a:lnTo>
                  <a:lnTo>
                    <a:pt x="218" y="73"/>
                  </a:lnTo>
                  <a:lnTo>
                    <a:pt x="216" y="78"/>
                  </a:lnTo>
                  <a:lnTo>
                    <a:pt x="211" y="88"/>
                  </a:lnTo>
                  <a:lnTo>
                    <a:pt x="206" y="97"/>
                  </a:lnTo>
                  <a:lnTo>
                    <a:pt x="200" y="107"/>
                  </a:lnTo>
                  <a:lnTo>
                    <a:pt x="195" y="116"/>
                  </a:lnTo>
                  <a:lnTo>
                    <a:pt x="189" y="126"/>
                  </a:lnTo>
                  <a:lnTo>
                    <a:pt x="182" y="135"/>
                  </a:lnTo>
                  <a:lnTo>
                    <a:pt x="175" y="143"/>
                  </a:lnTo>
                  <a:lnTo>
                    <a:pt x="167" y="151"/>
                  </a:lnTo>
                  <a:lnTo>
                    <a:pt x="160" y="160"/>
                  </a:lnTo>
                  <a:lnTo>
                    <a:pt x="151" y="167"/>
                  </a:lnTo>
                  <a:lnTo>
                    <a:pt x="143" y="175"/>
                  </a:lnTo>
                  <a:lnTo>
                    <a:pt x="135" y="182"/>
                  </a:lnTo>
                  <a:lnTo>
                    <a:pt x="125" y="188"/>
                  </a:lnTo>
                  <a:lnTo>
                    <a:pt x="116" y="195"/>
                  </a:lnTo>
                  <a:lnTo>
                    <a:pt x="107" y="200"/>
                  </a:lnTo>
                  <a:lnTo>
                    <a:pt x="97" y="206"/>
                  </a:lnTo>
                  <a:lnTo>
                    <a:pt x="87" y="211"/>
                  </a:lnTo>
                  <a:lnTo>
                    <a:pt x="77" y="216"/>
                  </a:lnTo>
                  <a:lnTo>
                    <a:pt x="72" y="218"/>
                  </a:lnTo>
                  <a:lnTo>
                    <a:pt x="67" y="220"/>
                  </a:lnTo>
                  <a:lnTo>
                    <a:pt x="61" y="223"/>
                  </a:lnTo>
                  <a:lnTo>
                    <a:pt x="56" y="224"/>
                  </a:lnTo>
                  <a:lnTo>
                    <a:pt x="51" y="226"/>
                  </a:lnTo>
                  <a:lnTo>
                    <a:pt x="45" y="228"/>
                  </a:lnTo>
                  <a:lnTo>
                    <a:pt x="40" y="230"/>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613"/>
            <p:cNvSpPr>
              <a:spLocks/>
            </p:cNvSpPr>
            <p:nvPr/>
          </p:nvSpPr>
          <p:spPr bwMode="auto">
            <a:xfrm>
              <a:off x="7350" y="2055"/>
              <a:ext cx="237" cy="237"/>
            </a:xfrm>
            <a:custGeom>
              <a:avLst/>
              <a:gdLst/>
              <a:ahLst/>
              <a:cxnLst>
                <a:cxn ang="0">
                  <a:pos x="237" y="237"/>
                </a:cxn>
                <a:cxn ang="0">
                  <a:pos x="231" y="236"/>
                </a:cxn>
                <a:cxn ang="0">
                  <a:pos x="225" y="236"/>
                </a:cxn>
                <a:cxn ang="0">
                  <a:pos x="219" y="235"/>
                </a:cxn>
                <a:cxn ang="0">
                  <a:pos x="214" y="234"/>
                </a:cxn>
                <a:cxn ang="0">
                  <a:pos x="208" y="233"/>
                </a:cxn>
                <a:cxn ang="0">
                  <a:pos x="202" y="231"/>
                </a:cxn>
                <a:cxn ang="0">
                  <a:pos x="197" y="230"/>
                </a:cxn>
                <a:cxn ang="0">
                  <a:pos x="191" y="229"/>
                </a:cxn>
                <a:cxn ang="0">
                  <a:pos x="186" y="227"/>
                </a:cxn>
                <a:cxn ang="0">
                  <a:pos x="181" y="225"/>
                </a:cxn>
                <a:cxn ang="0">
                  <a:pos x="175" y="223"/>
                </a:cxn>
                <a:cxn ang="0">
                  <a:pos x="170" y="221"/>
                </a:cxn>
                <a:cxn ang="0">
                  <a:pos x="165" y="219"/>
                </a:cxn>
                <a:cxn ang="0">
                  <a:pos x="159" y="217"/>
                </a:cxn>
                <a:cxn ang="0">
                  <a:pos x="154" y="215"/>
                </a:cxn>
                <a:cxn ang="0">
                  <a:pos x="149" y="212"/>
                </a:cxn>
                <a:cxn ang="0">
                  <a:pos x="144" y="210"/>
                </a:cxn>
                <a:cxn ang="0">
                  <a:pos x="139" y="207"/>
                </a:cxn>
                <a:cxn ang="0">
                  <a:pos x="129" y="202"/>
                </a:cxn>
                <a:cxn ang="0">
                  <a:pos x="120" y="196"/>
                </a:cxn>
                <a:cxn ang="0">
                  <a:pos x="111" y="190"/>
                </a:cxn>
                <a:cxn ang="0">
                  <a:pos x="102" y="183"/>
                </a:cxn>
                <a:cxn ang="0">
                  <a:pos x="93" y="176"/>
                </a:cxn>
                <a:cxn ang="0">
                  <a:pos x="85" y="169"/>
                </a:cxn>
                <a:cxn ang="0">
                  <a:pos x="77" y="161"/>
                </a:cxn>
                <a:cxn ang="0">
                  <a:pos x="69" y="153"/>
                </a:cxn>
                <a:cxn ang="0">
                  <a:pos x="62" y="145"/>
                </a:cxn>
                <a:cxn ang="0">
                  <a:pos x="55" y="136"/>
                </a:cxn>
                <a:cxn ang="0">
                  <a:pos x="48" y="127"/>
                </a:cxn>
                <a:cxn ang="0">
                  <a:pos x="42" y="118"/>
                </a:cxn>
                <a:cxn ang="0">
                  <a:pos x="36" y="108"/>
                </a:cxn>
                <a:cxn ang="0">
                  <a:pos x="30" y="98"/>
                </a:cxn>
                <a:cxn ang="0">
                  <a:pos x="28" y="93"/>
                </a:cxn>
                <a:cxn ang="0">
                  <a:pos x="25" y="88"/>
                </a:cxn>
                <a:cxn ang="0">
                  <a:pos x="23" y="83"/>
                </a:cxn>
                <a:cxn ang="0">
                  <a:pos x="21" y="78"/>
                </a:cxn>
                <a:cxn ang="0">
                  <a:pos x="18" y="73"/>
                </a:cxn>
                <a:cxn ang="0">
                  <a:pos x="16" y="68"/>
                </a:cxn>
                <a:cxn ang="0">
                  <a:pos x="14" y="62"/>
                </a:cxn>
                <a:cxn ang="0">
                  <a:pos x="12" y="57"/>
                </a:cxn>
                <a:cxn ang="0">
                  <a:pos x="11" y="52"/>
                </a:cxn>
                <a:cxn ang="0">
                  <a:pos x="9" y="46"/>
                </a:cxn>
                <a:cxn ang="0">
                  <a:pos x="7" y="41"/>
                </a:cxn>
                <a:cxn ang="0">
                  <a:pos x="6" y="35"/>
                </a:cxn>
                <a:cxn ang="0">
                  <a:pos x="5" y="29"/>
                </a:cxn>
                <a:cxn ang="0">
                  <a:pos x="4" y="24"/>
                </a:cxn>
                <a:cxn ang="0">
                  <a:pos x="3" y="18"/>
                </a:cxn>
                <a:cxn ang="0">
                  <a:pos x="2" y="12"/>
                </a:cxn>
                <a:cxn ang="0">
                  <a:pos x="1" y="6"/>
                </a:cxn>
                <a:cxn ang="0">
                  <a:pos x="0" y="0"/>
                </a:cxn>
              </a:cxnLst>
              <a:rect l="0" t="0" r="r" b="b"/>
              <a:pathLst>
                <a:path w="237" h="237">
                  <a:moveTo>
                    <a:pt x="237" y="237"/>
                  </a:moveTo>
                  <a:lnTo>
                    <a:pt x="231" y="236"/>
                  </a:lnTo>
                  <a:lnTo>
                    <a:pt x="225" y="236"/>
                  </a:lnTo>
                  <a:lnTo>
                    <a:pt x="219" y="235"/>
                  </a:lnTo>
                  <a:lnTo>
                    <a:pt x="214" y="234"/>
                  </a:lnTo>
                  <a:lnTo>
                    <a:pt x="208" y="233"/>
                  </a:lnTo>
                  <a:lnTo>
                    <a:pt x="202" y="231"/>
                  </a:lnTo>
                  <a:lnTo>
                    <a:pt x="197" y="230"/>
                  </a:lnTo>
                  <a:lnTo>
                    <a:pt x="191" y="229"/>
                  </a:lnTo>
                  <a:lnTo>
                    <a:pt x="186" y="227"/>
                  </a:lnTo>
                  <a:lnTo>
                    <a:pt x="181" y="225"/>
                  </a:lnTo>
                  <a:lnTo>
                    <a:pt x="175" y="223"/>
                  </a:lnTo>
                  <a:lnTo>
                    <a:pt x="170" y="221"/>
                  </a:lnTo>
                  <a:lnTo>
                    <a:pt x="165" y="219"/>
                  </a:lnTo>
                  <a:lnTo>
                    <a:pt x="159" y="217"/>
                  </a:lnTo>
                  <a:lnTo>
                    <a:pt x="154" y="215"/>
                  </a:lnTo>
                  <a:lnTo>
                    <a:pt x="149" y="212"/>
                  </a:lnTo>
                  <a:lnTo>
                    <a:pt x="144" y="210"/>
                  </a:lnTo>
                  <a:lnTo>
                    <a:pt x="139" y="207"/>
                  </a:lnTo>
                  <a:lnTo>
                    <a:pt x="129" y="202"/>
                  </a:lnTo>
                  <a:lnTo>
                    <a:pt x="120" y="196"/>
                  </a:lnTo>
                  <a:lnTo>
                    <a:pt x="111" y="190"/>
                  </a:lnTo>
                  <a:lnTo>
                    <a:pt x="102" y="183"/>
                  </a:lnTo>
                  <a:lnTo>
                    <a:pt x="93" y="176"/>
                  </a:lnTo>
                  <a:lnTo>
                    <a:pt x="85" y="169"/>
                  </a:lnTo>
                  <a:lnTo>
                    <a:pt x="77" y="161"/>
                  </a:lnTo>
                  <a:lnTo>
                    <a:pt x="69" y="153"/>
                  </a:lnTo>
                  <a:lnTo>
                    <a:pt x="62" y="145"/>
                  </a:lnTo>
                  <a:lnTo>
                    <a:pt x="55" y="136"/>
                  </a:lnTo>
                  <a:lnTo>
                    <a:pt x="48" y="127"/>
                  </a:lnTo>
                  <a:lnTo>
                    <a:pt x="42" y="118"/>
                  </a:lnTo>
                  <a:lnTo>
                    <a:pt x="36" y="108"/>
                  </a:lnTo>
                  <a:lnTo>
                    <a:pt x="30" y="98"/>
                  </a:lnTo>
                  <a:lnTo>
                    <a:pt x="28" y="93"/>
                  </a:lnTo>
                  <a:lnTo>
                    <a:pt x="25" y="88"/>
                  </a:lnTo>
                  <a:lnTo>
                    <a:pt x="23" y="83"/>
                  </a:lnTo>
                  <a:lnTo>
                    <a:pt x="21" y="78"/>
                  </a:lnTo>
                  <a:lnTo>
                    <a:pt x="18" y="73"/>
                  </a:lnTo>
                  <a:lnTo>
                    <a:pt x="16" y="68"/>
                  </a:lnTo>
                  <a:lnTo>
                    <a:pt x="14" y="62"/>
                  </a:lnTo>
                  <a:lnTo>
                    <a:pt x="12" y="57"/>
                  </a:lnTo>
                  <a:lnTo>
                    <a:pt x="11" y="52"/>
                  </a:lnTo>
                  <a:lnTo>
                    <a:pt x="9" y="46"/>
                  </a:lnTo>
                  <a:lnTo>
                    <a:pt x="7" y="41"/>
                  </a:lnTo>
                  <a:lnTo>
                    <a:pt x="6" y="35"/>
                  </a:lnTo>
                  <a:lnTo>
                    <a:pt x="5" y="29"/>
                  </a:lnTo>
                  <a:lnTo>
                    <a:pt x="4"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614"/>
            <p:cNvSpPr>
              <a:spLocks/>
            </p:cNvSpPr>
            <p:nvPr/>
          </p:nvSpPr>
          <p:spPr bwMode="auto">
            <a:xfrm>
              <a:off x="7088" y="2317"/>
              <a:ext cx="238"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6" y="10"/>
                </a:cxn>
                <a:cxn ang="0">
                  <a:pos x="51" y="11"/>
                </a:cxn>
                <a:cxn ang="0">
                  <a:pos x="56" y="13"/>
                </a:cxn>
                <a:cxn ang="0">
                  <a:pos x="61" y="15"/>
                </a:cxn>
                <a:cxn ang="0">
                  <a:pos x="67" y="17"/>
                </a:cxn>
                <a:cxn ang="0">
                  <a:pos x="72" y="19"/>
                </a:cxn>
                <a:cxn ang="0">
                  <a:pos x="77" y="22"/>
                </a:cxn>
                <a:cxn ang="0">
                  <a:pos x="88" y="27"/>
                </a:cxn>
                <a:cxn ang="0">
                  <a:pos x="97" y="32"/>
                </a:cxn>
                <a:cxn ang="0">
                  <a:pos x="107" y="37"/>
                </a:cxn>
                <a:cxn ang="0">
                  <a:pos x="116" y="43"/>
                </a:cxn>
                <a:cxn ang="0">
                  <a:pos x="125" y="50"/>
                </a:cxn>
                <a:cxn ang="0">
                  <a:pos x="135" y="56"/>
                </a:cxn>
                <a:cxn ang="0">
                  <a:pos x="143" y="64"/>
                </a:cxn>
                <a:cxn ang="0">
                  <a:pos x="151" y="70"/>
                </a:cxn>
                <a:cxn ang="0">
                  <a:pos x="160" y="78"/>
                </a:cxn>
                <a:cxn ang="0">
                  <a:pos x="167" y="86"/>
                </a:cxn>
                <a:cxn ang="0">
                  <a:pos x="175" y="95"/>
                </a:cxn>
                <a:cxn ang="0">
                  <a:pos x="182" y="103"/>
                </a:cxn>
                <a:cxn ang="0">
                  <a:pos x="189" y="112"/>
                </a:cxn>
                <a:cxn ang="0">
                  <a:pos x="195" y="121"/>
                </a:cxn>
                <a:cxn ang="0">
                  <a:pos x="200" y="131"/>
                </a:cxn>
                <a:cxn ang="0">
                  <a:pos x="206" y="140"/>
                </a:cxn>
                <a:cxn ang="0">
                  <a:pos x="211" y="150"/>
                </a:cxn>
                <a:cxn ang="0">
                  <a:pos x="216" y="160"/>
                </a:cxn>
                <a:cxn ang="0">
                  <a:pos x="218" y="166"/>
                </a:cxn>
                <a:cxn ang="0">
                  <a:pos x="220" y="170"/>
                </a:cxn>
                <a:cxn ang="0">
                  <a:pos x="222" y="176"/>
                </a:cxn>
                <a:cxn ang="0">
                  <a:pos x="224" y="181"/>
                </a:cxn>
                <a:cxn ang="0">
                  <a:pos x="226" y="187"/>
                </a:cxn>
                <a:cxn ang="0">
                  <a:pos x="228" y="192"/>
                </a:cxn>
                <a:cxn ang="0">
                  <a:pos x="229" y="198"/>
                </a:cxn>
                <a:cxn ang="0">
                  <a:pos x="231" y="203"/>
                </a:cxn>
                <a:cxn ang="0">
                  <a:pos x="233" y="208"/>
                </a:cxn>
                <a:cxn ang="0">
                  <a:pos x="234" y="214"/>
                </a:cxn>
                <a:cxn ang="0">
                  <a:pos x="234" y="220"/>
                </a:cxn>
                <a:cxn ang="0">
                  <a:pos x="236" y="225"/>
                </a:cxn>
                <a:cxn ang="0">
                  <a:pos x="237" y="231"/>
                </a:cxn>
                <a:cxn ang="0">
                  <a:pos x="238" y="237"/>
                </a:cxn>
              </a:cxnLst>
              <a:rect l="0" t="0" r="r" b="b"/>
              <a:pathLst>
                <a:path w="238" h="237">
                  <a:moveTo>
                    <a:pt x="0" y="0"/>
                  </a:moveTo>
                  <a:lnTo>
                    <a:pt x="6" y="1"/>
                  </a:lnTo>
                  <a:lnTo>
                    <a:pt x="12" y="2"/>
                  </a:lnTo>
                  <a:lnTo>
                    <a:pt x="17" y="3"/>
                  </a:lnTo>
                  <a:lnTo>
                    <a:pt x="23" y="4"/>
                  </a:lnTo>
                  <a:lnTo>
                    <a:pt x="29" y="5"/>
                  </a:lnTo>
                  <a:lnTo>
                    <a:pt x="34" y="7"/>
                  </a:lnTo>
                  <a:lnTo>
                    <a:pt x="40" y="8"/>
                  </a:lnTo>
                  <a:lnTo>
                    <a:pt x="46" y="10"/>
                  </a:lnTo>
                  <a:lnTo>
                    <a:pt x="51" y="11"/>
                  </a:lnTo>
                  <a:lnTo>
                    <a:pt x="56" y="13"/>
                  </a:lnTo>
                  <a:lnTo>
                    <a:pt x="61" y="15"/>
                  </a:lnTo>
                  <a:lnTo>
                    <a:pt x="67" y="17"/>
                  </a:lnTo>
                  <a:lnTo>
                    <a:pt x="72" y="19"/>
                  </a:lnTo>
                  <a:lnTo>
                    <a:pt x="77" y="22"/>
                  </a:lnTo>
                  <a:lnTo>
                    <a:pt x="88" y="27"/>
                  </a:lnTo>
                  <a:lnTo>
                    <a:pt x="97" y="32"/>
                  </a:lnTo>
                  <a:lnTo>
                    <a:pt x="107" y="37"/>
                  </a:lnTo>
                  <a:lnTo>
                    <a:pt x="116" y="43"/>
                  </a:lnTo>
                  <a:lnTo>
                    <a:pt x="125" y="50"/>
                  </a:lnTo>
                  <a:lnTo>
                    <a:pt x="135" y="56"/>
                  </a:lnTo>
                  <a:lnTo>
                    <a:pt x="143" y="64"/>
                  </a:lnTo>
                  <a:lnTo>
                    <a:pt x="151" y="70"/>
                  </a:lnTo>
                  <a:lnTo>
                    <a:pt x="160" y="78"/>
                  </a:lnTo>
                  <a:lnTo>
                    <a:pt x="167" y="86"/>
                  </a:lnTo>
                  <a:lnTo>
                    <a:pt x="175" y="95"/>
                  </a:lnTo>
                  <a:lnTo>
                    <a:pt x="182" y="103"/>
                  </a:lnTo>
                  <a:lnTo>
                    <a:pt x="189" y="112"/>
                  </a:lnTo>
                  <a:lnTo>
                    <a:pt x="195" y="121"/>
                  </a:lnTo>
                  <a:lnTo>
                    <a:pt x="200" y="131"/>
                  </a:lnTo>
                  <a:lnTo>
                    <a:pt x="206" y="140"/>
                  </a:lnTo>
                  <a:lnTo>
                    <a:pt x="211" y="150"/>
                  </a:lnTo>
                  <a:lnTo>
                    <a:pt x="216" y="160"/>
                  </a:lnTo>
                  <a:lnTo>
                    <a:pt x="218" y="166"/>
                  </a:lnTo>
                  <a:lnTo>
                    <a:pt x="220" y="170"/>
                  </a:lnTo>
                  <a:lnTo>
                    <a:pt x="222" y="176"/>
                  </a:lnTo>
                  <a:lnTo>
                    <a:pt x="224" y="181"/>
                  </a:lnTo>
                  <a:lnTo>
                    <a:pt x="226" y="187"/>
                  </a:lnTo>
                  <a:lnTo>
                    <a:pt x="228" y="192"/>
                  </a:lnTo>
                  <a:lnTo>
                    <a:pt x="229" y="198"/>
                  </a:lnTo>
                  <a:lnTo>
                    <a:pt x="231" y="203"/>
                  </a:lnTo>
                  <a:lnTo>
                    <a:pt x="233" y="208"/>
                  </a:lnTo>
                  <a:lnTo>
                    <a:pt x="234" y="214"/>
                  </a:lnTo>
                  <a:lnTo>
                    <a:pt x="234" y="220"/>
                  </a:lnTo>
                  <a:lnTo>
                    <a:pt x="236" y="225"/>
                  </a:lnTo>
                  <a:lnTo>
                    <a:pt x="237" y="231"/>
                  </a:lnTo>
                  <a:lnTo>
                    <a:pt x="238"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615"/>
            <p:cNvSpPr>
              <a:spLocks/>
            </p:cNvSpPr>
            <p:nvPr/>
          </p:nvSpPr>
          <p:spPr bwMode="auto">
            <a:xfrm>
              <a:off x="7350" y="2317"/>
              <a:ext cx="237" cy="237"/>
            </a:xfrm>
            <a:custGeom>
              <a:avLst/>
              <a:gdLst/>
              <a:ahLst/>
              <a:cxnLst>
                <a:cxn ang="0">
                  <a:pos x="0" y="237"/>
                </a:cxn>
                <a:cxn ang="0">
                  <a:pos x="1" y="231"/>
                </a:cxn>
                <a:cxn ang="0">
                  <a:pos x="2" y="225"/>
                </a:cxn>
                <a:cxn ang="0">
                  <a:pos x="3" y="220"/>
                </a:cxn>
                <a:cxn ang="0">
                  <a:pos x="4" y="214"/>
                </a:cxn>
                <a:cxn ang="0">
                  <a:pos x="5" y="208"/>
                </a:cxn>
                <a:cxn ang="0">
                  <a:pos x="7" y="203"/>
                </a:cxn>
                <a:cxn ang="0">
                  <a:pos x="8" y="197"/>
                </a:cxn>
                <a:cxn ang="0">
                  <a:pos x="9" y="192"/>
                </a:cxn>
                <a:cxn ang="0">
                  <a:pos x="11" y="186"/>
                </a:cxn>
                <a:cxn ang="0">
                  <a:pos x="13" y="181"/>
                </a:cxn>
                <a:cxn ang="0">
                  <a:pos x="15" y="175"/>
                </a:cxn>
                <a:cxn ang="0">
                  <a:pos x="17" y="170"/>
                </a:cxn>
                <a:cxn ang="0">
                  <a:pos x="19" y="165"/>
                </a:cxn>
                <a:cxn ang="0">
                  <a:pos x="21" y="160"/>
                </a:cxn>
                <a:cxn ang="0">
                  <a:pos x="24" y="155"/>
                </a:cxn>
                <a:cxn ang="0">
                  <a:pos x="26" y="149"/>
                </a:cxn>
                <a:cxn ang="0">
                  <a:pos x="31" y="139"/>
                </a:cxn>
                <a:cxn ang="0">
                  <a:pos x="36" y="130"/>
                </a:cxn>
                <a:cxn ang="0">
                  <a:pos x="43" y="120"/>
                </a:cxn>
                <a:cxn ang="0">
                  <a:pos x="49" y="111"/>
                </a:cxn>
                <a:cxn ang="0">
                  <a:pos x="55" y="102"/>
                </a:cxn>
                <a:cxn ang="0">
                  <a:pos x="63" y="94"/>
                </a:cxn>
                <a:cxn ang="0">
                  <a:pos x="69" y="85"/>
                </a:cxn>
                <a:cxn ang="0">
                  <a:pos x="78" y="77"/>
                </a:cxn>
                <a:cxn ang="0">
                  <a:pos x="85" y="70"/>
                </a:cxn>
                <a:cxn ang="0">
                  <a:pos x="94" y="62"/>
                </a:cxn>
                <a:cxn ang="0">
                  <a:pos x="102" y="55"/>
                </a:cxn>
                <a:cxn ang="0">
                  <a:pos x="111" y="49"/>
                </a:cxn>
                <a:cxn ang="0">
                  <a:pos x="120" y="42"/>
                </a:cxn>
                <a:cxn ang="0">
                  <a:pos x="130" y="36"/>
                </a:cxn>
                <a:cxn ang="0">
                  <a:pos x="140" y="31"/>
                </a:cxn>
                <a:cxn ang="0">
                  <a:pos x="150" y="26"/>
                </a:cxn>
                <a:cxn ang="0">
                  <a:pos x="155" y="23"/>
                </a:cxn>
                <a:cxn ang="0">
                  <a:pos x="160" y="21"/>
                </a:cxn>
                <a:cxn ang="0">
                  <a:pos x="165" y="19"/>
                </a:cxn>
                <a:cxn ang="0">
                  <a:pos x="170" y="17"/>
                </a:cxn>
                <a:cxn ang="0">
                  <a:pos x="175" y="15"/>
                </a:cxn>
                <a:cxn ang="0">
                  <a:pos x="181" y="12"/>
                </a:cxn>
                <a:cxn ang="0">
                  <a:pos x="186" y="11"/>
                </a:cxn>
                <a:cxn ang="0">
                  <a:pos x="191" y="9"/>
                </a:cxn>
                <a:cxn ang="0">
                  <a:pos x="197" y="7"/>
                </a:cxn>
                <a:cxn ang="0">
                  <a:pos x="203" y="6"/>
                </a:cxn>
                <a:cxn ang="0">
                  <a:pos x="208" y="5"/>
                </a:cxn>
                <a:cxn ang="0">
                  <a:pos x="214" y="4"/>
                </a:cxn>
                <a:cxn ang="0">
                  <a:pos x="219" y="3"/>
                </a:cxn>
                <a:cxn ang="0">
                  <a:pos x="225" y="2"/>
                </a:cxn>
                <a:cxn ang="0">
                  <a:pos x="231" y="1"/>
                </a:cxn>
                <a:cxn ang="0">
                  <a:pos x="237" y="0"/>
                </a:cxn>
              </a:cxnLst>
              <a:rect l="0" t="0" r="r" b="b"/>
              <a:pathLst>
                <a:path w="237" h="237">
                  <a:moveTo>
                    <a:pt x="0" y="237"/>
                  </a:moveTo>
                  <a:lnTo>
                    <a:pt x="1" y="231"/>
                  </a:lnTo>
                  <a:lnTo>
                    <a:pt x="2" y="225"/>
                  </a:lnTo>
                  <a:lnTo>
                    <a:pt x="3" y="220"/>
                  </a:lnTo>
                  <a:lnTo>
                    <a:pt x="4" y="214"/>
                  </a:lnTo>
                  <a:lnTo>
                    <a:pt x="5" y="208"/>
                  </a:lnTo>
                  <a:lnTo>
                    <a:pt x="7" y="203"/>
                  </a:lnTo>
                  <a:lnTo>
                    <a:pt x="8" y="197"/>
                  </a:lnTo>
                  <a:lnTo>
                    <a:pt x="9" y="192"/>
                  </a:lnTo>
                  <a:lnTo>
                    <a:pt x="11" y="186"/>
                  </a:lnTo>
                  <a:lnTo>
                    <a:pt x="13" y="181"/>
                  </a:lnTo>
                  <a:lnTo>
                    <a:pt x="15" y="175"/>
                  </a:lnTo>
                  <a:lnTo>
                    <a:pt x="17" y="170"/>
                  </a:lnTo>
                  <a:lnTo>
                    <a:pt x="19" y="165"/>
                  </a:lnTo>
                  <a:lnTo>
                    <a:pt x="21" y="160"/>
                  </a:lnTo>
                  <a:lnTo>
                    <a:pt x="24" y="155"/>
                  </a:lnTo>
                  <a:lnTo>
                    <a:pt x="26" y="149"/>
                  </a:lnTo>
                  <a:lnTo>
                    <a:pt x="31" y="139"/>
                  </a:lnTo>
                  <a:lnTo>
                    <a:pt x="36" y="130"/>
                  </a:lnTo>
                  <a:lnTo>
                    <a:pt x="43" y="120"/>
                  </a:lnTo>
                  <a:lnTo>
                    <a:pt x="49" y="111"/>
                  </a:lnTo>
                  <a:lnTo>
                    <a:pt x="55" y="102"/>
                  </a:lnTo>
                  <a:lnTo>
                    <a:pt x="63" y="94"/>
                  </a:lnTo>
                  <a:lnTo>
                    <a:pt x="69" y="85"/>
                  </a:lnTo>
                  <a:lnTo>
                    <a:pt x="78" y="77"/>
                  </a:lnTo>
                  <a:lnTo>
                    <a:pt x="85" y="70"/>
                  </a:lnTo>
                  <a:lnTo>
                    <a:pt x="94" y="62"/>
                  </a:lnTo>
                  <a:lnTo>
                    <a:pt x="102" y="55"/>
                  </a:lnTo>
                  <a:lnTo>
                    <a:pt x="111" y="49"/>
                  </a:lnTo>
                  <a:lnTo>
                    <a:pt x="120" y="42"/>
                  </a:lnTo>
                  <a:lnTo>
                    <a:pt x="130" y="36"/>
                  </a:lnTo>
                  <a:lnTo>
                    <a:pt x="140" y="31"/>
                  </a:lnTo>
                  <a:lnTo>
                    <a:pt x="150" y="26"/>
                  </a:lnTo>
                  <a:lnTo>
                    <a:pt x="155" y="23"/>
                  </a:lnTo>
                  <a:lnTo>
                    <a:pt x="160" y="21"/>
                  </a:lnTo>
                  <a:lnTo>
                    <a:pt x="165" y="19"/>
                  </a:lnTo>
                  <a:lnTo>
                    <a:pt x="170" y="17"/>
                  </a:lnTo>
                  <a:lnTo>
                    <a:pt x="175" y="15"/>
                  </a:lnTo>
                  <a:lnTo>
                    <a:pt x="181" y="12"/>
                  </a:lnTo>
                  <a:lnTo>
                    <a:pt x="186" y="11"/>
                  </a:lnTo>
                  <a:lnTo>
                    <a:pt x="191" y="9"/>
                  </a:lnTo>
                  <a:lnTo>
                    <a:pt x="197" y="7"/>
                  </a:lnTo>
                  <a:lnTo>
                    <a:pt x="203" y="6"/>
                  </a:lnTo>
                  <a:lnTo>
                    <a:pt x="208" y="5"/>
                  </a:lnTo>
                  <a:lnTo>
                    <a:pt x="214" y="4"/>
                  </a:lnTo>
                  <a:lnTo>
                    <a:pt x="219" y="3"/>
                  </a:lnTo>
                  <a:lnTo>
                    <a:pt x="225" y="2"/>
                  </a:lnTo>
                  <a:lnTo>
                    <a:pt x="231" y="1"/>
                  </a:lnTo>
                  <a:lnTo>
                    <a:pt x="237"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0" name="Group 623"/>
            <p:cNvGrpSpPr>
              <a:grpSpLocks/>
            </p:cNvGrpSpPr>
            <p:nvPr/>
          </p:nvGrpSpPr>
          <p:grpSpPr bwMode="auto">
            <a:xfrm>
              <a:off x="7527" y="2364"/>
              <a:ext cx="72" cy="103"/>
              <a:chOff x="7527" y="2364"/>
              <a:chExt cx="72" cy="103"/>
            </a:xfrm>
          </p:grpSpPr>
          <p:sp>
            <p:nvSpPr>
              <p:cNvPr id="533" name="Rectangle 616"/>
              <p:cNvSpPr>
                <a:spLocks noChangeArrowheads="1"/>
              </p:cNvSpPr>
              <p:nvPr/>
            </p:nvSpPr>
            <p:spPr bwMode="auto">
              <a:xfrm>
                <a:off x="7527" y="2364"/>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 name="Rectangle 617"/>
              <p:cNvSpPr>
                <a:spLocks noChangeArrowheads="1"/>
              </p:cNvSpPr>
              <p:nvPr/>
            </p:nvSpPr>
            <p:spPr bwMode="auto">
              <a:xfrm>
                <a:off x="7527" y="2364"/>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 name="Rectangle 618"/>
              <p:cNvSpPr>
                <a:spLocks noChangeArrowheads="1"/>
              </p:cNvSpPr>
              <p:nvPr/>
            </p:nvSpPr>
            <p:spPr bwMode="auto">
              <a:xfrm>
                <a:off x="7536" y="2374"/>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619"/>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620"/>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621"/>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622"/>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61" name="Group 631"/>
            <p:cNvGrpSpPr>
              <a:grpSpLocks/>
            </p:cNvGrpSpPr>
            <p:nvPr/>
          </p:nvGrpSpPr>
          <p:grpSpPr bwMode="auto">
            <a:xfrm>
              <a:off x="7114" y="2112"/>
              <a:ext cx="72" cy="103"/>
              <a:chOff x="7114" y="2112"/>
              <a:chExt cx="72" cy="103"/>
            </a:xfrm>
          </p:grpSpPr>
          <p:sp>
            <p:nvSpPr>
              <p:cNvPr id="526" name="Rectangle 624"/>
              <p:cNvSpPr>
                <a:spLocks noChangeArrowheads="1"/>
              </p:cNvSpPr>
              <p:nvPr/>
            </p:nvSpPr>
            <p:spPr bwMode="auto">
              <a:xfrm>
                <a:off x="7114" y="2112"/>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Rectangle 625"/>
              <p:cNvSpPr>
                <a:spLocks noChangeArrowheads="1"/>
              </p:cNvSpPr>
              <p:nvPr/>
            </p:nvSpPr>
            <p:spPr bwMode="auto">
              <a:xfrm>
                <a:off x="7114" y="2112"/>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Rectangle 626"/>
              <p:cNvSpPr>
                <a:spLocks noChangeArrowheads="1"/>
              </p:cNvSpPr>
              <p:nvPr/>
            </p:nvSpPr>
            <p:spPr bwMode="auto">
              <a:xfrm>
                <a:off x="7123" y="2122"/>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627"/>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628"/>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629"/>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630"/>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15" name="Freeform 632"/>
            <p:cNvSpPr>
              <a:spLocks/>
            </p:cNvSpPr>
            <p:nvPr/>
          </p:nvSpPr>
          <p:spPr bwMode="auto">
            <a:xfrm>
              <a:off x="7363" y="2329"/>
              <a:ext cx="75" cy="75"/>
            </a:xfrm>
            <a:custGeom>
              <a:avLst/>
              <a:gdLst/>
              <a:ahLst/>
              <a:cxnLst>
                <a:cxn ang="0">
                  <a:pos x="0" y="34"/>
                </a:cxn>
                <a:cxn ang="0">
                  <a:pos x="1" y="27"/>
                </a:cxn>
                <a:cxn ang="0">
                  <a:pos x="5" y="20"/>
                </a:cxn>
                <a:cxn ang="0">
                  <a:pos x="8" y="14"/>
                </a:cxn>
                <a:cxn ang="0">
                  <a:pos x="14" y="9"/>
                </a:cxn>
                <a:cxn ang="0">
                  <a:pos x="19" y="5"/>
                </a:cxn>
                <a:cxn ang="0">
                  <a:pos x="26" y="3"/>
                </a:cxn>
                <a:cxn ang="0">
                  <a:pos x="33" y="0"/>
                </a:cxn>
                <a:cxn ang="0">
                  <a:pos x="41" y="0"/>
                </a:cxn>
                <a:cxn ang="0">
                  <a:pos x="48" y="3"/>
                </a:cxn>
                <a:cxn ang="0">
                  <a:pos x="55" y="5"/>
                </a:cxn>
                <a:cxn ang="0">
                  <a:pos x="61" y="9"/>
                </a:cxn>
                <a:cxn ang="0">
                  <a:pos x="66" y="14"/>
                </a:cxn>
                <a:cxn ang="0">
                  <a:pos x="70" y="20"/>
                </a:cxn>
                <a:cxn ang="0">
                  <a:pos x="73" y="27"/>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7"/>
                  </a:lnTo>
                  <a:lnTo>
                    <a:pt x="3" y="23"/>
                  </a:lnTo>
                  <a:lnTo>
                    <a:pt x="5" y="20"/>
                  </a:lnTo>
                  <a:lnTo>
                    <a:pt x="6" y="17"/>
                  </a:lnTo>
                  <a:lnTo>
                    <a:pt x="8" y="14"/>
                  </a:lnTo>
                  <a:lnTo>
                    <a:pt x="11" y="11"/>
                  </a:lnTo>
                  <a:lnTo>
                    <a:pt x="14" y="9"/>
                  </a:lnTo>
                  <a:lnTo>
                    <a:pt x="17" y="7"/>
                  </a:lnTo>
                  <a:lnTo>
                    <a:pt x="19" y="5"/>
                  </a:lnTo>
                  <a:lnTo>
                    <a:pt x="23" y="4"/>
                  </a:lnTo>
                  <a:lnTo>
                    <a:pt x="26" y="3"/>
                  </a:lnTo>
                  <a:lnTo>
                    <a:pt x="30" y="1"/>
                  </a:lnTo>
                  <a:lnTo>
                    <a:pt x="33" y="0"/>
                  </a:lnTo>
                  <a:lnTo>
                    <a:pt x="37" y="0"/>
                  </a:lnTo>
                  <a:lnTo>
                    <a:pt x="41" y="0"/>
                  </a:lnTo>
                  <a:lnTo>
                    <a:pt x="45" y="1"/>
                  </a:lnTo>
                  <a:lnTo>
                    <a:pt x="48" y="3"/>
                  </a:lnTo>
                  <a:lnTo>
                    <a:pt x="52" y="4"/>
                  </a:lnTo>
                  <a:lnTo>
                    <a:pt x="55" y="5"/>
                  </a:lnTo>
                  <a:lnTo>
                    <a:pt x="58" y="7"/>
                  </a:lnTo>
                  <a:lnTo>
                    <a:pt x="61" y="9"/>
                  </a:lnTo>
                  <a:lnTo>
                    <a:pt x="64" y="11"/>
                  </a:lnTo>
                  <a:lnTo>
                    <a:pt x="66" y="14"/>
                  </a:lnTo>
                  <a:lnTo>
                    <a:pt x="68"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633"/>
            <p:cNvSpPr>
              <a:spLocks/>
            </p:cNvSpPr>
            <p:nvPr/>
          </p:nvSpPr>
          <p:spPr bwMode="auto">
            <a:xfrm>
              <a:off x="7363" y="2205"/>
              <a:ext cx="75" cy="75"/>
            </a:xfrm>
            <a:custGeom>
              <a:avLst/>
              <a:gdLst/>
              <a:ahLst/>
              <a:cxnLst>
                <a:cxn ang="0">
                  <a:pos x="0" y="34"/>
                </a:cxn>
                <a:cxn ang="0">
                  <a:pos x="1" y="26"/>
                </a:cxn>
                <a:cxn ang="0">
                  <a:pos x="5" y="20"/>
                </a:cxn>
                <a:cxn ang="0">
                  <a:pos x="8" y="14"/>
                </a:cxn>
                <a:cxn ang="0">
                  <a:pos x="14" y="9"/>
                </a:cxn>
                <a:cxn ang="0">
                  <a:pos x="19" y="5"/>
                </a:cxn>
                <a:cxn ang="0">
                  <a:pos x="26" y="2"/>
                </a:cxn>
                <a:cxn ang="0">
                  <a:pos x="33" y="0"/>
                </a:cxn>
                <a:cxn ang="0">
                  <a:pos x="41" y="0"/>
                </a:cxn>
                <a:cxn ang="0">
                  <a:pos x="48" y="2"/>
                </a:cxn>
                <a:cxn ang="0">
                  <a:pos x="55" y="5"/>
                </a:cxn>
                <a:cxn ang="0">
                  <a:pos x="61" y="9"/>
                </a:cxn>
                <a:cxn ang="0">
                  <a:pos x="66" y="14"/>
                </a:cxn>
                <a:cxn ang="0">
                  <a:pos x="70" y="20"/>
                </a:cxn>
                <a:cxn ang="0">
                  <a:pos x="73" y="26"/>
                </a:cxn>
                <a:cxn ang="0">
                  <a:pos x="75" y="34"/>
                </a:cxn>
                <a:cxn ang="0">
                  <a:pos x="75" y="41"/>
                </a:cxn>
                <a:cxn ang="0">
                  <a:pos x="73" y="49"/>
                </a:cxn>
                <a:cxn ang="0">
                  <a:pos x="70" y="55"/>
                </a:cxn>
                <a:cxn ang="0">
                  <a:pos x="66" y="61"/>
                </a:cxn>
                <a:cxn ang="0">
                  <a:pos x="61" y="66"/>
                </a:cxn>
                <a:cxn ang="0">
                  <a:pos x="55" y="70"/>
                </a:cxn>
                <a:cxn ang="0">
                  <a:pos x="48" y="73"/>
                </a:cxn>
                <a:cxn ang="0">
                  <a:pos x="41" y="75"/>
                </a:cxn>
                <a:cxn ang="0">
                  <a:pos x="33" y="75"/>
                </a:cxn>
                <a:cxn ang="0">
                  <a:pos x="26" y="73"/>
                </a:cxn>
                <a:cxn ang="0">
                  <a:pos x="19" y="70"/>
                </a:cxn>
                <a:cxn ang="0">
                  <a:pos x="14" y="66"/>
                </a:cxn>
                <a:cxn ang="0">
                  <a:pos x="8" y="61"/>
                </a:cxn>
                <a:cxn ang="0">
                  <a:pos x="5" y="55"/>
                </a:cxn>
                <a:cxn ang="0">
                  <a:pos x="1" y="49"/>
                </a:cxn>
                <a:cxn ang="0">
                  <a:pos x="0" y="41"/>
                </a:cxn>
              </a:cxnLst>
              <a:rect l="0" t="0" r="r" b="b"/>
              <a:pathLst>
                <a:path w="75" h="75">
                  <a:moveTo>
                    <a:pt x="0" y="38"/>
                  </a:moveTo>
                  <a:lnTo>
                    <a:pt x="0" y="34"/>
                  </a:lnTo>
                  <a:lnTo>
                    <a:pt x="1" y="30"/>
                  </a:lnTo>
                  <a:lnTo>
                    <a:pt x="1" y="26"/>
                  </a:lnTo>
                  <a:lnTo>
                    <a:pt x="3" y="23"/>
                  </a:lnTo>
                  <a:lnTo>
                    <a:pt x="5" y="20"/>
                  </a:lnTo>
                  <a:lnTo>
                    <a:pt x="6" y="17"/>
                  </a:lnTo>
                  <a:lnTo>
                    <a:pt x="8" y="14"/>
                  </a:lnTo>
                  <a:lnTo>
                    <a:pt x="11" y="11"/>
                  </a:lnTo>
                  <a:lnTo>
                    <a:pt x="14" y="9"/>
                  </a:lnTo>
                  <a:lnTo>
                    <a:pt x="17" y="7"/>
                  </a:lnTo>
                  <a:lnTo>
                    <a:pt x="19" y="5"/>
                  </a:lnTo>
                  <a:lnTo>
                    <a:pt x="23" y="3"/>
                  </a:lnTo>
                  <a:lnTo>
                    <a:pt x="26" y="2"/>
                  </a:lnTo>
                  <a:lnTo>
                    <a:pt x="30" y="1"/>
                  </a:lnTo>
                  <a:lnTo>
                    <a:pt x="33" y="0"/>
                  </a:lnTo>
                  <a:lnTo>
                    <a:pt x="37" y="0"/>
                  </a:lnTo>
                  <a:lnTo>
                    <a:pt x="41" y="0"/>
                  </a:lnTo>
                  <a:lnTo>
                    <a:pt x="45" y="1"/>
                  </a:lnTo>
                  <a:lnTo>
                    <a:pt x="48" y="2"/>
                  </a:lnTo>
                  <a:lnTo>
                    <a:pt x="52" y="3"/>
                  </a:lnTo>
                  <a:lnTo>
                    <a:pt x="55" y="5"/>
                  </a:lnTo>
                  <a:lnTo>
                    <a:pt x="58" y="7"/>
                  </a:lnTo>
                  <a:lnTo>
                    <a:pt x="61" y="9"/>
                  </a:lnTo>
                  <a:lnTo>
                    <a:pt x="64" y="11"/>
                  </a:lnTo>
                  <a:lnTo>
                    <a:pt x="66" y="14"/>
                  </a:lnTo>
                  <a:lnTo>
                    <a:pt x="68"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8" y="58"/>
                  </a:lnTo>
                  <a:lnTo>
                    <a:pt x="66" y="61"/>
                  </a:lnTo>
                  <a:lnTo>
                    <a:pt x="64" y="64"/>
                  </a:lnTo>
                  <a:lnTo>
                    <a:pt x="61" y="66"/>
                  </a:lnTo>
                  <a:lnTo>
                    <a:pt x="58" y="69"/>
                  </a:lnTo>
                  <a:lnTo>
                    <a:pt x="55" y="70"/>
                  </a:lnTo>
                  <a:lnTo>
                    <a:pt x="52" y="72"/>
                  </a:lnTo>
                  <a:lnTo>
                    <a:pt x="48" y="73"/>
                  </a:lnTo>
                  <a:lnTo>
                    <a:pt x="45" y="74"/>
                  </a:lnTo>
                  <a:lnTo>
                    <a:pt x="41" y="75"/>
                  </a:lnTo>
                  <a:lnTo>
                    <a:pt x="37" y="75"/>
                  </a:lnTo>
                  <a:lnTo>
                    <a:pt x="33" y="75"/>
                  </a:lnTo>
                  <a:lnTo>
                    <a:pt x="30" y="74"/>
                  </a:lnTo>
                  <a:lnTo>
                    <a:pt x="26" y="73"/>
                  </a:lnTo>
                  <a:lnTo>
                    <a:pt x="23" y="72"/>
                  </a:lnTo>
                  <a:lnTo>
                    <a:pt x="19" y="70"/>
                  </a:lnTo>
                  <a:lnTo>
                    <a:pt x="17" y="69"/>
                  </a:lnTo>
                  <a:lnTo>
                    <a:pt x="14" y="66"/>
                  </a:lnTo>
                  <a:lnTo>
                    <a:pt x="11" y="64"/>
                  </a:lnTo>
                  <a:lnTo>
                    <a:pt x="8" y="61"/>
                  </a:lnTo>
                  <a:lnTo>
                    <a:pt x="6" y="58"/>
                  </a:lnTo>
                  <a:lnTo>
                    <a:pt x="5" y="55"/>
                  </a:lnTo>
                  <a:lnTo>
                    <a:pt x="3" y="52"/>
                  </a:lnTo>
                  <a:lnTo>
                    <a:pt x="1"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634"/>
            <p:cNvSpPr>
              <a:spLocks/>
            </p:cNvSpPr>
            <p:nvPr/>
          </p:nvSpPr>
          <p:spPr bwMode="auto">
            <a:xfrm>
              <a:off x="7238" y="2205"/>
              <a:ext cx="75" cy="75"/>
            </a:xfrm>
            <a:custGeom>
              <a:avLst/>
              <a:gdLst/>
              <a:ahLst/>
              <a:cxnLst>
                <a:cxn ang="0">
                  <a:pos x="0" y="34"/>
                </a:cxn>
                <a:cxn ang="0">
                  <a:pos x="2" y="26"/>
                </a:cxn>
                <a:cxn ang="0">
                  <a:pos x="5" y="20"/>
                </a:cxn>
                <a:cxn ang="0">
                  <a:pos x="9" y="14"/>
                </a:cxn>
                <a:cxn ang="0">
                  <a:pos x="14" y="9"/>
                </a:cxn>
                <a:cxn ang="0">
                  <a:pos x="20" y="5"/>
                </a:cxn>
                <a:cxn ang="0">
                  <a:pos x="27" y="2"/>
                </a:cxn>
                <a:cxn ang="0">
                  <a:pos x="34" y="0"/>
                </a:cxn>
                <a:cxn ang="0">
                  <a:pos x="42" y="0"/>
                </a:cxn>
                <a:cxn ang="0">
                  <a:pos x="49" y="2"/>
                </a:cxn>
                <a:cxn ang="0">
                  <a:pos x="55" y="5"/>
                </a:cxn>
                <a:cxn ang="0">
                  <a:pos x="61" y="9"/>
                </a:cxn>
                <a:cxn ang="0">
                  <a:pos x="67" y="14"/>
                </a:cxn>
                <a:cxn ang="0">
                  <a:pos x="70" y="20"/>
                </a:cxn>
                <a:cxn ang="0">
                  <a:pos x="73" y="26"/>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6"/>
                  </a:lnTo>
                  <a:lnTo>
                    <a:pt x="4" y="23"/>
                  </a:lnTo>
                  <a:lnTo>
                    <a:pt x="5" y="20"/>
                  </a:lnTo>
                  <a:lnTo>
                    <a:pt x="7" y="17"/>
                  </a:lnTo>
                  <a:lnTo>
                    <a:pt x="9" y="14"/>
                  </a:lnTo>
                  <a:lnTo>
                    <a:pt x="11" y="11"/>
                  </a:lnTo>
                  <a:lnTo>
                    <a:pt x="14" y="9"/>
                  </a:lnTo>
                  <a:lnTo>
                    <a:pt x="17" y="7"/>
                  </a:lnTo>
                  <a:lnTo>
                    <a:pt x="20" y="5"/>
                  </a:lnTo>
                  <a:lnTo>
                    <a:pt x="23" y="3"/>
                  </a:lnTo>
                  <a:lnTo>
                    <a:pt x="27" y="2"/>
                  </a:lnTo>
                  <a:lnTo>
                    <a:pt x="30" y="1"/>
                  </a:lnTo>
                  <a:lnTo>
                    <a:pt x="34" y="0"/>
                  </a:lnTo>
                  <a:lnTo>
                    <a:pt x="38" y="0"/>
                  </a:lnTo>
                  <a:lnTo>
                    <a:pt x="42" y="0"/>
                  </a:lnTo>
                  <a:lnTo>
                    <a:pt x="45" y="1"/>
                  </a:lnTo>
                  <a:lnTo>
                    <a:pt x="49" y="2"/>
                  </a:lnTo>
                  <a:lnTo>
                    <a:pt x="52" y="3"/>
                  </a:lnTo>
                  <a:lnTo>
                    <a:pt x="55" y="5"/>
                  </a:lnTo>
                  <a:lnTo>
                    <a:pt x="58" y="7"/>
                  </a:lnTo>
                  <a:lnTo>
                    <a:pt x="61" y="9"/>
                  </a:lnTo>
                  <a:lnTo>
                    <a:pt x="64" y="11"/>
                  </a:lnTo>
                  <a:lnTo>
                    <a:pt x="67" y="14"/>
                  </a:lnTo>
                  <a:lnTo>
                    <a:pt x="69" y="17"/>
                  </a:lnTo>
                  <a:lnTo>
                    <a:pt x="70" y="20"/>
                  </a:lnTo>
                  <a:lnTo>
                    <a:pt x="72" y="23"/>
                  </a:lnTo>
                  <a:lnTo>
                    <a:pt x="73" y="26"/>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635"/>
            <p:cNvSpPr>
              <a:spLocks/>
            </p:cNvSpPr>
            <p:nvPr/>
          </p:nvSpPr>
          <p:spPr bwMode="auto">
            <a:xfrm>
              <a:off x="7238" y="2329"/>
              <a:ext cx="75" cy="75"/>
            </a:xfrm>
            <a:custGeom>
              <a:avLst/>
              <a:gdLst/>
              <a:ahLst/>
              <a:cxnLst>
                <a:cxn ang="0">
                  <a:pos x="0" y="34"/>
                </a:cxn>
                <a:cxn ang="0">
                  <a:pos x="2" y="27"/>
                </a:cxn>
                <a:cxn ang="0">
                  <a:pos x="5" y="20"/>
                </a:cxn>
                <a:cxn ang="0">
                  <a:pos x="9" y="14"/>
                </a:cxn>
                <a:cxn ang="0">
                  <a:pos x="14" y="9"/>
                </a:cxn>
                <a:cxn ang="0">
                  <a:pos x="20" y="5"/>
                </a:cxn>
                <a:cxn ang="0">
                  <a:pos x="27" y="3"/>
                </a:cxn>
                <a:cxn ang="0">
                  <a:pos x="34" y="0"/>
                </a:cxn>
                <a:cxn ang="0">
                  <a:pos x="42" y="0"/>
                </a:cxn>
                <a:cxn ang="0">
                  <a:pos x="49" y="3"/>
                </a:cxn>
                <a:cxn ang="0">
                  <a:pos x="55" y="5"/>
                </a:cxn>
                <a:cxn ang="0">
                  <a:pos x="61" y="9"/>
                </a:cxn>
                <a:cxn ang="0">
                  <a:pos x="67" y="14"/>
                </a:cxn>
                <a:cxn ang="0">
                  <a:pos x="70" y="20"/>
                </a:cxn>
                <a:cxn ang="0">
                  <a:pos x="73" y="27"/>
                </a:cxn>
                <a:cxn ang="0">
                  <a:pos x="75" y="34"/>
                </a:cxn>
                <a:cxn ang="0">
                  <a:pos x="75" y="41"/>
                </a:cxn>
                <a:cxn ang="0">
                  <a:pos x="73" y="49"/>
                </a:cxn>
                <a:cxn ang="0">
                  <a:pos x="70" y="55"/>
                </a:cxn>
                <a:cxn ang="0">
                  <a:pos x="67" y="61"/>
                </a:cxn>
                <a:cxn ang="0">
                  <a:pos x="61" y="66"/>
                </a:cxn>
                <a:cxn ang="0">
                  <a:pos x="55" y="70"/>
                </a:cxn>
                <a:cxn ang="0">
                  <a:pos x="49" y="73"/>
                </a:cxn>
                <a:cxn ang="0">
                  <a:pos x="42" y="75"/>
                </a:cxn>
                <a:cxn ang="0">
                  <a:pos x="34" y="75"/>
                </a:cxn>
                <a:cxn ang="0">
                  <a:pos x="27" y="73"/>
                </a:cxn>
                <a:cxn ang="0">
                  <a:pos x="20" y="70"/>
                </a:cxn>
                <a:cxn ang="0">
                  <a:pos x="14" y="66"/>
                </a:cxn>
                <a:cxn ang="0">
                  <a:pos x="9" y="61"/>
                </a:cxn>
                <a:cxn ang="0">
                  <a:pos x="5" y="55"/>
                </a:cxn>
                <a:cxn ang="0">
                  <a:pos x="2" y="49"/>
                </a:cxn>
                <a:cxn ang="0">
                  <a:pos x="0" y="41"/>
                </a:cxn>
              </a:cxnLst>
              <a:rect l="0" t="0" r="r" b="b"/>
              <a:pathLst>
                <a:path w="75" h="75">
                  <a:moveTo>
                    <a:pt x="0" y="38"/>
                  </a:moveTo>
                  <a:lnTo>
                    <a:pt x="0" y="34"/>
                  </a:lnTo>
                  <a:lnTo>
                    <a:pt x="1" y="30"/>
                  </a:lnTo>
                  <a:lnTo>
                    <a:pt x="2" y="27"/>
                  </a:lnTo>
                  <a:lnTo>
                    <a:pt x="4" y="23"/>
                  </a:lnTo>
                  <a:lnTo>
                    <a:pt x="5" y="20"/>
                  </a:lnTo>
                  <a:lnTo>
                    <a:pt x="7" y="17"/>
                  </a:lnTo>
                  <a:lnTo>
                    <a:pt x="9" y="14"/>
                  </a:lnTo>
                  <a:lnTo>
                    <a:pt x="11" y="11"/>
                  </a:lnTo>
                  <a:lnTo>
                    <a:pt x="14" y="9"/>
                  </a:lnTo>
                  <a:lnTo>
                    <a:pt x="17" y="7"/>
                  </a:lnTo>
                  <a:lnTo>
                    <a:pt x="20" y="5"/>
                  </a:lnTo>
                  <a:lnTo>
                    <a:pt x="23" y="4"/>
                  </a:lnTo>
                  <a:lnTo>
                    <a:pt x="27" y="3"/>
                  </a:lnTo>
                  <a:lnTo>
                    <a:pt x="30" y="1"/>
                  </a:lnTo>
                  <a:lnTo>
                    <a:pt x="34" y="0"/>
                  </a:lnTo>
                  <a:lnTo>
                    <a:pt x="38" y="0"/>
                  </a:lnTo>
                  <a:lnTo>
                    <a:pt x="42" y="0"/>
                  </a:lnTo>
                  <a:lnTo>
                    <a:pt x="45" y="1"/>
                  </a:lnTo>
                  <a:lnTo>
                    <a:pt x="49" y="3"/>
                  </a:lnTo>
                  <a:lnTo>
                    <a:pt x="52" y="4"/>
                  </a:lnTo>
                  <a:lnTo>
                    <a:pt x="55" y="5"/>
                  </a:lnTo>
                  <a:lnTo>
                    <a:pt x="58" y="7"/>
                  </a:lnTo>
                  <a:lnTo>
                    <a:pt x="61" y="9"/>
                  </a:lnTo>
                  <a:lnTo>
                    <a:pt x="64" y="11"/>
                  </a:lnTo>
                  <a:lnTo>
                    <a:pt x="67" y="14"/>
                  </a:lnTo>
                  <a:lnTo>
                    <a:pt x="69" y="17"/>
                  </a:lnTo>
                  <a:lnTo>
                    <a:pt x="70" y="20"/>
                  </a:lnTo>
                  <a:lnTo>
                    <a:pt x="72" y="23"/>
                  </a:lnTo>
                  <a:lnTo>
                    <a:pt x="73" y="27"/>
                  </a:lnTo>
                  <a:lnTo>
                    <a:pt x="74" y="30"/>
                  </a:lnTo>
                  <a:lnTo>
                    <a:pt x="75" y="34"/>
                  </a:lnTo>
                  <a:lnTo>
                    <a:pt x="75" y="38"/>
                  </a:lnTo>
                  <a:lnTo>
                    <a:pt x="75" y="41"/>
                  </a:lnTo>
                  <a:lnTo>
                    <a:pt x="74" y="45"/>
                  </a:lnTo>
                  <a:lnTo>
                    <a:pt x="73" y="49"/>
                  </a:lnTo>
                  <a:lnTo>
                    <a:pt x="72" y="52"/>
                  </a:lnTo>
                  <a:lnTo>
                    <a:pt x="70" y="55"/>
                  </a:lnTo>
                  <a:lnTo>
                    <a:pt x="69" y="58"/>
                  </a:lnTo>
                  <a:lnTo>
                    <a:pt x="67" y="61"/>
                  </a:lnTo>
                  <a:lnTo>
                    <a:pt x="64" y="64"/>
                  </a:lnTo>
                  <a:lnTo>
                    <a:pt x="61" y="66"/>
                  </a:lnTo>
                  <a:lnTo>
                    <a:pt x="58" y="69"/>
                  </a:lnTo>
                  <a:lnTo>
                    <a:pt x="55" y="70"/>
                  </a:lnTo>
                  <a:lnTo>
                    <a:pt x="52" y="72"/>
                  </a:lnTo>
                  <a:lnTo>
                    <a:pt x="49" y="73"/>
                  </a:lnTo>
                  <a:lnTo>
                    <a:pt x="45" y="74"/>
                  </a:lnTo>
                  <a:lnTo>
                    <a:pt x="42" y="75"/>
                  </a:lnTo>
                  <a:lnTo>
                    <a:pt x="38" y="75"/>
                  </a:lnTo>
                  <a:lnTo>
                    <a:pt x="34" y="75"/>
                  </a:lnTo>
                  <a:lnTo>
                    <a:pt x="30" y="74"/>
                  </a:lnTo>
                  <a:lnTo>
                    <a:pt x="27" y="73"/>
                  </a:lnTo>
                  <a:lnTo>
                    <a:pt x="23" y="72"/>
                  </a:lnTo>
                  <a:lnTo>
                    <a:pt x="20" y="70"/>
                  </a:lnTo>
                  <a:lnTo>
                    <a:pt x="17" y="69"/>
                  </a:lnTo>
                  <a:lnTo>
                    <a:pt x="14" y="66"/>
                  </a:lnTo>
                  <a:lnTo>
                    <a:pt x="11" y="64"/>
                  </a:lnTo>
                  <a:lnTo>
                    <a:pt x="9" y="61"/>
                  </a:lnTo>
                  <a:lnTo>
                    <a:pt x="7" y="58"/>
                  </a:lnTo>
                  <a:lnTo>
                    <a:pt x="5" y="55"/>
                  </a:lnTo>
                  <a:lnTo>
                    <a:pt x="4" y="52"/>
                  </a:lnTo>
                  <a:lnTo>
                    <a:pt x="2" y="49"/>
                  </a:lnTo>
                  <a:lnTo>
                    <a:pt x="1" y="45"/>
                  </a:lnTo>
                  <a:lnTo>
                    <a:pt x="0" y="41"/>
                  </a:lnTo>
                  <a:lnTo>
                    <a:pt x="0" y="38"/>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636"/>
            <p:cNvSpPr>
              <a:spLocks/>
            </p:cNvSpPr>
            <p:nvPr/>
          </p:nvSpPr>
          <p:spPr bwMode="auto">
            <a:xfrm>
              <a:off x="7088" y="2055"/>
              <a:ext cx="238" cy="237"/>
            </a:xfrm>
            <a:custGeom>
              <a:avLst/>
              <a:gdLst/>
              <a:ahLst/>
              <a:cxnLst>
                <a:cxn ang="0">
                  <a:pos x="238" y="0"/>
                </a:cxn>
                <a:cxn ang="0">
                  <a:pos x="237" y="6"/>
                </a:cxn>
                <a:cxn ang="0">
                  <a:pos x="236" y="12"/>
                </a:cxn>
                <a:cxn ang="0">
                  <a:pos x="234" y="18"/>
                </a:cxn>
                <a:cxn ang="0">
                  <a:pos x="234" y="24"/>
                </a:cxn>
                <a:cxn ang="0">
                  <a:pos x="233" y="29"/>
                </a:cxn>
                <a:cxn ang="0">
                  <a:pos x="231" y="35"/>
                </a:cxn>
                <a:cxn ang="0">
                  <a:pos x="229" y="40"/>
                </a:cxn>
                <a:cxn ang="0">
                  <a:pos x="228" y="46"/>
                </a:cxn>
                <a:cxn ang="0">
                  <a:pos x="226" y="51"/>
                </a:cxn>
                <a:cxn ang="0">
                  <a:pos x="225" y="57"/>
                </a:cxn>
                <a:cxn ang="0">
                  <a:pos x="222" y="62"/>
                </a:cxn>
                <a:cxn ang="0">
                  <a:pos x="220" y="67"/>
                </a:cxn>
                <a:cxn ang="0">
                  <a:pos x="218" y="73"/>
                </a:cxn>
                <a:cxn ang="0">
                  <a:pos x="216" y="78"/>
                </a:cxn>
                <a:cxn ang="0">
                  <a:pos x="211" y="88"/>
                </a:cxn>
                <a:cxn ang="0">
                  <a:pos x="206" y="97"/>
                </a:cxn>
                <a:cxn ang="0">
                  <a:pos x="200" y="107"/>
                </a:cxn>
                <a:cxn ang="0">
                  <a:pos x="195" y="116"/>
                </a:cxn>
                <a:cxn ang="0">
                  <a:pos x="189" y="126"/>
                </a:cxn>
                <a:cxn ang="0">
                  <a:pos x="182" y="135"/>
                </a:cxn>
                <a:cxn ang="0">
                  <a:pos x="175" y="143"/>
                </a:cxn>
                <a:cxn ang="0">
                  <a:pos x="167" y="151"/>
                </a:cxn>
                <a:cxn ang="0">
                  <a:pos x="160" y="160"/>
                </a:cxn>
                <a:cxn ang="0">
                  <a:pos x="151" y="167"/>
                </a:cxn>
                <a:cxn ang="0">
                  <a:pos x="143" y="175"/>
                </a:cxn>
                <a:cxn ang="0">
                  <a:pos x="135" y="182"/>
                </a:cxn>
                <a:cxn ang="0">
                  <a:pos x="125" y="188"/>
                </a:cxn>
                <a:cxn ang="0">
                  <a:pos x="116" y="195"/>
                </a:cxn>
                <a:cxn ang="0">
                  <a:pos x="107" y="200"/>
                </a:cxn>
                <a:cxn ang="0">
                  <a:pos x="97" y="206"/>
                </a:cxn>
                <a:cxn ang="0">
                  <a:pos x="87" y="211"/>
                </a:cxn>
                <a:cxn ang="0">
                  <a:pos x="77" y="216"/>
                </a:cxn>
                <a:cxn ang="0">
                  <a:pos x="72" y="218"/>
                </a:cxn>
                <a:cxn ang="0">
                  <a:pos x="67" y="220"/>
                </a:cxn>
                <a:cxn ang="0">
                  <a:pos x="61" y="223"/>
                </a:cxn>
                <a:cxn ang="0">
                  <a:pos x="56" y="224"/>
                </a:cxn>
                <a:cxn ang="0">
                  <a:pos x="51" y="226"/>
                </a:cxn>
                <a:cxn ang="0">
                  <a:pos x="45" y="228"/>
                </a:cxn>
                <a:cxn ang="0">
                  <a:pos x="40" y="230"/>
                </a:cxn>
                <a:cxn ang="0">
                  <a:pos x="34" y="231"/>
                </a:cxn>
                <a:cxn ang="0">
                  <a:pos x="29" y="232"/>
                </a:cxn>
                <a:cxn ang="0">
                  <a:pos x="23" y="233"/>
                </a:cxn>
                <a:cxn ang="0">
                  <a:pos x="17" y="235"/>
                </a:cxn>
                <a:cxn ang="0">
                  <a:pos x="12" y="236"/>
                </a:cxn>
                <a:cxn ang="0">
                  <a:pos x="6" y="236"/>
                </a:cxn>
                <a:cxn ang="0">
                  <a:pos x="0" y="237"/>
                </a:cxn>
              </a:cxnLst>
              <a:rect l="0" t="0" r="r" b="b"/>
              <a:pathLst>
                <a:path w="238" h="237">
                  <a:moveTo>
                    <a:pt x="238" y="0"/>
                  </a:moveTo>
                  <a:lnTo>
                    <a:pt x="237" y="6"/>
                  </a:lnTo>
                  <a:lnTo>
                    <a:pt x="236" y="12"/>
                  </a:lnTo>
                  <a:lnTo>
                    <a:pt x="234" y="18"/>
                  </a:lnTo>
                  <a:lnTo>
                    <a:pt x="234" y="24"/>
                  </a:lnTo>
                  <a:lnTo>
                    <a:pt x="233" y="29"/>
                  </a:lnTo>
                  <a:lnTo>
                    <a:pt x="231" y="35"/>
                  </a:lnTo>
                  <a:lnTo>
                    <a:pt x="229" y="40"/>
                  </a:lnTo>
                  <a:lnTo>
                    <a:pt x="228" y="46"/>
                  </a:lnTo>
                  <a:lnTo>
                    <a:pt x="226" y="51"/>
                  </a:lnTo>
                  <a:lnTo>
                    <a:pt x="225" y="57"/>
                  </a:lnTo>
                  <a:lnTo>
                    <a:pt x="222" y="62"/>
                  </a:lnTo>
                  <a:lnTo>
                    <a:pt x="220" y="67"/>
                  </a:lnTo>
                  <a:lnTo>
                    <a:pt x="218" y="73"/>
                  </a:lnTo>
                  <a:lnTo>
                    <a:pt x="216" y="78"/>
                  </a:lnTo>
                  <a:lnTo>
                    <a:pt x="211" y="88"/>
                  </a:lnTo>
                  <a:lnTo>
                    <a:pt x="206" y="97"/>
                  </a:lnTo>
                  <a:lnTo>
                    <a:pt x="200" y="107"/>
                  </a:lnTo>
                  <a:lnTo>
                    <a:pt x="195" y="116"/>
                  </a:lnTo>
                  <a:lnTo>
                    <a:pt x="189" y="126"/>
                  </a:lnTo>
                  <a:lnTo>
                    <a:pt x="182" y="135"/>
                  </a:lnTo>
                  <a:lnTo>
                    <a:pt x="175" y="143"/>
                  </a:lnTo>
                  <a:lnTo>
                    <a:pt x="167" y="151"/>
                  </a:lnTo>
                  <a:lnTo>
                    <a:pt x="160" y="160"/>
                  </a:lnTo>
                  <a:lnTo>
                    <a:pt x="151" y="167"/>
                  </a:lnTo>
                  <a:lnTo>
                    <a:pt x="143" y="175"/>
                  </a:lnTo>
                  <a:lnTo>
                    <a:pt x="135" y="182"/>
                  </a:lnTo>
                  <a:lnTo>
                    <a:pt x="125" y="188"/>
                  </a:lnTo>
                  <a:lnTo>
                    <a:pt x="116" y="195"/>
                  </a:lnTo>
                  <a:lnTo>
                    <a:pt x="107" y="200"/>
                  </a:lnTo>
                  <a:lnTo>
                    <a:pt x="97" y="206"/>
                  </a:lnTo>
                  <a:lnTo>
                    <a:pt x="87" y="211"/>
                  </a:lnTo>
                  <a:lnTo>
                    <a:pt x="77" y="216"/>
                  </a:lnTo>
                  <a:lnTo>
                    <a:pt x="72" y="218"/>
                  </a:lnTo>
                  <a:lnTo>
                    <a:pt x="67" y="220"/>
                  </a:lnTo>
                  <a:lnTo>
                    <a:pt x="61" y="223"/>
                  </a:lnTo>
                  <a:lnTo>
                    <a:pt x="56" y="224"/>
                  </a:lnTo>
                  <a:lnTo>
                    <a:pt x="51" y="226"/>
                  </a:lnTo>
                  <a:lnTo>
                    <a:pt x="45" y="228"/>
                  </a:lnTo>
                  <a:lnTo>
                    <a:pt x="40" y="230"/>
                  </a:lnTo>
                  <a:lnTo>
                    <a:pt x="34" y="231"/>
                  </a:lnTo>
                  <a:lnTo>
                    <a:pt x="29" y="232"/>
                  </a:lnTo>
                  <a:lnTo>
                    <a:pt x="23" y="233"/>
                  </a:lnTo>
                  <a:lnTo>
                    <a:pt x="17" y="235"/>
                  </a:lnTo>
                  <a:lnTo>
                    <a:pt x="12" y="236"/>
                  </a:lnTo>
                  <a:lnTo>
                    <a:pt x="6" y="236"/>
                  </a:lnTo>
                  <a:lnTo>
                    <a:pt x="0"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637"/>
            <p:cNvSpPr>
              <a:spLocks/>
            </p:cNvSpPr>
            <p:nvPr/>
          </p:nvSpPr>
          <p:spPr bwMode="auto">
            <a:xfrm>
              <a:off x="7350" y="2055"/>
              <a:ext cx="237" cy="237"/>
            </a:xfrm>
            <a:custGeom>
              <a:avLst/>
              <a:gdLst/>
              <a:ahLst/>
              <a:cxnLst>
                <a:cxn ang="0">
                  <a:pos x="237" y="237"/>
                </a:cxn>
                <a:cxn ang="0">
                  <a:pos x="231" y="236"/>
                </a:cxn>
                <a:cxn ang="0">
                  <a:pos x="225" y="236"/>
                </a:cxn>
                <a:cxn ang="0">
                  <a:pos x="219" y="235"/>
                </a:cxn>
                <a:cxn ang="0">
                  <a:pos x="214" y="234"/>
                </a:cxn>
                <a:cxn ang="0">
                  <a:pos x="208" y="233"/>
                </a:cxn>
                <a:cxn ang="0">
                  <a:pos x="202" y="231"/>
                </a:cxn>
                <a:cxn ang="0">
                  <a:pos x="197" y="230"/>
                </a:cxn>
                <a:cxn ang="0">
                  <a:pos x="191" y="229"/>
                </a:cxn>
                <a:cxn ang="0">
                  <a:pos x="186" y="227"/>
                </a:cxn>
                <a:cxn ang="0">
                  <a:pos x="181" y="225"/>
                </a:cxn>
                <a:cxn ang="0">
                  <a:pos x="175" y="223"/>
                </a:cxn>
                <a:cxn ang="0">
                  <a:pos x="170" y="221"/>
                </a:cxn>
                <a:cxn ang="0">
                  <a:pos x="165" y="219"/>
                </a:cxn>
                <a:cxn ang="0">
                  <a:pos x="159" y="217"/>
                </a:cxn>
                <a:cxn ang="0">
                  <a:pos x="154" y="215"/>
                </a:cxn>
                <a:cxn ang="0">
                  <a:pos x="149" y="212"/>
                </a:cxn>
                <a:cxn ang="0">
                  <a:pos x="144" y="210"/>
                </a:cxn>
                <a:cxn ang="0">
                  <a:pos x="139" y="207"/>
                </a:cxn>
                <a:cxn ang="0">
                  <a:pos x="129" y="202"/>
                </a:cxn>
                <a:cxn ang="0">
                  <a:pos x="120" y="196"/>
                </a:cxn>
                <a:cxn ang="0">
                  <a:pos x="111" y="190"/>
                </a:cxn>
                <a:cxn ang="0">
                  <a:pos x="102" y="183"/>
                </a:cxn>
                <a:cxn ang="0">
                  <a:pos x="93" y="176"/>
                </a:cxn>
                <a:cxn ang="0">
                  <a:pos x="85" y="169"/>
                </a:cxn>
                <a:cxn ang="0">
                  <a:pos x="77" y="161"/>
                </a:cxn>
                <a:cxn ang="0">
                  <a:pos x="69" y="153"/>
                </a:cxn>
                <a:cxn ang="0">
                  <a:pos x="62" y="145"/>
                </a:cxn>
                <a:cxn ang="0">
                  <a:pos x="55" y="136"/>
                </a:cxn>
                <a:cxn ang="0">
                  <a:pos x="48" y="127"/>
                </a:cxn>
                <a:cxn ang="0">
                  <a:pos x="42" y="118"/>
                </a:cxn>
                <a:cxn ang="0">
                  <a:pos x="36" y="108"/>
                </a:cxn>
                <a:cxn ang="0">
                  <a:pos x="30" y="98"/>
                </a:cxn>
                <a:cxn ang="0">
                  <a:pos x="28" y="93"/>
                </a:cxn>
                <a:cxn ang="0">
                  <a:pos x="25" y="88"/>
                </a:cxn>
                <a:cxn ang="0">
                  <a:pos x="23" y="83"/>
                </a:cxn>
                <a:cxn ang="0">
                  <a:pos x="21" y="78"/>
                </a:cxn>
                <a:cxn ang="0">
                  <a:pos x="18" y="73"/>
                </a:cxn>
                <a:cxn ang="0">
                  <a:pos x="16" y="68"/>
                </a:cxn>
                <a:cxn ang="0">
                  <a:pos x="14" y="62"/>
                </a:cxn>
                <a:cxn ang="0">
                  <a:pos x="12" y="57"/>
                </a:cxn>
                <a:cxn ang="0">
                  <a:pos x="11" y="52"/>
                </a:cxn>
                <a:cxn ang="0">
                  <a:pos x="9" y="46"/>
                </a:cxn>
                <a:cxn ang="0">
                  <a:pos x="7" y="41"/>
                </a:cxn>
                <a:cxn ang="0">
                  <a:pos x="6" y="35"/>
                </a:cxn>
                <a:cxn ang="0">
                  <a:pos x="5" y="29"/>
                </a:cxn>
                <a:cxn ang="0">
                  <a:pos x="4" y="24"/>
                </a:cxn>
                <a:cxn ang="0">
                  <a:pos x="3" y="18"/>
                </a:cxn>
                <a:cxn ang="0">
                  <a:pos x="2" y="12"/>
                </a:cxn>
                <a:cxn ang="0">
                  <a:pos x="1" y="6"/>
                </a:cxn>
                <a:cxn ang="0">
                  <a:pos x="0" y="0"/>
                </a:cxn>
              </a:cxnLst>
              <a:rect l="0" t="0" r="r" b="b"/>
              <a:pathLst>
                <a:path w="237" h="237">
                  <a:moveTo>
                    <a:pt x="237" y="237"/>
                  </a:moveTo>
                  <a:lnTo>
                    <a:pt x="231" y="236"/>
                  </a:lnTo>
                  <a:lnTo>
                    <a:pt x="225" y="236"/>
                  </a:lnTo>
                  <a:lnTo>
                    <a:pt x="219" y="235"/>
                  </a:lnTo>
                  <a:lnTo>
                    <a:pt x="214" y="234"/>
                  </a:lnTo>
                  <a:lnTo>
                    <a:pt x="208" y="233"/>
                  </a:lnTo>
                  <a:lnTo>
                    <a:pt x="202" y="231"/>
                  </a:lnTo>
                  <a:lnTo>
                    <a:pt x="197" y="230"/>
                  </a:lnTo>
                  <a:lnTo>
                    <a:pt x="191" y="229"/>
                  </a:lnTo>
                  <a:lnTo>
                    <a:pt x="186" y="227"/>
                  </a:lnTo>
                  <a:lnTo>
                    <a:pt x="181" y="225"/>
                  </a:lnTo>
                  <a:lnTo>
                    <a:pt x="175" y="223"/>
                  </a:lnTo>
                  <a:lnTo>
                    <a:pt x="170" y="221"/>
                  </a:lnTo>
                  <a:lnTo>
                    <a:pt x="165" y="219"/>
                  </a:lnTo>
                  <a:lnTo>
                    <a:pt x="159" y="217"/>
                  </a:lnTo>
                  <a:lnTo>
                    <a:pt x="154" y="215"/>
                  </a:lnTo>
                  <a:lnTo>
                    <a:pt x="149" y="212"/>
                  </a:lnTo>
                  <a:lnTo>
                    <a:pt x="144" y="210"/>
                  </a:lnTo>
                  <a:lnTo>
                    <a:pt x="139" y="207"/>
                  </a:lnTo>
                  <a:lnTo>
                    <a:pt x="129" y="202"/>
                  </a:lnTo>
                  <a:lnTo>
                    <a:pt x="120" y="196"/>
                  </a:lnTo>
                  <a:lnTo>
                    <a:pt x="111" y="190"/>
                  </a:lnTo>
                  <a:lnTo>
                    <a:pt x="102" y="183"/>
                  </a:lnTo>
                  <a:lnTo>
                    <a:pt x="93" y="176"/>
                  </a:lnTo>
                  <a:lnTo>
                    <a:pt x="85" y="169"/>
                  </a:lnTo>
                  <a:lnTo>
                    <a:pt x="77" y="161"/>
                  </a:lnTo>
                  <a:lnTo>
                    <a:pt x="69" y="153"/>
                  </a:lnTo>
                  <a:lnTo>
                    <a:pt x="62" y="145"/>
                  </a:lnTo>
                  <a:lnTo>
                    <a:pt x="55" y="136"/>
                  </a:lnTo>
                  <a:lnTo>
                    <a:pt x="48" y="127"/>
                  </a:lnTo>
                  <a:lnTo>
                    <a:pt x="42" y="118"/>
                  </a:lnTo>
                  <a:lnTo>
                    <a:pt x="36" y="108"/>
                  </a:lnTo>
                  <a:lnTo>
                    <a:pt x="30" y="98"/>
                  </a:lnTo>
                  <a:lnTo>
                    <a:pt x="28" y="93"/>
                  </a:lnTo>
                  <a:lnTo>
                    <a:pt x="25" y="88"/>
                  </a:lnTo>
                  <a:lnTo>
                    <a:pt x="23" y="83"/>
                  </a:lnTo>
                  <a:lnTo>
                    <a:pt x="21" y="78"/>
                  </a:lnTo>
                  <a:lnTo>
                    <a:pt x="18" y="73"/>
                  </a:lnTo>
                  <a:lnTo>
                    <a:pt x="16" y="68"/>
                  </a:lnTo>
                  <a:lnTo>
                    <a:pt x="14" y="62"/>
                  </a:lnTo>
                  <a:lnTo>
                    <a:pt x="12" y="57"/>
                  </a:lnTo>
                  <a:lnTo>
                    <a:pt x="11" y="52"/>
                  </a:lnTo>
                  <a:lnTo>
                    <a:pt x="9" y="46"/>
                  </a:lnTo>
                  <a:lnTo>
                    <a:pt x="7" y="41"/>
                  </a:lnTo>
                  <a:lnTo>
                    <a:pt x="6" y="35"/>
                  </a:lnTo>
                  <a:lnTo>
                    <a:pt x="5" y="29"/>
                  </a:lnTo>
                  <a:lnTo>
                    <a:pt x="4" y="24"/>
                  </a:lnTo>
                  <a:lnTo>
                    <a:pt x="3" y="18"/>
                  </a:lnTo>
                  <a:lnTo>
                    <a:pt x="2" y="12"/>
                  </a:lnTo>
                  <a:lnTo>
                    <a:pt x="1" y="6"/>
                  </a:lnTo>
                  <a:lnTo>
                    <a:pt x="0"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638"/>
            <p:cNvSpPr>
              <a:spLocks/>
            </p:cNvSpPr>
            <p:nvPr/>
          </p:nvSpPr>
          <p:spPr bwMode="auto">
            <a:xfrm>
              <a:off x="7088" y="2317"/>
              <a:ext cx="238" cy="237"/>
            </a:xfrm>
            <a:custGeom>
              <a:avLst/>
              <a:gdLst/>
              <a:ahLst/>
              <a:cxnLst>
                <a:cxn ang="0">
                  <a:pos x="0" y="0"/>
                </a:cxn>
                <a:cxn ang="0">
                  <a:pos x="6" y="1"/>
                </a:cxn>
                <a:cxn ang="0">
                  <a:pos x="12" y="2"/>
                </a:cxn>
                <a:cxn ang="0">
                  <a:pos x="17" y="3"/>
                </a:cxn>
                <a:cxn ang="0">
                  <a:pos x="23" y="4"/>
                </a:cxn>
                <a:cxn ang="0">
                  <a:pos x="29" y="5"/>
                </a:cxn>
                <a:cxn ang="0">
                  <a:pos x="34" y="7"/>
                </a:cxn>
                <a:cxn ang="0">
                  <a:pos x="40" y="8"/>
                </a:cxn>
                <a:cxn ang="0">
                  <a:pos x="46" y="10"/>
                </a:cxn>
                <a:cxn ang="0">
                  <a:pos x="51" y="11"/>
                </a:cxn>
                <a:cxn ang="0">
                  <a:pos x="56" y="13"/>
                </a:cxn>
                <a:cxn ang="0">
                  <a:pos x="61" y="15"/>
                </a:cxn>
                <a:cxn ang="0">
                  <a:pos x="67" y="17"/>
                </a:cxn>
                <a:cxn ang="0">
                  <a:pos x="72" y="19"/>
                </a:cxn>
                <a:cxn ang="0">
                  <a:pos x="77" y="22"/>
                </a:cxn>
                <a:cxn ang="0">
                  <a:pos x="88" y="27"/>
                </a:cxn>
                <a:cxn ang="0">
                  <a:pos x="97" y="32"/>
                </a:cxn>
                <a:cxn ang="0">
                  <a:pos x="107" y="37"/>
                </a:cxn>
                <a:cxn ang="0">
                  <a:pos x="116" y="43"/>
                </a:cxn>
                <a:cxn ang="0">
                  <a:pos x="125" y="50"/>
                </a:cxn>
                <a:cxn ang="0">
                  <a:pos x="135" y="56"/>
                </a:cxn>
                <a:cxn ang="0">
                  <a:pos x="143" y="64"/>
                </a:cxn>
                <a:cxn ang="0">
                  <a:pos x="151" y="70"/>
                </a:cxn>
                <a:cxn ang="0">
                  <a:pos x="160" y="78"/>
                </a:cxn>
                <a:cxn ang="0">
                  <a:pos x="167" y="86"/>
                </a:cxn>
                <a:cxn ang="0">
                  <a:pos x="175" y="95"/>
                </a:cxn>
                <a:cxn ang="0">
                  <a:pos x="182" y="103"/>
                </a:cxn>
                <a:cxn ang="0">
                  <a:pos x="189" y="112"/>
                </a:cxn>
                <a:cxn ang="0">
                  <a:pos x="195" y="121"/>
                </a:cxn>
                <a:cxn ang="0">
                  <a:pos x="200" y="131"/>
                </a:cxn>
                <a:cxn ang="0">
                  <a:pos x="206" y="140"/>
                </a:cxn>
                <a:cxn ang="0">
                  <a:pos x="211" y="150"/>
                </a:cxn>
                <a:cxn ang="0">
                  <a:pos x="216" y="160"/>
                </a:cxn>
                <a:cxn ang="0">
                  <a:pos x="218" y="166"/>
                </a:cxn>
                <a:cxn ang="0">
                  <a:pos x="220" y="170"/>
                </a:cxn>
                <a:cxn ang="0">
                  <a:pos x="222" y="176"/>
                </a:cxn>
                <a:cxn ang="0">
                  <a:pos x="224" y="181"/>
                </a:cxn>
                <a:cxn ang="0">
                  <a:pos x="226" y="187"/>
                </a:cxn>
                <a:cxn ang="0">
                  <a:pos x="228" y="192"/>
                </a:cxn>
                <a:cxn ang="0">
                  <a:pos x="229" y="198"/>
                </a:cxn>
                <a:cxn ang="0">
                  <a:pos x="231" y="203"/>
                </a:cxn>
                <a:cxn ang="0">
                  <a:pos x="233" y="208"/>
                </a:cxn>
                <a:cxn ang="0">
                  <a:pos x="234" y="214"/>
                </a:cxn>
                <a:cxn ang="0">
                  <a:pos x="234" y="220"/>
                </a:cxn>
                <a:cxn ang="0">
                  <a:pos x="236" y="225"/>
                </a:cxn>
                <a:cxn ang="0">
                  <a:pos x="237" y="231"/>
                </a:cxn>
                <a:cxn ang="0">
                  <a:pos x="238" y="237"/>
                </a:cxn>
              </a:cxnLst>
              <a:rect l="0" t="0" r="r" b="b"/>
              <a:pathLst>
                <a:path w="238" h="237">
                  <a:moveTo>
                    <a:pt x="0" y="0"/>
                  </a:moveTo>
                  <a:lnTo>
                    <a:pt x="6" y="1"/>
                  </a:lnTo>
                  <a:lnTo>
                    <a:pt x="12" y="2"/>
                  </a:lnTo>
                  <a:lnTo>
                    <a:pt x="17" y="3"/>
                  </a:lnTo>
                  <a:lnTo>
                    <a:pt x="23" y="4"/>
                  </a:lnTo>
                  <a:lnTo>
                    <a:pt x="29" y="5"/>
                  </a:lnTo>
                  <a:lnTo>
                    <a:pt x="34" y="7"/>
                  </a:lnTo>
                  <a:lnTo>
                    <a:pt x="40" y="8"/>
                  </a:lnTo>
                  <a:lnTo>
                    <a:pt x="46" y="10"/>
                  </a:lnTo>
                  <a:lnTo>
                    <a:pt x="51" y="11"/>
                  </a:lnTo>
                  <a:lnTo>
                    <a:pt x="56" y="13"/>
                  </a:lnTo>
                  <a:lnTo>
                    <a:pt x="61" y="15"/>
                  </a:lnTo>
                  <a:lnTo>
                    <a:pt x="67" y="17"/>
                  </a:lnTo>
                  <a:lnTo>
                    <a:pt x="72" y="19"/>
                  </a:lnTo>
                  <a:lnTo>
                    <a:pt x="77" y="22"/>
                  </a:lnTo>
                  <a:lnTo>
                    <a:pt x="88" y="27"/>
                  </a:lnTo>
                  <a:lnTo>
                    <a:pt x="97" y="32"/>
                  </a:lnTo>
                  <a:lnTo>
                    <a:pt x="107" y="37"/>
                  </a:lnTo>
                  <a:lnTo>
                    <a:pt x="116" y="43"/>
                  </a:lnTo>
                  <a:lnTo>
                    <a:pt x="125" y="50"/>
                  </a:lnTo>
                  <a:lnTo>
                    <a:pt x="135" y="56"/>
                  </a:lnTo>
                  <a:lnTo>
                    <a:pt x="143" y="64"/>
                  </a:lnTo>
                  <a:lnTo>
                    <a:pt x="151" y="70"/>
                  </a:lnTo>
                  <a:lnTo>
                    <a:pt x="160" y="78"/>
                  </a:lnTo>
                  <a:lnTo>
                    <a:pt x="167" y="86"/>
                  </a:lnTo>
                  <a:lnTo>
                    <a:pt x="175" y="95"/>
                  </a:lnTo>
                  <a:lnTo>
                    <a:pt x="182" y="103"/>
                  </a:lnTo>
                  <a:lnTo>
                    <a:pt x="189" y="112"/>
                  </a:lnTo>
                  <a:lnTo>
                    <a:pt x="195" y="121"/>
                  </a:lnTo>
                  <a:lnTo>
                    <a:pt x="200" y="131"/>
                  </a:lnTo>
                  <a:lnTo>
                    <a:pt x="206" y="140"/>
                  </a:lnTo>
                  <a:lnTo>
                    <a:pt x="211" y="150"/>
                  </a:lnTo>
                  <a:lnTo>
                    <a:pt x="216" y="160"/>
                  </a:lnTo>
                  <a:lnTo>
                    <a:pt x="218" y="166"/>
                  </a:lnTo>
                  <a:lnTo>
                    <a:pt x="220" y="170"/>
                  </a:lnTo>
                  <a:lnTo>
                    <a:pt x="222" y="176"/>
                  </a:lnTo>
                  <a:lnTo>
                    <a:pt x="224" y="181"/>
                  </a:lnTo>
                  <a:lnTo>
                    <a:pt x="226" y="187"/>
                  </a:lnTo>
                  <a:lnTo>
                    <a:pt x="228" y="192"/>
                  </a:lnTo>
                  <a:lnTo>
                    <a:pt x="229" y="198"/>
                  </a:lnTo>
                  <a:lnTo>
                    <a:pt x="231" y="203"/>
                  </a:lnTo>
                  <a:lnTo>
                    <a:pt x="233" y="208"/>
                  </a:lnTo>
                  <a:lnTo>
                    <a:pt x="234" y="214"/>
                  </a:lnTo>
                  <a:lnTo>
                    <a:pt x="234" y="220"/>
                  </a:lnTo>
                  <a:lnTo>
                    <a:pt x="236" y="225"/>
                  </a:lnTo>
                  <a:lnTo>
                    <a:pt x="237" y="231"/>
                  </a:lnTo>
                  <a:lnTo>
                    <a:pt x="238" y="237"/>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639"/>
            <p:cNvSpPr>
              <a:spLocks/>
            </p:cNvSpPr>
            <p:nvPr/>
          </p:nvSpPr>
          <p:spPr bwMode="auto">
            <a:xfrm>
              <a:off x="7350" y="2317"/>
              <a:ext cx="237" cy="237"/>
            </a:xfrm>
            <a:custGeom>
              <a:avLst/>
              <a:gdLst/>
              <a:ahLst/>
              <a:cxnLst>
                <a:cxn ang="0">
                  <a:pos x="0" y="237"/>
                </a:cxn>
                <a:cxn ang="0">
                  <a:pos x="1" y="231"/>
                </a:cxn>
                <a:cxn ang="0">
                  <a:pos x="2" y="225"/>
                </a:cxn>
                <a:cxn ang="0">
                  <a:pos x="3" y="220"/>
                </a:cxn>
                <a:cxn ang="0">
                  <a:pos x="4" y="214"/>
                </a:cxn>
                <a:cxn ang="0">
                  <a:pos x="5" y="208"/>
                </a:cxn>
                <a:cxn ang="0">
                  <a:pos x="7" y="203"/>
                </a:cxn>
                <a:cxn ang="0">
                  <a:pos x="8" y="197"/>
                </a:cxn>
                <a:cxn ang="0">
                  <a:pos x="9" y="192"/>
                </a:cxn>
                <a:cxn ang="0">
                  <a:pos x="11" y="186"/>
                </a:cxn>
                <a:cxn ang="0">
                  <a:pos x="13" y="181"/>
                </a:cxn>
                <a:cxn ang="0">
                  <a:pos x="15" y="175"/>
                </a:cxn>
                <a:cxn ang="0">
                  <a:pos x="17" y="170"/>
                </a:cxn>
                <a:cxn ang="0">
                  <a:pos x="19" y="165"/>
                </a:cxn>
                <a:cxn ang="0">
                  <a:pos x="21" y="160"/>
                </a:cxn>
                <a:cxn ang="0">
                  <a:pos x="24" y="155"/>
                </a:cxn>
                <a:cxn ang="0">
                  <a:pos x="26" y="149"/>
                </a:cxn>
                <a:cxn ang="0">
                  <a:pos x="31" y="139"/>
                </a:cxn>
                <a:cxn ang="0">
                  <a:pos x="36" y="130"/>
                </a:cxn>
                <a:cxn ang="0">
                  <a:pos x="43" y="120"/>
                </a:cxn>
                <a:cxn ang="0">
                  <a:pos x="49" y="111"/>
                </a:cxn>
                <a:cxn ang="0">
                  <a:pos x="55" y="102"/>
                </a:cxn>
                <a:cxn ang="0">
                  <a:pos x="63" y="94"/>
                </a:cxn>
                <a:cxn ang="0">
                  <a:pos x="69" y="85"/>
                </a:cxn>
                <a:cxn ang="0">
                  <a:pos x="78" y="77"/>
                </a:cxn>
                <a:cxn ang="0">
                  <a:pos x="85" y="70"/>
                </a:cxn>
                <a:cxn ang="0">
                  <a:pos x="94" y="62"/>
                </a:cxn>
                <a:cxn ang="0">
                  <a:pos x="102" y="55"/>
                </a:cxn>
                <a:cxn ang="0">
                  <a:pos x="111" y="49"/>
                </a:cxn>
                <a:cxn ang="0">
                  <a:pos x="120" y="42"/>
                </a:cxn>
                <a:cxn ang="0">
                  <a:pos x="130" y="36"/>
                </a:cxn>
                <a:cxn ang="0">
                  <a:pos x="140" y="31"/>
                </a:cxn>
                <a:cxn ang="0">
                  <a:pos x="150" y="26"/>
                </a:cxn>
                <a:cxn ang="0">
                  <a:pos x="155" y="23"/>
                </a:cxn>
                <a:cxn ang="0">
                  <a:pos x="160" y="21"/>
                </a:cxn>
                <a:cxn ang="0">
                  <a:pos x="165" y="19"/>
                </a:cxn>
                <a:cxn ang="0">
                  <a:pos x="170" y="17"/>
                </a:cxn>
                <a:cxn ang="0">
                  <a:pos x="175" y="15"/>
                </a:cxn>
                <a:cxn ang="0">
                  <a:pos x="181" y="12"/>
                </a:cxn>
                <a:cxn ang="0">
                  <a:pos x="186" y="11"/>
                </a:cxn>
                <a:cxn ang="0">
                  <a:pos x="191" y="9"/>
                </a:cxn>
                <a:cxn ang="0">
                  <a:pos x="197" y="7"/>
                </a:cxn>
                <a:cxn ang="0">
                  <a:pos x="203" y="6"/>
                </a:cxn>
                <a:cxn ang="0">
                  <a:pos x="208" y="5"/>
                </a:cxn>
                <a:cxn ang="0">
                  <a:pos x="214" y="4"/>
                </a:cxn>
                <a:cxn ang="0">
                  <a:pos x="219" y="3"/>
                </a:cxn>
                <a:cxn ang="0">
                  <a:pos x="225" y="2"/>
                </a:cxn>
                <a:cxn ang="0">
                  <a:pos x="231" y="1"/>
                </a:cxn>
                <a:cxn ang="0">
                  <a:pos x="237" y="0"/>
                </a:cxn>
              </a:cxnLst>
              <a:rect l="0" t="0" r="r" b="b"/>
              <a:pathLst>
                <a:path w="237" h="237">
                  <a:moveTo>
                    <a:pt x="0" y="237"/>
                  </a:moveTo>
                  <a:lnTo>
                    <a:pt x="1" y="231"/>
                  </a:lnTo>
                  <a:lnTo>
                    <a:pt x="2" y="225"/>
                  </a:lnTo>
                  <a:lnTo>
                    <a:pt x="3" y="220"/>
                  </a:lnTo>
                  <a:lnTo>
                    <a:pt x="4" y="214"/>
                  </a:lnTo>
                  <a:lnTo>
                    <a:pt x="5" y="208"/>
                  </a:lnTo>
                  <a:lnTo>
                    <a:pt x="7" y="203"/>
                  </a:lnTo>
                  <a:lnTo>
                    <a:pt x="8" y="197"/>
                  </a:lnTo>
                  <a:lnTo>
                    <a:pt x="9" y="192"/>
                  </a:lnTo>
                  <a:lnTo>
                    <a:pt x="11" y="186"/>
                  </a:lnTo>
                  <a:lnTo>
                    <a:pt x="13" y="181"/>
                  </a:lnTo>
                  <a:lnTo>
                    <a:pt x="15" y="175"/>
                  </a:lnTo>
                  <a:lnTo>
                    <a:pt x="17" y="170"/>
                  </a:lnTo>
                  <a:lnTo>
                    <a:pt x="19" y="165"/>
                  </a:lnTo>
                  <a:lnTo>
                    <a:pt x="21" y="160"/>
                  </a:lnTo>
                  <a:lnTo>
                    <a:pt x="24" y="155"/>
                  </a:lnTo>
                  <a:lnTo>
                    <a:pt x="26" y="149"/>
                  </a:lnTo>
                  <a:lnTo>
                    <a:pt x="31" y="139"/>
                  </a:lnTo>
                  <a:lnTo>
                    <a:pt x="36" y="130"/>
                  </a:lnTo>
                  <a:lnTo>
                    <a:pt x="43" y="120"/>
                  </a:lnTo>
                  <a:lnTo>
                    <a:pt x="49" y="111"/>
                  </a:lnTo>
                  <a:lnTo>
                    <a:pt x="55" y="102"/>
                  </a:lnTo>
                  <a:lnTo>
                    <a:pt x="63" y="94"/>
                  </a:lnTo>
                  <a:lnTo>
                    <a:pt x="69" y="85"/>
                  </a:lnTo>
                  <a:lnTo>
                    <a:pt x="78" y="77"/>
                  </a:lnTo>
                  <a:lnTo>
                    <a:pt x="85" y="70"/>
                  </a:lnTo>
                  <a:lnTo>
                    <a:pt x="94" y="62"/>
                  </a:lnTo>
                  <a:lnTo>
                    <a:pt x="102" y="55"/>
                  </a:lnTo>
                  <a:lnTo>
                    <a:pt x="111" y="49"/>
                  </a:lnTo>
                  <a:lnTo>
                    <a:pt x="120" y="42"/>
                  </a:lnTo>
                  <a:lnTo>
                    <a:pt x="130" y="36"/>
                  </a:lnTo>
                  <a:lnTo>
                    <a:pt x="140" y="31"/>
                  </a:lnTo>
                  <a:lnTo>
                    <a:pt x="150" y="26"/>
                  </a:lnTo>
                  <a:lnTo>
                    <a:pt x="155" y="23"/>
                  </a:lnTo>
                  <a:lnTo>
                    <a:pt x="160" y="21"/>
                  </a:lnTo>
                  <a:lnTo>
                    <a:pt x="165" y="19"/>
                  </a:lnTo>
                  <a:lnTo>
                    <a:pt x="170" y="17"/>
                  </a:lnTo>
                  <a:lnTo>
                    <a:pt x="175" y="15"/>
                  </a:lnTo>
                  <a:lnTo>
                    <a:pt x="181" y="12"/>
                  </a:lnTo>
                  <a:lnTo>
                    <a:pt x="186" y="11"/>
                  </a:lnTo>
                  <a:lnTo>
                    <a:pt x="191" y="9"/>
                  </a:lnTo>
                  <a:lnTo>
                    <a:pt x="197" y="7"/>
                  </a:lnTo>
                  <a:lnTo>
                    <a:pt x="203" y="6"/>
                  </a:lnTo>
                  <a:lnTo>
                    <a:pt x="208" y="5"/>
                  </a:lnTo>
                  <a:lnTo>
                    <a:pt x="214" y="4"/>
                  </a:lnTo>
                  <a:lnTo>
                    <a:pt x="219" y="3"/>
                  </a:lnTo>
                  <a:lnTo>
                    <a:pt x="225" y="2"/>
                  </a:lnTo>
                  <a:lnTo>
                    <a:pt x="231" y="1"/>
                  </a:lnTo>
                  <a:lnTo>
                    <a:pt x="237" y="0"/>
                  </a:lnTo>
                </a:path>
              </a:pathLst>
            </a:custGeom>
            <a:noFill/>
            <a:ln w="39688"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Rectangle 640"/>
            <p:cNvSpPr>
              <a:spLocks noChangeArrowheads="1"/>
            </p:cNvSpPr>
            <p:nvPr/>
          </p:nvSpPr>
          <p:spPr bwMode="auto">
            <a:xfrm>
              <a:off x="7527" y="2364"/>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4" name="Rectangle 641"/>
            <p:cNvSpPr>
              <a:spLocks noChangeArrowheads="1"/>
            </p:cNvSpPr>
            <p:nvPr/>
          </p:nvSpPr>
          <p:spPr bwMode="auto">
            <a:xfrm>
              <a:off x="7527" y="2364"/>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5" name="Rectangle 642"/>
            <p:cNvSpPr>
              <a:spLocks noChangeArrowheads="1"/>
            </p:cNvSpPr>
            <p:nvPr/>
          </p:nvSpPr>
          <p:spPr bwMode="auto">
            <a:xfrm>
              <a:off x="7536" y="2374"/>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643"/>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644"/>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645"/>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646"/>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Rectangle 647"/>
            <p:cNvSpPr>
              <a:spLocks noChangeArrowheads="1"/>
            </p:cNvSpPr>
            <p:nvPr/>
          </p:nvSpPr>
          <p:spPr bwMode="auto">
            <a:xfrm>
              <a:off x="7527" y="2364"/>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1" name="Rectangle 648"/>
            <p:cNvSpPr>
              <a:spLocks noChangeArrowheads="1"/>
            </p:cNvSpPr>
            <p:nvPr/>
          </p:nvSpPr>
          <p:spPr bwMode="auto">
            <a:xfrm>
              <a:off x="7527" y="2364"/>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2" name="Rectangle 649"/>
            <p:cNvSpPr>
              <a:spLocks noChangeArrowheads="1"/>
            </p:cNvSpPr>
            <p:nvPr/>
          </p:nvSpPr>
          <p:spPr bwMode="auto">
            <a:xfrm>
              <a:off x="7536" y="2374"/>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650"/>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651"/>
            <p:cNvSpPr>
              <a:spLocks/>
            </p:cNvSpPr>
            <p:nvPr/>
          </p:nvSpPr>
          <p:spPr bwMode="auto">
            <a:xfrm>
              <a:off x="7550" y="2421"/>
              <a:ext cx="28" cy="28"/>
            </a:xfrm>
            <a:custGeom>
              <a:avLst/>
              <a:gdLst/>
              <a:ahLst/>
              <a:cxnLst>
                <a:cxn ang="0">
                  <a:pos x="28" y="13"/>
                </a:cxn>
                <a:cxn ang="0">
                  <a:pos x="27" y="10"/>
                </a:cxn>
                <a:cxn ang="0">
                  <a:pos x="26" y="8"/>
                </a:cxn>
                <a:cxn ang="0">
                  <a:pos x="24" y="5"/>
                </a:cxn>
                <a:cxn ang="0">
                  <a:pos x="22" y="3"/>
                </a:cxn>
                <a:cxn ang="0">
                  <a:pos x="20" y="2"/>
                </a:cxn>
                <a:cxn ang="0">
                  <a:pos x="18" y="1"/>
                </a:cxn>
                <a:cxn ang="0">
                  <a:pos x="15" y="0"/>
                </a:cxn>
                <a:cxn ang="0">
                  <a:pos x="12" y="0"/>
                </a:cxn>
                <a:cxn ang="0">
                  <a:pos x="9" y="1"/>
                </a:cxn>
                <a:cxn ang="0">
                  <a:pos x="7" y="2"/>
                </a:cxn>
                <a:cxn ang="0">
                  <a:pos x="4" y="3"/>
                </a:cxn>
                <a:cxn ang="0">
                  <a:pos x="3" y="5"/>
                </a:cxn>
                <a:cxn ang="0">
                  <a:pos x="1" y="8"/>
                </a:cxn>
                <a:cxn ang="0">
                  <a:pos x="0" y="10"/>
                </a:cxn>
                <a:cxn ang="0">
                  <a:pos x="0" y="13"/>
                </a:cxn>
                <a:cxn ang="0">
                  <a:pos x="0" y="15"/>
                </a:cxn>
                <a:cxn ang="0">
                  <a:pos x="0" y="18"/>
                </a:cxn>
                <a:cxn ang="0">
                  <a:pos x="1" y="21"/>
                </a:cxn>
                <a:cxn ang="0">
                  <a:pos x="3" y="23"/>
                </a:cxn>
                <a:cxn ang="0">
                  <a:pos x="4" y="25"/>
                </a:cxn>
                <a:cxn ang="0">
                  <a:pos x="7" y="26"/>
                </a:cxn>
                <a:cxn ang="0">
                  <a:pos x="9" y="27"/>
                </a:cxn>
                <a:cxn ang="0">
                  <a:pos x="12" y="28"/>
                </a:cxn>
                <a:cxn ang="0">
                  <a:pos x="15" y="28"/>
                </a:cxn>
                <a:cxn ang="0">
                  <a:pos x="18" y="27"/>
                </a:cxn>
                <a:cxn ang="0">
                  <a:pos x="20" y="26"/>
                </a:cxn>
                <a:cxn ang="0">
                  <a:pos x="22" y="25"/>
                </a:cxn>
                <a:cxn ang="0">
                  <a:pos x="24" y="23"/>
                </a:cxn>
                <a:cxn ang="0">
                  <a:pos x="26" y="21"/>
                </a:cxn>
                <a:cxn ang="0">
                  <a:pos x="27" y="18"/>
                </a:cxn>
                <a:cxn ang="0">
                  <a:pos x="28" y="15"/>
                </a:cxn>
              </a:cxnLst>
              <a:rect l="0" t="0" r="r" b="b"/>
              <a:pathLst>
                <a:path w="28" h="28">
                  <a:moveTo>
                    <a:pt x="28" y="14"/>
                  </a:moveTo>
                  <a:lnTo>
                    <a:pt x="28" y="13"/>
                  </a:lnTo>
                  <a:lnTo>
                    <a:pt x="27" y="11"/>
                  </a:lnTo>
                  <a:lnTo>
                    <a:pt x="27" y="10"/>
                  </a:lnTo>
                  <a:lnTo>
                    <a:pt x="26" y="9"/>
                  </a:lnTo>
                  <a:lnTo>
                    <a:pt x="26" y="8"/>
                  </a:lnTo>
                  <a:lnTo>
                    <a:pt x="25" y="6"/>
                  </a:lnTo>
                  <a:lnTo>
                    <a:pt x="24" y="5"/>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8"/>
                  </a:lnTo>
                  <a:lnTo>
                    <a:pt x="1" y="9"/>
                  </a:lnTo>
                  <a:lnTo>
                    <a:pt x="0" y="10"/>
                  </a:lnTo>
                  <a:lnTo>
                    <a:pt x="0" y="11"/>
                  </a:lnTo>
                  <a:lnTo>
                    <a:pt x="0" y="13"/>
                  </a:lnTo>
                  <a:lnTo>
                    <a:pt x="0" y="14"/>
                  </a:lnTo>
                  <a:lnTo>
                    <a:pt x="0" y="15"/>
                  </a:lnTo>
                  <a:lnTo>
                    <a:pt x="0" y="17"/>
                  </a:lnTo>
                  <a:lnTo>
                    <a:pt x="0" y="18"/>
                  </a:lnTo>
                  <a:lnTo>
                    <a:pt x="1" y="19"/>
                  </a:lnTo>
                  <a:lnTo>
                    <a:pt x="1" y="21"/>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2" y="25"/>
                  </a:lnTo>
                  <a:lnTo>
                    <a:pt x="24" y="24"/>
                  </a:lnTo>
                  <a:lnTo>
                    <a:pt x="24" y="23"/>
                  </a:lnTo>
                  <a:lnTo>
                    <a:pt x="25" y="22"/>
                  </a:lnTo>
                  <a:lnTo>
                    <a:pt x="26" y="21"/>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652"/>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653"/>
            <p:cNvSpPr>
              <a:spLocks/>
            </p:cNvSpPr>
            <p:nvPr/>
          </p:nvSpPr>
          <p:spPr bwMode="auto">
            <a:xfrm>
              <a:off x="7550" y="2381"/>
              <a:ext cx="28" cy="28"/>
            </a:xfrm>
            <a:custGeom>
              <a:avLst/>
              <a:gdLst/>
              <a:ahLst/>
              <a:cxnLst>
                <a:cxn ang="0">
                  <a:pos x="28" y="13"/>
                </a:cxn>
                <a:cxn ang="0">
                  <a:pos x="27" y="10"/>
                </a:cxn>
                <a:cxn ang="0">
                  <a:pos x="26" y="8"/>
                </a:cxn>
                <a:cxn ang="0">
                  <a:pos x="24" y="6"/>
                </a:cxn>
                <a:cxn ang="0">
                  <a:pos x="22" y="3"/>
                </a:cxn>
                <a:cxn ang="0">
                  <a:pos x="20" y="2"/>
                </a:cxn>
                <a:cxn ang="0">
                  <a:pos x="18" y="1"/>
                </a:cxn>
                <a:cxn ang="0">
                  <a:pos x="15" y="0"/>
                </a:cxn>
                <a:cxn ang="0">
                  <a:pos x="12" y="0"/>
                </a:cxn>
                <a:cxn ang="0">
                  <a:pos x="9" y="1"/>
                </a:cxn>
                <a:cxn ang="0">
                  <a:pos x="7" y="2"/>
                </a:cxn>
                <a:cxn ang="0">
                  <a:pos x="4" y="3"/>
                </a:cxn>
                <a:cxn ang="0">
                  <a:pos x="3" y="6"/>
                </a:cxn>
                <a:cxn ang="0">
                  <a:pos x="1" y="8"/>
                </a:cxn>
                <a:cxn ang="0">
                  <a:pos x="0" y="10"/>
                </a:cxn>
                <a:cxn ang="0">
                  <a:pos x="0" y="13"/>
                </a:cxn>
                <a:cxn ang="0">
                  <a:pos x="0" y="16"/>
                </a:cxn>
                <a:cxn ang="0">
                  <a:pos x="0" y="19"/>
                </a:cxn>
                <a:cxn ang="0">
                  <a:pos x="1" y="21"/>
                </a:cxn>
                <a:cxn ang="0">
                  <a:pos x="3" y="23"/>
                </a:cxn>
                <a:cxn ang="0">
                  <a:pos x="4" y="25"/>
                </a:cxn>
                <a:cxn ang="0">
                  <a:pos x="7" y="27"/>
                </a:cxn>
                <a:cxn ang="0">
                  <a:pos x="9" y="28"/>
                </a:cxn>
                <a:cxn ang="0">
                  <a:pos x="12" y="28"/>
                </a:cxn>
                <a:cxn ang="0">
                  <a:pos x="15" y="28"/>
                </a:cxn>
                <a:cxn ang="0">
                  <a:pos x="18" y="28"/>
                </a:cxn>
                <a:cxn ang="0">
                  <a:pos x="20" y="27"/>
                </a:cxn>
                <a:cxn ang="0">
                  <a:pos x="22" y="25"/>
                </a:cxn>
                <a:cxn ang="0">
                  <a:pos x="24" y="23"/>
                </a:cxn>
                <a:cxn ang="0">
                  <a:pos x="26" y="21"/>
                </a:cxn>
                <a:cxn ang="0">
                  <a:pos x="27" y="19"/>
                </a:cxn>
                <a:cxn ang="0">
                  <a:pos x="28" y="16"/>
                </a:cxn>
              </a:cxnLst>
              <a:rect l="0" t="0" r="r" b="b"/>
              <a:pathLst>
                <a:path w="28" h="28">
                  <a:moveTo>
                    <a:pt x="28" y="14"/>
                  </a:moveTo>
                  <a:lnTo>
                    <a:pt x="28" y="13"/>
                  </a:lnTo>
                  <a:lnTo>
                    <a:pt x="27" y="12"/>
                  </a:lnTo>
                  <a:lnTo>
                    <a:pt x="27" y="10"/>
                  </a:lnTo>
                  <a:lnTo>
                    <a:pt x="26" y="9"/>
                  </a:lnTo>
                  <a:lnTo>
                    <a:pt x="26" y="8"/>
                  </a:lnTo>
                  <a:lnTo>
                    <a:pt x="25" y="6"/>
                  </a:lnTo>
                  <a:lnTo>
                    <a:pt x="24" y="6"/>
                  </a:lnTo>
                  <a:lnTo>
                    <a:pt x="24" y="4"/>
                  </a:lnTo>
                  <a:lnTo>
                    <a:pt x="22"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6"/>
                  </a:lnTo>
                  <a:lnTo>
                    <a:pt x="2" y="6"/>
                  </a:lnTo>
                  <a:lnTo>
                    <a:pt x="1" y="8"/>
                  </a:lnTo>
                  <a:lnTo>
                    <a:pt x="1" y="9"/>
                  </a:lnTo>
                  <a:lnTo>
                    <a:pt x="0" y="10"/>
                  </a:lnTo>
                  <a:lnTo>
                    <a:pt x="0" y="12"/>
                  </a:lnTo>
                  <a:lnTo>
                    <a:pt x="0" y="13"/>
                  </a:lnTo>
                  <a:lnTo>
                    <a:pt x="0" y="14"/>
                  </a:lnTo>
                  <a:lnTo>
                    <a:pt x="0" y="16"/>
                  </a:lnTo>
                  <a:lnTo>
                    <a:pt x="0" y="17"/>
                  </a:lnTo>
                  <a:lnTo>
                    <a:pt x="0" y="19"/>
                  </a:lnTo>
                  <a:lnTo>
                    <a:pt x="1" y="20"/>
                  </a:lnTo>
                  <a:lnTo>
                    <a:pt x="1" y="21"/>
                  </a:lnTo>
                  <a:lnTo>
                    <a:pt x="2" y="22"/>
                  </a:lnTo>
                  <a:lnTo>
                    <a:pt x="3" y="23"/>
                  </a:lnTo>
                  <a:lnTo>
                    <a:pt x="3" y="24"/>
                  </a:lnTo>
                  <a:lnTo>
                    <a:pt x="4" y="25"/>
                  </a:lnTo>
                  <a:lnTo>
                    <a:pt x="6" y="26"/>
                  </a:lnTo>
                  <a:lnTo>
                    <a:pt x="7" y="27"/>
                  </a:lnTo>
                  <a:lnTo>
                    <a:pt x="8" y="27"/>
                  </a:lnTo>
                  <a:lnTo>
                    <a:pt x="9" y="28"/>
                  </a:lnTo>
                  <a:lnTo>
                    <a:pt x="11" y="28"/>
                  </a:lnTo>
                  <a:lnTo>
                    <a:pt x="12" y="28"/>
                  </a:lnTo>
                  <a:lnTo>
                    <a:pt x="14" y="28"/>
                  </a:lnTo>
                  <a:lnTo>
                    <a:pt x="15" y="28"/>
                  </a:lnTo>
                  <a:lnTo>
                    <a:pt x="16" y="28"/>
                  </a:lnTo>
                  <a:lnTo>
                    <a:pt x="18" y="28"/>
                  </a:lnTo>
                  <a:lnTo>
                    <a:pt x="19" y="27"/>
                  </a:lnTo>
                  <a:lnTo>
                    <a:pt x="20" y="27"/>
                  </a:lnTo>
                  <a:lnTo>
                    <a:pt x="21" y="26"/>
                  </a:lnTo>
                  <a:lnTo>
                    <a:pt x="22" y="25"/>
                  </a:lnTo>
                  <a:lnTo>
                    <a:pt x="24" y="24"/>
                  </a:lnTo>
                  <a:lnTo>
                    <a:pt x="24" y="23"/>
                  </a:lnTo>
                  <a:lnTo>
                    <a:pt x="25" y="22"/>
                  </a:lnTo>
                  <a:lnTo>
                    <a:pt x="26" y="21"/>
                  </a:lnTo>
                  <a:lnTo>
                    <a:pt x="26" y="20"/>
                  </a:lnTo>
                  <a:lnTo>
                    <a:pt x="27" y="19"/>
                  </a:lnTo>
                  <a:lnTo>
                    <a:pt x="27" y="17"/>
                  </a:lnTo>
                  <a:lnTo>
                    <a:pt x="28" y="16"/>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Rectangle 654"/>
            <p:cNvSpPr>
              <a:spLocks noChangeArrowheads="1"/>
            </p:cNvSpPr>
            <p:nvPr/>
          </p:nvSpPr>
          <p:spPr bwMode="auto">
            <a:xfrm>
              <a:off x="7114" y="2112"/>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8" name="Rectangle 655"/>
            <p:cNvSpPr>
              <a:spLocks noChangeArrowheads="1"/>
            </p:cNvSpPr>
            <p:nvPr/>
          </p:nvSpPr>
          <p:spPr bwMode="auto">
            <a:xfrm>
              <a:off x="7114" y="2112"/>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 name="Rectangle 656"/>
            <p:cNvSpPr>
              <a:spLocks noChangeArrowheads="1"/>
            </p:cNvSpPr>
            <p:nvPr/>
          </p:nvSpPr>
          <p:spPr bwMode="auto">
            <a:xfrm>
              <a:off x="7123" y="2122"/>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657"/>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Freeform 658"/>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659"/>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660"/>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Rectangle 661"/>
            <p:cNvSpPr>
              <a:spLocks noChangeArrowheads="1"/>
            </p:cNvSpPr>
            <p:nvPr/>
          </p:nvSpPr>
          <p:spPr bwMode="auto">
            <a:xfrm>
              <a:off x="7114" y="2112"/>
              <a:ext cx="72" cy="10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5" name="Rectangle 662"/>
            <p:cNvSpPr>
              <a:spLocks noChangeArrowheads="1"/>
            </p:cNvSpPr>
            <p:nvPr/>
          </p:nvSpPr>
          <p:spPr bwMode="auto">
            <a:xfrm>
              <a:off x="7114" y="2112"/>
              <a:ext cx="72" cy="103"/>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6" name="Rectangle 663"/>
            <p:cNvSpPr>
              <a:spLocks noChangeArrowheads="1"/>
            </p:cNvSpPr>
            <p:nvPr/>
          </p:nvSpPr>
          <p:spPr bwMode="auto">
            <a:xfrm>
              <a:off x="7123" y="2122"/>
              <a:ext cx="56" cy="83"/>
            </a:xfrm>
            <a:prstGeom prst="rect">
              <a:avLst/>
            </a:prstGeom>
            <a:solidFill>
              <a:srgbClr val="96969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664"/>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665"/>
            <p:cNvSpPr>
              <a:spLocks/>
            </p:cNvSpPr>
            <p:nvPr/>
          </p:nvSpPr>
          <p:spPr bwMode="auto">
            <a:xfrm>
              <a:off x="7137" y="2170"/>
              <a:ext cx="28" cy="28"/>
            </a:xfrm>
            <a:custGeom>
              <a:avLst/>
              <a:gdLst/>
              <a:ahLst/>
              <a:cxnLst>
                <a:cxn ang="0">
                  <a:pos x="28" y="13"/>
                </a:cxn>
                <a:cxn ang="0">
                  <a:pos x="27" y="9"/>
                </a:cxn>
                <a:cxn ang="0">
                  <a:pos x="26" y="7"/>
                </a:cxn>
                <a:cxn ang="0">
                  <a:pos x="24" y="5"/>
                </a:cxn>
                <a:cxn ang="0">
                  <a:pos x="23" y="3"/>
                </a:cxn>
                <a:cxn ang="0">
                  <a:pos x="20" y="2"/>
                </a:cxn>
                <a:cxn ang="0">
                  <a:pos x="18" y="0"/>
                </a:cxn>
                <a:cxn ang="0">
                  <a:pos x="15" y="0"/>
                </a:cxn>
                <a:cxn ang="0">
                  <a:pos x="12" y="0"/>
                </a:cxn>
                <a:cxn ang="0">
                  <a:pos x="9" y="0"/>
                </a:cxn>
                <a:cxn ang="0">
                  <a:pos x="7" y="2"/>
                </a:cxn>
                <a:cxn ang="0">
                  <a:pos x="4" y="3"/>
                </a:cxn>
                <a:cxn ang="0">
                  <a:pos x="3" y="5"/>
                </a:cxn>
                <a:cxn ang="0">
                  <a:pos x="1" y="7"/>
                </a:cxn>
                <a:cxn ang="0">
                  <a:pos x="0" y="9"/>
                </a:cxn>
                <a:cxn ang="0">
                  <a:pos x="0" y="13"/>
                </a:cxn>
                <a:cxn ang="0">
                  <a:pos x="0" y="15"/>
                </a:cxn>
                <a:cxn ang="0">
                  <a:pos x="0" y="18"/>
                </a:cxn>
                <a:cxn ang="0">
                  <a:pos x="1" y="20"/>
                </a:cxn>
                <a:cxn ang="0">
                  <a:pos x="3" y="22"/>
                </a:cxn>
                <a:cxn ang="0">
                  <a:pos x="4" y="24"/>
                </a:cxn>
                <a:cxn ang="0">
                  <a:pos x="7" y="26"/>
                </a:cxn>
                <a:cxn ang="0">
                  <a:pos x="9" y="27"/>
                </a:cxn>
                <a:cxn ang="0">
                  <a:pos x="12" y="27"/>
                </a:cxn>
                <a:cxn ang="0">
                  <a:pos x="15" y="27"/>
                </a:cxn>
                <a:cxn ang="0">
                  <a:pos x="18" y="27"/>
                </a:cxn>
                <a:cxn ang="0">
                  <a:pos x="20" y="26"/>
                </a:cxn>
                <a:cxn ang="0">
                  <a:pos x="23" y="24"/>
                </a:cxn>
                <a:cxn ang="0">
                  <a:pos x="24" y="22"/>
                </a:cxn>
                <a:cxn ang="0">
                  <a:pos x="26" y="20"/>
                </a:cxn>
                <a:cxn ang="0">
                  <a:pos x="27" y="18"/>
                </a:cxn>
                <a:cxn ang="0">
                  <a:pos x="28" y="15"/>
                </a:cxn>
              </a:cxnLst>
              <a:rect l="0" t="0" r="r" b="b"/>
              <a:pathLst>
                <a:path w="28" h="28">
                  <a:moveTo>
                    <a:pt x="28" y="14"/>
                  </a:moveTo>
                  <a:lnTo>
                    <a:pt x="28" y="13"/>
                  </a:lnTo>
                  <a:lnTo>
                    <a:pt x="27" y="10"/>
                  </a:lnTo>
                  <a:lnTo>
                    <a:pt x="27" y="9"/>
                  </a:lnTo>
                  <a:lnTo>
                    <a:pt x="26" y="8"/>
                  </a:lnTo>
                  <a:lnTo>
                    <a:pt x="26" y="7"/>
                  </a:lnTo>
                  <a:lnTo>
                    <a:pt x="25" y="5"/>
                  </a:lnTo>
                  <a:lnTo>
                    <a:pt x="24" y="5"/>
                  </a:lnTo>
                  <a:lnTo>
                    <a:pt x="24" y="4"/>
                  </a:lnTo>
                  <a:lnTo>
                    <a:pt x="23" y="3"/>
                  </a:lnTo>
                  <a:lnTo>
                    <a:pt x="21" y="2"/>
                  </a:lnTo>
                  <a:lnTo>
                    <a:pt x="20" y="2"/>
                  </a:lnTo>
                  <a:lnTo>
                    <a:pt x="19" y="1"/>
                  </a:lnTo>
                  <a:lnTo>
                    <a:pt x="18" y="0"/>
                  </a:lnTo>
                  <a:lnTo>
                    <a:pt x="16" y="0"/>
                  </a:lnTo>
                  <a:lnTo>
                    <a:pt x="15" y="0"/>
                  </a:lnTo>
                  <a:lnTo>
                    <a:pt x="14" y="0"/>
                  </a:lnTo>
                  <a:lnTo>
                    <a:pt x="12" y="0"/>
                  </a:lnTo>
                  <a:lnTo>
                    <a:pt x="11" y="0"/>
                  </a:lnTo>
                  <a:lnTo>
                    <a:pt x="9" y="0"/>
                  </a:lnTo>
                  <a:lnTo>
                    <a:pt x="8" y="1"/>
                  </a:lnTo>
                  <a:lnTo>
                    <a:pt x="7" y="2"/>
                  </a:lnTo>
                  <a:lnTo>
                    <a:pt x="6" y="2"/>
                  </a:lnTo>
                  <a:lnTo>
                    <a:pt x="4" y="3"/>
                  </a:lnTo>
                  <a:lnTo>
                    <a:pt x="3" y="4"/>
                  </a:lnTo>
                  <a:lnTo>
                    <a:pt x="3" y="5"/>
                  </a:lnTo>
                  <a:lnTo>
                    <a:pt x="2" y="5"/>
                  </a:lnTo>
                  <a:lnTo>
                    <a:pt x="1" y="7"/>
                  </a:lnTo>
                  <a:lnTo>
                    <a:pt x="1" y="8"/>
                  </a:lnTo>
                  <a:lnTo>
                    <a:pt x="0" y="9"/>
                  </a:lnTo>
                  <a:lnTo>
                    <a:pt x="0" y="10"/>
                  </a:lnTo>
                  <a:lnTo>
                    <a:pt x="0" y="13"/>
                  </a:lnTo>
                  <a:lnTo>
                    <a:pt x="0" y="14"/>
                  </a:lnTo>
                  <a:lnTo>
                    <a:pt x="0" y="15"/>
                  </a:lnTo>
                  <a:lnTo>
                    <a:pt x="0" y="16"/>
                  </a:lnTo>
                  <a:lnTo>
                    <a:pt x="0" y="18"/>
                  </a:lnTo>
                  <a:lnTo>
                    <a:pt x="1" y="19"/>
                  </a:lnTo>
                  <a:lnTo>
                    <a:pt x="1" y="20"/>
                  </a:lnTo>
                  <a:lnTo>
                    <a:pt x="2" y="21"/>
                  </a:lnTo>
                  <a:lnTo>
                    <a:pt x="3" y="22"/>
                  </a:lnTo>
                  <a:lnTo>
                    <a:pt x="3" y="23"/>
                  </a:lnTo>
                  <a:lnTo>
                    <a:pt x="4" y="24"/>
                  </a:lnTo>
                  <a:lnTo>
                    <a:pt x="6" y="25"/>
                  </a:lnTo>
                  <a:lnTo>
                    <a:pt x="7" y="26"/>
                  </a:lnTo>
                  <a:lnTo>
                    <a:pt x="8" y="26"/>
                  </a:lnTo>
                  <a:lnTo>
                    <a:pt x="9" y="27"/>
                  </a:lnTo>
                  <a:lnTo>
                    <a:pt x="11" y="27"/>
                  </a:lnTo>
                  <a:lnTo>
                    <a:pt x="12" y="27"/>
                  </a:lnTo>
                  <a:lnTo>
                    <a:pt x="14" y="28"/>
                  </a:lnTo>
                  <a:lnTo>
                    <a:pt x="15" y="27"/>
                  </a:lnTo>
                  <a:lnTo>
                    <a:pt x="16" y="27"/>
                  </a:lnTo>
                  <a:lnTo>
                    <a:pt x="18" y="27"/>
                  </a:lnTo>
                  <a:lnTo>
                    <a:pt x="19" y="26"/>
                  </a:lnTo>
                  <a:lnTo>
                    <a:pt x="20" y="26"/>
                  </a:lnTo>
                  <a:lnTo>
                    <a:pt x="21" y="25"/>
                  </a:lnTo>
                  <a:lnTo>
                    <a:pt x="23" y="24"/>
                  </a:lnTo>
                  <a:lnTo>
                    <a:pt x="24" y="23"/>
                  </a:lnTo>
                  <a:lnTo>
                    <a:pt x="24" y="22"/>
                  </a:lnTo>
                  <a:lnTo>
                    <a:pt x="25" y="21"/>
                  </a:lnTo>
                  <a:lnTo>
                    <a:pt x="26" y="20"/>
                  </a:lnTo>
                  <a:lnTo>
                    <a:pt x="26" y="19"/>
                  </a:lnTo>
                  <a:lnTo>
                    <a:pt x="27" y="18"/>
                  </a:lnTo>
                  <a:lnTo>
                    <a:pt x="27" y="16"/>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666"/>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667"/>
            <p:cNvSpPr>
              <a:spLocks/>
            </p:cNvSpPr>
            <p:nvPr/>
          </p:nvSpPr>
          <p:spPr bwMode="auto">
            <a:xfrm>
              <a:off x="7137" y="2130"/>
              <a:ext cx="28" cy="28"/>
            </a:xfrm>
            <a:custGeom>
              <a:avLst/>
              <a:gdLst/>
              <a:ahLst/>
              <a:cxnLst>
                <a:cxn ang="0">
                  <a:pos x="28" y="13"/>
                </a:cxn>
                <a:cxn ang="0">
                  <a:pos x="27" y="9"/>
                </a:cxn>
                <a:cxn ang="0">
                  <a:pos x="26" y="7"/>
                </a:cxn>
                <a:cxn ang="0">
                  <a:pos x="24" y="5"/>
                </a:cxn>
                <a:cxn ang="0">
                  <a:pos x="23" y="3"/>
                </a:cxn>
                <a:cxn ang="0">
                  <a:pos x="20" y="2"/>
                </a:cxn>
                <a:cxn ang="0">
                  <a:pos x="18" y="1"/>
                </a:cxn>
                <a:cxn ang="0">
                  <a:pos x="15" y="0"/>
                </a:cxn>
                <a:cxn ang="0">
                  <a:pos x="12" y="0"/>
                </a:cxn>
                <a:cxn ang="0">
                  <a:pos x="9" y="1"/>
                </a:cxn>
                <a:cxn ang="0">
                  <a:pos x="7" y="2"/>
                </a:cxn>
                <a:cxn ang="0">
                  <a:pos x="4" y="3"/>
                </a:cxn>
                <a:cxn ang="0">
                  <a:pos x="3" y="5"/>
                </a:cxn>
                <a:cxn ang="0">
                  <a:pos x="1" y="7"/>
                </a:cxn>
                <a:cxn ang="0">
                  <a:pos x="0" y="9"/>
                </a:cxn>
                <a:cxn ang="0">
                  <a:pos x="0" y="13"/>
                </a:cxn>
                <a:cxn ang="0">
                  <a:pos x="0" y="15"/>
                </a:cxn>
                <a:cxn ang="0">
                  <a:pos x="0" y="18"/>
                </a:cxn>
                <a:cxn ang="0">
                  <a:pos x="1" y="20"/>
                </a:cxn>
                <a:cxn ang="0">
                  <a:pos x="3" y="23"/>
                </a:cxn>
                <a:cxn ang="0">
                  <a:pos x="4" y="25"/>
                </a:cxn>
                <a:cxn ang="0">
                  <a:pos x="7" y="26"/>
                </a:cxn>
                <a:cxn ang="0">
                  <a:pos x="9" y="27"/>
                </a:cxn>
                <a:cxn ang="0">
                  <a:pos x="12" y="28"/>
                </a:cxn>
                <a:cxn ang="0">
                  <a:pos x="15" y="28"/>
                </a:cxn>
                <a:cxn ang="0">
                  <a:pos x="18" y="27"/>
                </a:cxn>
                <a:cxn ang="0">
                  <a:pos x="20" y="26"/>
                </a:cxn>
                <a:cxn ang="0">
                  <a:pos x="23" y="25"/>
                </a:cxn>
                <a:cxn ang="0">
                  <a:pos x="24" y="23"/>
                </a:cxn>
                <a:cxn ang="0">
                  <a:pos x="26" y="20"/>
                </a:cxn>
                <a:cxn ang="0">
                  <a:pos x="27" y="18"/>
                </a:cxn>
                <a:cxn ang="0">
                  <a:pos x="28" y="15"/>
                </a:cxn>
              </a:cxnLst>
              <a:rect l="0" t="0" r="r" b="b"/>
              <a:pathLst>
                <a:path w="28" h="28">
                  <a:moveTo>
                    <a:pt x="28" y="14"/>
                  </a:moveTo>
                  <a:lnTo>
                    <a:pt x="28" y="13"/>
                  </a:lnTo>
                  <a:lnTo>
                    <a:pt x="27" y="11"/>
                  </a:lnTo>
                  <a:lnTo>
                    <a:pt x="27" y="9"/>
                  </a:lnTo>
                  <a:lnTo>
                    <a:pt x="26" y="8"/>
                  </a:lnTo>
                  <a:lnTo>
                    <a:pt x="26" y="7"/>
                  </a:lnTo>
                  <a:lnTo>
                    <a:pt x="25" y="6"/>
                  </a:lnTo>
                  <a:lnTo>
                    <a:pt x="24" y="5"/>
                  </a:lnTo>
                  <a:lnTo>
                    <a:pt x="24" y="4"/>
                  </a:lnTo>
                  <a:lnTo>
                    <a:pt x="23" y="3"/>
                  </a:lnTo>
                  <a:lnTo>
                    <a:pt x="21" y="2"/>
                  </a:lnTo>
                  <a:lnTo>
                    <a:pt x="20" y="2"/>
                  </a:lnTo>
                  <a:lnTo>
                    <a:pt x="19" y="1"/>
                  </a:lnTo>
                  <a:lnTo>
                    <a:pt x="18" y="1"/>
                  </a:lnTo>
                  <a:lnTo>
                    <a:pt x="16" y="0"/>
                  </a:lnTo>
                  <a:lnTo>
                    <a:pt x="15" y="0"/>
                  </a:lnTo>
                  <a:lnTo>
                    <a:pt x="14" y="0"/>
                  </a:lnTo>
                  <a:lnTo>
                    <a:pt x="12" y="0"/>
                  </a:lnTo>
                  <a:lnTo>
                    <a:pt x="11" y="0"/>
                  </a:lnTo>
                  <a:lnTo>
                    <a:pt x="9" y="1"/>
                  </a:lnTo>
                  <a:lnTo>
                    <a:pt x="8" y="1"/>
                  </a:lnTo>
                  <a:lnTo>
                    <a:pt x="7" y="2"/>
                  </a:lnTo>
                  <a:lnTo>
                    <a:pt x="6" y="2"/>
                  </a:lnTo>
                  <a:lnTo>
                    <a:pt x="4" y="3"/>
                  </a:lnTo>
                  <a:lnTo>
                    <a:pt x="3" y="4"/>
                  </a:lnTo>
                  <a:lnTo>
                    <a:pt x="3" y="5"/>
                  </a:lnTo>
                  <a:lnTo>
                    <a:pt x="2" y="6"/>
                  </a:lnTo>
                  <a:lnTo>
                    <a:pt x="1" y="7"/>
                  </a:lnTo>
                  <a:lnTo>
                    <a:pt x="1" y="8"/>
                  </a:lnTo>
                  <a:lnTo>
                    <a:pt x="0" y="9"/>
                  </a:lnTo>
                  <a:lnTo>
                    <a:pt x="0" y="11"/>
                  </a:lnTo>
                  <a:lnTo>
                    <a:pt x="0" y="13"/>
                  </a:lnTo>
                  <a:lnTo>
                    <a:pt x="0" y="14"/>
                  </a:lnTo>
                  <a:lnTo>
                    <a:pt x="0" y="15"/>
                  </a:lnTo>
                  <a:lnTo>
                    <a:pt x="0" y="17"/>
                  </a:lnTo>
                  <a:lnTo>
                    <a:pt x="0" y="18"/>
                  </a:lnTo>
                  <a:lnTo>
                    <a:pt x="1" y="19"/>
                  </a:lnTo>
                  <a:lnTo>
                    <a:pt x="1" y="20"/>
                  </a:lnTo>
                  <a:lnTo>
                    <a:pt x="2" y="22"/>
                  </a:lnTo>
                  <a:lnTo>
                    <a:pt x="3" y="23"/>
                  </a:lnTo>
                  <a:lnTo>
                    <a:pt x="3" y="24"/>
                  </a:lnTo>
                  <a:lnTo>
                    <a:pt x="4" y="25"/>
                  </a:lnTo>
                  <a:lnTo>
                    <a:pt x="6" y="26"/>
                  </a:lnTo>
                  <a:lnTo>
                    <a:pt x="7" y="26"/>
                  </a:lnTo>
                  <a:lnTo>
                    <a:pt x="8" y="27"/>
                  </a:lnTo>
                  <a:lnTo>
                    <a:pt x="9" y="27"/>
                  </a:lnTo>
                  <a:lnTo>
                    <a:pt x="11" y="28"/>
                  </a:lnTo>
                  <a:lnTo>
                    <a:pt x="12" y="28"/>
                  </a:lnTo>
                  <a:lnTo>
                    <a:pt x="14" y="28"/>
                  </a:lnTo>
                  <a:lnTo>
                    <a:pt x="15" y="28"/>
                  </a:lnTo>
                  <a:lnTo>
                    <a:pt x="16" y="28"/>
                  </a:lnTo>
                  <a:lnTo>
                    <a:pt x="18" y="27"/>
                  </a:lnTo>
                  <a:lnTo>
                    <a:pt x="19" y="27"/>
                  </a:lnTo>
                  <a:lnTo>
                    <a:pt x="20" y="26"/>
                  </a:lnTo>
                  <a:lnTo>
                    <a:pt x="21" y="26"/>
                  </a:lnTo>
                  <a:lnTo>
                    <a:pt x="23" y="25"/>
                  </a:lnTo>
                  <a:lnTo>
                    <a:pt x="24" y="24"/>
                  </a:lnTo>
                  <a:lnTo>
                    <a:pt x="24" y="23"/>
                  </a:lnTo>
                  <a:lnTo>
                    <a:pt x="25" y="22"/>
                  </a:lnTo>
                  <a:lnTo>
                    <a:pt x="26" y="20"/>
                  </a:lnTo>
                  <a:lnTo>
                    <a:pt x="26" y="19"/>
                  </a:lnTo>
                  <a:lnTo>
                    <a:pt x="27" y="18"/>
                  </a:lnTo>
                  <a:lnTo>
                    <a:pt x="27" y="17"/>
                  </a:lnTo>
                  <a:lnTo>
                    <a:pt x="28" y="15"/>
                  </a:lnTo>
                  <a:lnTo>
                    <a:pt x="28"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Rectangle 668"/>
            <p:cNvSpPr>
              <a:spLocks noChangeArrowheads="1"/>
            </p:cNvSpPr>
            <p:nvPr/>
          </p:nvSpPr>
          <p:spPr bwMode="auto">
            <a:xfrm>
              <a:off x="5436" y="3318"/>
              <a:ext cx="195"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City 2 </a:t>
              </a:r>
              <a:endParaRPr lang="en-US" sz="1300" dirty="0" smtClean="0">
                <a:cs typeface="Arial" pitchFamily="34" charset="0"/>
              </a:endParaRPr>
            </a:p>
          </p:txBody>
        </p:sp>
        <p:sp>
          <p:nvSpPr>
            <p:cNvPr id="452" name="Rectangle 669"/>
            <p:cNvSpPr>
              <a:spLocks noChangeArrowheads="1"/>
            </p:cNvSpPr>
            <p:nvPr/>
          </p:nvSpPr>
          <p:spPr bwMode="auto">
            <a:xfrm>
              <a:off x="5647" y="3318"/>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453" name="Rectangle 670"/>
            <p:cNvSpPr>
              <a:spLocks noChangeArrowheads="1"/>
            </p:cNvSpPr>
            <p:nvPr/>
          </p:nvSpPr>
          <p:spPr bwMode="auto">
            <a:xfrm>
              <a:off x="5710" y="3318"/>
              <a:ext cx="652"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Traffic Signal System</a:t>
              </a:r>
              <a:endParaRPr lang="en-US" sz="1300" dirty="0" smtClean="0">
                <a:cs typeface="Arial" pitchFamily="34" charset="0"/>
              </a:endParaRPr>
            </a:p>
          </p:txBody>
        </p:sp>
        <p:sp>
          <p:nvSpPr>
            <p:cNvPr id="454" name="Rectangle 671"/>
            <p:cNvSpPr>
              <a:spLocks noChangeArrowheads="1"/>
            </p:cNvSpPr>
            <p:nvPr/>
          </p:nvSpPr>
          <p:spPr bwMode="auto">
            <a:xfrm>
              <a:off x="5464" y="1259"/>
              <a:ext cx="195"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City 1 </a:t>
              </a:r>
              <a:endParaRPr lang="en-US" sz="1300" dirty="0" smtClean="0">
                <a:cs typeface="Arial" pitchFamily="34" charset="0"/>
              </a:endParaRPr>
            </a:p>
          </p:txBody>
        </p:sp>
        <p:sp>
          <p:nvSpPr>
            <p:cNvPr id="455" name="Rectangle 672"/>
            <p:cNvSpPr>
              <a:spLocks noChangeArrowheads="1"/>
            </p:cNvSpPr>
            <p:nvPr/>
          </p:nvSpPr>
          <p:spPr bwMode="auto">
            <a:xfrm>
              <a:off x="5675" y="1259"/>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456" name="Rectangle 673"/>
            <p:cNvSpPr>
              <a:spLocks noChangeArrowheads="1"/>
            </p:cNvSpPr>
            <p:nvPr/>
          </p:nvSpPr>
          <p:spPr bwMode="auto">
            <a:xfrm>
              <a:off x="5738" y="1259"/>
              <a:ext cx="652"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Traffic Signal System</a:t>
              </a:r>
              <a:endParaRPr lang="en-US" sz="1300" dirty="0" smtClean="0">
                <a:cs typeface="Arial" pitchFamily="34" charset="0"/>
              </a:endParaRPr>
            </a:p>
          </p:txBody>
        </p:sp>
        <p:sp>
          <p:nvSpPr>
            <p:cNvPr id="457" name="Rectangle 674"/>
            <p:cNvSpPr>
              <a:spLocks noChangeArrowheads="1"/>
            </p:cNvSpPr>
            <p:nvPr/>
          </p:nvSpPr>
          <p:spPr bwMode="auto">
            <a:xfrm>
              <a:off x="5448" y="2861"/>
              <a:ext cx="454"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Bus Company </a:t>
              </a:r>
              <a:endParaRPr lang="en-US" sz="1300" dirty="0" smtClean="0">
                <a:cs typeface="Arial" pitchFamily="34" charset="0"/>
              </a:endParaRPr>
            </a:p>
          </p:txBody>
        </p:sp>
        <p:sp>
          <p:nvSpPr>
            <p:cNvPr id="458" name="Rectangle 675"/>
            <p:cNvSpPr>
              <a:spLocks noChangeArrowheads="1"/>
            </p:cNvSpPr>
            <p:nvPr/>
          </p:nvSpPr>
          <p:spPr bwMode="auto">
            <a:xfrm>
              <a:off x="5936" y="2861"/>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459" name="Rectangle 676"/>
            <p:cNvSpPr>
              <a:spLocks noChangeArrowheads="1"/>
            </p:cNvSpPr>
            <p:nvPr/>
          </p:nvSpPr>
          <p:spPr bwMode="auto">
            <a:xfrm>
              <a:off x="5999" y="2861"/>
              <a:ext cx="368"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AVL system</a:t>
              </a:r>
              <a:endParaRPr lang="en-US" sz="1300" dirty="0" smtClean="0">
                <a:cs typeface="Arial" pitchFamily="34" charset="0"/>
              </a:endParaRPr>
            </a:p>
          </p:txBody>
        </p:sp>
        <p:sp>
          <p:nvSpPr>
            <p:cNvPr id="460" name="Rectangle 677"/>
            <p:cNvSpPr>
              <a:spLocks noChangeArrowheads="1"/>
            </p:cNvSpPr>
            <p:nvPr/>
          </p:nvSpPr>
          <p:spPr bwMode="auto">
            <a:xfrm>
              <a:off x="5276" y="2415"/>
              <a:ext cx="343"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State DOT </a:t>
              </a:r>
              <a:endParaRPr lang="en-US" sz="1300" dirty="0" smtClean="0">
                <a:cs typeface="Arial" pitchFamily="34" charset="0"/>
              </a:endParaRPr>
            </a:p>
          </p:txBody>
        </p:sp>
        <p:sp>
          <p:nvSpPr>
            <p:cNvPr id="461" name="Rectangle 678"/>
            <p:cNvSpPr>
              <a:spLocks noChangeArrowheads="1"/>
            </p:cNvSpPr>
            <p:nvPr/>
          </p:nvSpPr>
          <p:spPr bwMode="auto">
            <a:xfrm>
              <a:off x="5650" y="2415"/>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462" name="Rectangle 679"/>
            <p:cNvSpPr>
              <a:spLocks noChangeArrowheads="1"/>
            </p:cNvSpPr>
            <p:nvPr/>
          </p:nvSpPr>
          <p:spPr bwMode="auto">
            <a:xfrm>
              <a:off x="5713" y="2415"/>
              <a:ext cx="938"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Freeway Management System</a:t>
              </a:r>
              <a:endParaRPr lang="en-US" sz="1300" dirty="0" smtClean="0">
                <a:cs typeface="Arial" pitchFamily="34" charset="0"/>
              </a:endParaRPr>
            </a:p>
          </p:txBody>
        </p:sp>
        <p:sp>
          <p:nvSpPr>
            <p:cNvPr id="463" name="Rectangle 680"/>
            <p:cNvSpPr>
              <a:spLocks noChangeArrowheads="1"/>
            </p:cNvSpPr>
            <p:nvPr/>
          </p:nvSpPr>
          <p:spPr bwMode="auto">
            <a:xfrm>
              <a:off x="5183" y="1982"/>
              <a:ext cx="684"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Regional Rail Agency </a:t>
              </a:r>
              <a:endParaRPr lang="en-US" sz="1300" dirty="0" smtClean="0">
                <a:cs typeface="Arial" pitchFamily="34" charset="0"/>
              </a:endParaRPr>
            </a:p>
          </p:txBody>
        </p:sp>
        <p:sp>
          <p:nvSpPr>
            <p:cNvPr id="464" name="Rectangle 681"/>
            <p:cNvSpPr>
              <a:spLocks noChangeArrowheads="1"/>
            </p:cNvSpPr>
            <p:nvPr/>
          </p:nvSpPr>
          <p:spPr bwMode="auto">
            <a:xfrm>
              <a:off x="5913" y="1982"/>
              <a:ext cx="39"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a:t>
              </a:r>
              <a:endParaRPr lang="en-US" sz="1300" dirty="0" smtClean="0">
                <a:cs typeface="Arial" pitchFamily="34" charset="0"/>
              </a:endParaRPr>
            </a:p>
          </p:txBody>
        </p:sp>
        <p:sp>
          <p:nvSpPr>
            <p:cNvPr id="465" name="Rectangle 682"/>
            <p:cNvSpPr>
              <a:spLocks noChangeArrowheads="1"/>
            </p:cNvSpPr>
            <p:nvPr/>
          </p:nvSpPr>
          <p:spPr bwMode="auto">
            <a:xfrm>
              <a:off x="5976" y="1982"/>
              <a:ext cx="830" cy="8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600" dirty="0" smtClean="0">
                  <a:solidFill>
                    <a:srgbClr val="000000"/>
                  </a:solidFill>
                  <a:cs typeface="Arial" pitchFamily="34" charset="0"/>
                </a:rPr>
                <a:t>Train Management System</a:t>
              </a:r>
              <a:endParaRPr lang="en-US" sz="1300" dirty="0" smtClean="0">
                <a:cs typeface="Arial" pitchFamily="34" charset="0"/>
              </a:endParaRPr>
            </a:p>
          </p:txBody>
        </p:sp>
        <p:sp>
          <p:nvSpPr>
            <p:cNvPr id="466" name="Rectangle 683"/>
            <p:cNvSpPr>
              <a:spLocks noChangeArrowheads="1"/>
            </p:cNvSpPr>
            <p:nvPr/>
          </p:nvSpPr>
          <p:spPr bwMode="auto">
            <a:xfrm>
              <a:off x="5863" y="1383"/>
              <a:ext cx="79" cy="16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7" name="Rectangle 684"/>
            <p:cNvSpPr>
              <a:spLocks noChangeArrowheads="1"/>
            </p:cNvSpPr>
            <p:nvPr/>
          </p:nvSpPr>
          <p:spPr bwMode="auto">
            <a:xfrm>
              <a:off x="5863" y="1383"/>
              <a:ext cx="79" cy="160"/>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8" name="Rectangle 685"/>
            <p:cNvSpPr>
              <a:spLocks noChangeArrowheads="1"/>
            </p:cNvSpPr>
            <p:nvPr/>
          </p:nvSpPr>
          <p:spPr bwMode="auto">
            <a:xfrm>
              <a:off x="5873" y="139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9" name="Freeform 686"/>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0" name="Freeform 687"/>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1" name="Freeform 688"/>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2" name="Freeform 689"/>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3" name="Freeform 690"/>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4" name="Freeform 691"/>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5" name="Rectangle 692"/>
            <p:cNvSpPr>
              <a:spLocks noChangeArrowheads="1"/>
            </p:cNvSpPr>
            <p:nvPr/>
          </p:nvSpPr>
          <p:spPr bwMode="auto">
            <a:xfrm>
              <a:off x="5863" y="1383"/>
              <a:ext cx="79" cy="16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6" name="Rectangle 693"/>
            <p:cNvSpPr>
              <a:spLocks noChangeArrowheads="1"/>
            </p:cNvSpPr>
            <p:nvPr/>
          </p:nvSpPr>
          <p:spPr bwMode="auto">
            <a:xfrm>
              <a:off x="5863" y="1383"/>
              <a:ext cx="79" cy="160"/>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7" name="Rectangle 694"/>
            <p:cNvSpPr>
              <a:spLocks noChangeArrowheads="1"/>
            </p:cNvSpPr>
            <p:nvPr/>
          </p:nvSpPr>
          <p:spPr bwMode="auto">
            <a:xfrm>
              <a:off x="5873" y="139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8" name="Freeform 695"/>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9" name="Freeform 696"/>
            <p:cNvSpPr>
              <a:spLocks/>
            </p:cNvSpPr>
            <p:nvPr/>
          </p:nvSpPr>
          <p:spPr bwMode="auto">
            <a:xfrm>
              <a:off x="5888" y="1488"/>
              <a:ext cx="29" cy="31"/>
            </a:xfrm>
            <a:custGeom>
              <a:avLst/>
              <a:gdLst/>
              <a:ahLst/>
              <a:cxnLst>
                <a:cxn ang="0">
                  <a:pos x="0" y="14"/>
                </a:cxn>
                <a:cxn ang="0">
                  <a:pos x="1" y="11"/>
                </a:cxn>
                <a:cxn ang="0">
                  <a:pos x="2" y="8"/>
                </a:cxn>
                <a:cxn ang="0">
                  <a:pos x="3" y="6"/>
                </a:cxn>
                <a:cxn ang="0">
                  <a:pos x="5" y="3"/>
                </a:cxn>
                <a:cxn ang="0">
                  <a:pos x="7" y="2"/>
                </a:cxn>
                <a:cxn ang="0">
                  <a:pos x="10" y="1"/>
                </a:cxn>
                <a:cxn ang="0">
                  <a:pos x="13" y="0"/>
                </a:cxn>
                <a:cxn ang="0">
                  <a:pos x="16" y="0"/>
                </a:cxn>
                <a:cxn ang="0">
                  <a:pos x="19" y="1"/>
                </a:cxn>
                <a:cxn ang="0">
                  <a:pos x="22" y="2"/>
                </a:cxn>
                <a:cxn ang="0">
                  <a:pos x="23" y="3"/>
                </a:cxn>
                <a:cxn ang="0">
                  <a:pos x="26" y="6"/>
                </a:cxn>
                <a:cxn ang="0">
                  <a:pos x="27" y="8"/>
                </a:cxn>
                <a:cxn ang="0">
                  <a:pos x="29" y="11"/>
                </a:cxn>
                <a:cxn ang="0">
                  <a:pos x="29" y="14"/>
                </a:cxn>
                <a:cxn ang="0">
                  <a:pos x="29" y="16"/>
                </a:cxn>
                <a:cxn ang="0">
                  <a:pos x="29" y="20"/>
                </a:cxn>
                <a:cxn ang="0">
                  <a:pos x="27" y="22"/>
                </a:cxn>
                <a:cxn ang="0">
                  <a:pos x="26" y="25"/>
                </a:cxn>
                <a:cxn ang="0">
                  <a:pos x="23" y="27"/>
                </a:cxn>
                <a:cxn ang="0">
                  <a:pos x="22" y="28"/>
                </a:cxn>
                <a:cxn ang="0">
                  <a:pos x="19" y="29"/>
                </a:cxn>
                <a:cxn ang="0">
                  <a:pos x="16" y="30"/>
                </a:cxn>
                <a:cxn ang="0">
                  <a:pos x="13" y="30"/>
                </a:cxn>
                <a:cxn ang="0">
                  <a:pos x="10" y="29"/>
                </a:cxn>
                <a:cxn ang="0">
                  <a:pos x="7" y="28"/>
                </a:cxn>
                <a:cxn ang="0">
                  <a:pos x="5" y="27"/>
                </a:cxn>
                <a:cxn ang="0">
                  <a:pos x="3" y="25"/>
                </a:cxn>
                <a:cxn ang="0">
                  <a:pos x="2" y="22"/>
                </a:cxn>
                <a:cxn ang="0">
                  <a:pos x="1" y="20"/>
                </a:cxn>
                <a:cxn ang="0">
                  <a:pos x="0" y="16"/>
                </a:cxn>
              </a:cxnLst>
              <a:rect l="0" t="0" r="r" b="b"/>
              <a:pathLst>
                <a:path w="29" h="31">
                  <a:moveTo>
                    <a:pt x="0" y="15"/>
                  </a:moveTo>
                  <a:lnTo>
                    <a:pt x="0" y="14"/>
                  </a:lnTo>
                  <a:lnTo>
                    <a:pt x="0" y="12"/>
                  </a:lnTo>
                  <a:lnTo>
                    <a:pt x="1" y="11"/>
                  </a:lnTo>
                  <a:lnTo>
                    <a:pt x="1" y="9"/>
                  </a:lnTo>
                  <a:lnTo>
                    <a:pt x="2" y="8"/>
                  </a:lnTo>
                  <a:lnTo>
                    <a:pt x="2" y="7"/>
                  </a:lnTo>
                  <a:lnTo>
                    <a:pt x="3" y="6"/>
                  </a:lnTo>
                  <a:lnTo>
                    <a:pt x="4" y="4"/>
                  </a:lnTo>
                  <a:lnTo>
                    <a:pt x="5" y="3"/>
                  </a:lnTo>
                  <a:lnTo>
                    <a:pt x="6" y="3"/>
                  </a:lnTo>
                  <a:lnTo>
                    <a:pt x="7" y="2"/>
                  </a:lnTo>
                  <a:lnTo>
                    <a:pt x="9" y="1"/>
                  </a:lnTo>
                  <a:lnTo>
                    <a:pt x="10" y="1"/>
                  </a:lnTo>
                  <a:lnTo>
                    <a:pt x="11" y="0"/>
                  </a:lnTo>
                  <a:lnTo>
                    <a:pt x="13" y="0"/>
                  </a:lnTo>
                  <a:lnTo>
                    <a:pt x="15" y="0"/>
                  </a:lnTo>
                  <a:lnTo>
                    <a:pt x="16" y="0"/>
                  </a:lnTo>
                  <a:lnTo>
                    <a:pt x="17" y="0"/>
                  </a:lnTo>
                  <a:lnTo>
                    <a:pt x="19" y="1"/>
                  </a:lnTo>
                  <a:lnTo>
                    <a:pt x="21" y="1"/>
                  </a:lnTo>
                  <a:lnTo>
                    <a:pt x="22" y="2"/>
                  </a:lnTo>
                  <a:lnTo>
                    <a:pt x="23" y="3"/>
                  </a:lnTo>
                  <a:lnTo>
                    <a:pt x="23" y="3"/>
                  </a:lnTo>
                  <a:lnTo>
                    <a:pt x="25" y="4"/>
                  </a:lnTo>
                  <a:lnTo>
                    <a:pt x="26" y="6"/>
                  </a:lnTo>
                  <a:lnTo>
                    <a:pt x="27" y="7"/>
                  </a:lnTo>
                  <a:lnTo>
                    <a:pt x="27" y="8"/>
                  </a:lnTo>
                  <a:lnTo>
                    <a:pt x="28" y="9"/>
                  </a:lnTo>
                  <a:lnTo>
                    <a:pt x="29" y="11"/>
                  </a:lnTo>
                  <a:lnTo>
                    <a:pt x="29" y="12"/>
                  </a:lnTo>
                  <a:lnTo>
                    <a:pt x="29" y="14"/>
                  </a:lnTo>
                  <a:lnTo>
                    <a:pt x="29" y="15"/>
                  </a:lnTo>
                  <a:lnTo>
                    <a:pt x="29" y="16"/>
                  </a:lnTo>
                  <a:lnTo>
                    <a:pt x="29" y="18"/>
                  </a:lnTo>
                  <a:lnTo>
                    <a:pt x="29" y="20"/>
                  </a:lnTo>
                  <a:lnTo>
                    <a:pt x="28" y="21"/>
                  </a:lnTo>
                  <a:lnTo>
                    <a:pt x="27" y="22"/>
                  </a:lnTo>
                  <a:lnTo>
                    <a:pt x="27" y="24"/>
                  </a:lnTo>
                  <a:lnTo>
                    <a:pt x="26" y="25"/>
                  </a:lnTo>
                  <a:lnTo>
                    <a:pt x="25" y="26"/>
                  </a:lnTo>
                  <a:lnTo>
                    <a:pt x="23" y="27"/>
                  </a:lnTo>
                  <a:lnTo>
                    <a:pt x="23" y="27"/>
                  </a:lnTo>
                  <a:lnTo>
                    <a:pt x="22" y="28"/>
                  </a:lnTo>
                  <a:lnTo>
                    <a:pt x="21" y="29"/>
                  </a:lnTo>
                  <a:lnTo>
                    <a:pt x="19" y="29"/>
                  </a:lnTo>
                  <a:lnTo>
                    <a:pt x="17" y="30"/>
                  </a:lnTo>
                  <a:lnTo>
                    <a:pt x="16" y="30"/>
                  </a:lnTo>
                  <a:lnTo>
                    <a:pt x="15" y="31"/>
                  </a:lnTo>
                  <a:lnTo>
                    <a:pt x="13" y="30"/>
                  </a:lnTo>
                  <a:lnTo>
                    <a:pt x="11" y="30"/>
                  </a:lnTo>
                  <a:lnTo>
                    <a:pt x="10" y="29"/>
                  </a:lnTo>
                  <a:lnTo>
                    <a:pt x="9" y="29"/>
                  </a:lnTo>
                  <a:lnTo>
                    <a:pt x="7" y="28"/>
                  </a:lnTo>
                  <a:lnTo>
                    <a:pt x="6" y="27"/>
                  </a:lnTo>
                  <a:lnTo>
                    <a:pt x="5" y="27"/>
                  </a:lnTo>
                  <a:lnTo>
                    <a:pt x="4" y="26"/>
                  </a:lnTo>
                  <a:lnTo>
                    <a:pt x="3" y="25"/>
                  </a:lnTo>
                  <a:lnTo>
                    <a:pt x="2" y="24"/>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0" name="Freeform 697"/>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1" name="Freeform 698"/>
            <p:cNvSpPr>
              <a:spLocks/>
            </p:cNvSpPr>
            <p:nvPr/>
          </p:nvSpPr>
          <p:spPr bwMode="auto">
            <a:xfrm>
              <a:off x="5888" y="1408"/>
              <a:ext cx="29" cy="31"/>
            </a:xfrm>
            <a:custGeom>
              <a:avLst/>
              <a:gdLst/>
              <a:ahLst/>
              <a:cxnLst>
                <a:cxn ang="0">
                  <a:pos x="0" y="14"/>
                </a:cxn>
                <a:cxn ang="0">
                  <a:pos x="1" y="11"/>
                </a:cxn>
                <a:cxn ang="0">
                  <a:pos x="2" y="9"/>
                </a:cxn>
                <a:cxn ang="0">
                  <a:pos x="3" y="6"/>
                </a:cxn>
                <a:cxn ang="0">
                  <a:pos x="5" y="4"/>
                </a:cxn>
                <a:cxn ang="0">
                  <a:pos x="7" y="2"/>
                </a:cxn>
                <a:cxn ang="0">
                  <a:pos x="10" y="1"/>
                </a:cxn>
                <a:cxn ang="0">
                  <a:pos x="13" y="0"/>
                </a:cxn>
                <a:cxn ang="0">
                  <a:pos x="16" y="0"/>
                </a:cxn>
                <a:cxn ang="0">
                  <a:pos x="19" y="1"/>
                </a:cxn>
                <a:cxn ang="0">
                  <a:pos x="22" y="2"/>
                </a:cxn>
                <a:cxn ang="0">
                  <a:pos x="23" y="4"/>
                </a:cxn>
                <a:cxn ang="0">
                  <a:pos x="26" y="6"/>
                </a:cxn>
                <a:cxn ang="0">
                  <a:pos x="27" y="9"/>
                </a:cxn>
                <a:cxn ang="0">
                  <a:pos x="29" y="11"/>
                </a:cxn>
                <a:cxn ang="0">
                  <a:pos x="29" y="14"/>
                </a:cxn>
                <a:cxn ang="0">
                  <a:pos x="29" y="17"/>
                </a:cxn>
                <a:cxn ang="0">
                  <a:pos x="29" y="20"/>
                </a:cxn>
                <a:cxn ang="0">
                  <a:pos x="27" y="23"/>
                </a:cxn>
                <a:cxn ang="0">
                  <a:pos x="26" y="25"/>
                </a:cxn>
                <a:cxn ang="0">
                  <a:pos x="23" y="27"/>
                </a:cxn>
                <a:cxn ang="0">
                  <a:pos x="22" y="29"/>
                </a:cxn>
                <a:cxn ang="0">
                  <a:pos x="19" y="30"/>
                </a:cxn>
                <a:cxn ang="0">
                  <a:pos x="16" y="31"/>
                </a:cxn>
                <a:cxn ang="0">
                  <a:pos x="13" y="31"/>
                </a:cxn>
                <a:cxn ang="0">
                  <a:pos x="10" y="30"/>
                </a:cxn>
                <a:cxn ang="0">
                  <a:pos x="7" y="29"/>
                </a:cxn>
                <a:cxn ang="0">
                  <a:pos x="5" y="27"/>
                </a:cxn>
                <a:cxn ang="0">
                  <a:pos x="3" y="25"/>
                </a:cxn>
                <a:cxn ang="0">
                  <a:pos x="2" y="23"/>
                </a:cxn>
                <a:cxn ang="0">
                  <a:pos x="1" y="20"/>
                </a:cxn>
                <a:cxn ang="0">
                  <a:pos x="0" y="17"/>
                </a:cxn>
              </a:cxnLst>
              <a:rect l="0" t="0" r="r" b="b"/>
              <a:pathLst>
                <a:path w="29" h="31">
                  <a:moveTo>
                    <a:pt x="0" y="16"/>
                  </a:moveTo>
                  <a:lnTo>
                    <a:pt x="0" y="14"/>
                  </a:lnTo>
                  <a:lnTo>
                    <a:pt x="0" y="12"/>
                  </a:lnTo>
                  <a:lnTo>
                    <a:pt x="1" y="11"/>
                  </a:lnTo>
                  <a:lnTo>
                    <a:pt x="1" y="10"/>
                  </a:lnTo>
                  <a:lnTo>
                    <a:pt x="2" y="9"/>
                  </a:lnTo>
                  <a:lnTo>
                    <a:pt x="2" y="7"/>
                  </a:lnTo>
                  <a:lnTo>
                    <a:pt x="3" y="6"/>
                  </a:lnTo>
                  <a:lnTo>
                    <a:pt x="4" y="5"/>
                  </a:lnTo>
                  <a:lnTo>
                    <a:pt x="5" y="4"/>
                  </a:lnTo>
                  <a:lnTo>
                    <a:pt x="6" y="3"/>
                  </a:lnTo>
                  <a:lnTo>
                    <a:pt x="7" y="2"/>
                  </a:lnTo>
                  <a:lnTo>
                    <a:pt x="9" y="2"/>
                  </a:lnTo>
                  <a:lnTo>
                    <a:pt x="10" y="1"/>
                  </a:lnTo>
                  <a:lnTo>
                    <a:pt x="11" y="1"/>
                  </a:lnTo>
                  <a:lnTo>
                    <a:pt x="13" y="0"/>
                  </a:lnTo>
                  <a:lnTo>
                    <a:pt x="15" y="0"/>
                  </a:lnTo>
                  <a:lnTo>
                    <a:pt x="16" y="0"/>
                  </a:lnTo>
                  <a:lnTo>
                    <a:pt x="17" y="1"/>
                  </a:lnTo>
                  <a:lnTo>
                    <a:pt x="19" y="1"/>
                  </a:lnTo>
                  <a:lnTo>
                    <a:pt x="21" y="2"/>
                  </a:lnTo>
                  <a:lnTo>
                    <a:pt x="22" y="2"/>
                  </a:lnTo>
                  <a:lnTo>
                    <a:pt x="23" y="3"/>
                  </a:lnTo>
                  <a:lnTo>
                    <a:pt x="23" y="4"/>
                  </a:lnTo>
                  <a:lnTo>
                    <a:pt x="25" y="5"/>
                  </a:lnTo>
                  <a:lnTo>
                    <a:pt x="26" y="6"/>
                  </a:lnTo>
                  <a:lnTo>
                    <a:pt x="27" y="7"/>
                  </a:lnTo>
                  <a:lnTo>
                    <a:pt x="27" y="9"/>
                  </a:lnTo>
                  <a:lnTo>
                    <a:pt x="28" y="10"/>
                  </a:lnTo>
                  <a:lnTo>
                    <a:pt x="29" y="11"/>
                  </a:lnTo>
                  <a:lnTo>
                    <a:pt x="29" y="12"/>
                  </a:lnTo>
                  <a:lnTo>
                    <a:pt x="29" y="14"/>
                  </a:lnTo>
                  <a:lnTo>
                    <a:pt x="29" y="16"/>
                  </a:lnTo>
                  <a:lnTo>
                    <a:pt x="29" y="17"/>
                  </a:lnTo>
                  <a:lnTo>
                    <a:pt x="29" y="18"/>
                  </a:lnTo>
                  <a:lnTo>
                    <a:pt x="29" y="20"/>
                  </a:lnTo>
                  <a:lnTo>
                    <a:pt x="28" y="22"/>
                  </a:lnTo>
                  <a:lnTo>
                    <a:pt x="27" y="23"/>
                  </a:lnTo>
                  <a:lnTo>
                    <a:pt x="27" y="24"/>
                  </a:lnTo>
                  <a:lnTo>
                    <a:pt x="26" y="25"/>
                  </a:lnTo>
                  <a:lnTo>
                    <a:pt x="25" y="27"/>
                  </a:lnTo>
                  <a:lnTo>
                    <a:pt x="23" y="27"/>
                  </a:lnTo>
                  <a:lnTo>
                    <a:pt x="23" y="28"/>
                  </a:lnTo>
                  <a:lnTo>
                    <a:pt x="22" y="29"/>
                  </a:lnTo>
                  <a:lnTo>
                    <a:pt x="21" y="29"/>
                  </a:lnTo>
                  <a:lnTo>
                    <a:pt x="19" y="30"/>
                  </a:lnTo>
                  <a:lnTo>
                    <a:pt x="17" y="30"/>
                  </a:lnTo>
                  <a:lnTo>
                    <a:pt x="16" y="31"/>
                  </a:lnTo>
                  <a:lnTo>
                    <a:pt x="15" y="31"/>
                  </a:lnTo>
                  <a:lnTo>
                    <a:pt x="13" y="31"/>
                  </a:lnTo>
                  <a:lnTo>
                    <a:pt x="11" y="30"/>
                  </a:lnTo>
                  <a:lnTo>
                    <a:pt x="10" y="30"/>
                  </a:lnTo>
                  <a:lnTo>
                    <a:pt x="9" y="29"/>
                  </a:lnTo>
                  <a:lnTo>
                    <a:pt x="7" y="29"/>
                  </a:lnTo>
                  <a:lnTo>
                    <a:pt x="6" y="28"/>
                  </a:lnTo>
                  <a:lnTo>
                    <a:pt x="5" y="27"/>
                  </a:lnTo>
                  <a:lnTo>
                    <a:pt x="4" y="27"/>
                  </a:lnTo>
                  <a:lnTo>
                    <a:pt x="3" y="25"/>
                  </a:lnTo>
                  <a:lnTo>
                    <a:pt x="2" y="24"/>
                  </a:lnTo>
                  <a:lnTo>
                    <a:pt x="2" y="23"/>
                  </a:lnTo>
                  <a:lnTo>
                    <a:pt x="1" y="22"/>
                  </a:lnTo>
                  <a:lnTo>
                    <a:pt x="1"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2" name="Freeform 699"/>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83" name="Freeform 700"/>
            <p:cNvSpPr>
              <a:spLocks/>
            </p:cNvSpPr>
            <p:nvPr/>
          </p:nvSpPr>
          <p:spPr bwMode="auto">
            <a:xfrm>
              <a:off x="5888" y="1449"/>
              <a:ext cx="29" cy="30"/>
            </a:xfrm>
            <a:custGeom>
              <a:avLst/>
              <a:gdLst/>
              <a:ahLst/>
              <a:cxnLst>
                <a:cxn ang="0">
                  <a:pos x="0" y="13"/>
                </a:cxn>
                <a:cxn ang="0">
                  <a:pos x="1" y="10"/>
                </a:cxn>
                <a:cxn ang="0">
                  <a:pos x="2" y="7"/>
                </a:cxn>
                <a:cxn ang="0">
                  <a:pos x="3" y="5"/>
                </a:cxn>
                <a:cxn ang="0">
                  <a:pos x="5" y="3"/>
                </a:cxn>
                <a:cxn ang="0">
                  <a:pos x="7" y="1"/>
                </a:cxn>
                <a:cxn ang="0">
                  <a:pos x="10" y="0"/>
                </a:cxn>
                <a:cxn ang="0">
                  <a:pos x="13" y="0"/>
                </a:cxn>
                <a:cxn ang="0">
                  <a:pos x="16" y="0"/>
                </a:cxn>
                <a:cxn ang="0">
                  <a:pos x="19" y="0"/>
                </a:cxn>
                <a:cxn ang="0">
                  <a:pos x="22" y="1"/>
                </a:cxn>
                <a:cxn ang="0">
                  <a:pos x="23" y="3"/>
                </a:cxn>
                <a:cxn ang="0">
                  <a:pos x="26" y="5"/>
                </a:cxn>
                <a:cxn ang="0">
                  <a:pos x="27" y="7"/>
                </a:cxn>
                <a:cxn ang="0">
                  <a:pos x="29" y="10"/>
                </a:cxn>
                <a:cxn ang="0">
                  <a:pos x="29" y="13"/>
                </a:cxn>
                <a:cxn ang="0">
                  <a:pos x="29" y="16"/>
                </a:cxn>
                <a:cxn ang="0">
                  <a:pos x="29" y="19"/>
                </a:cxn>
                <a:cxn ang="0">
                  <a:pos x="27" y="22"/>
                </a:cxn>
                <a:cxn ang="0">
                  <a:pos x="26" y="24"/>
                </a:cxn>
                <a:cxn ang="0">
                  <a:pos x="23" y="26"/>
                </a:cxn>
                <a:cxn ang="0">
                  <a:pos x="22" y="28"/>
                </a:cxn>
                <a:cxn ang="0">
                  <a:pos x="19" y="29"/>
                </a:cxn>
                <a:cxn ang="0">
                  <a:pos x="16" y="30"/>
                </a:cxn>
                <a:cxn ang="0">
                  <a:pos x="13" y="30"/>
                </a:cxn>
                <a:cxn ang="0">
                  <a:pos x="10" y="29"/>
                </a:cxn>
                <a:cxn ang="0">
                  <a:pos x="7" y="28"/>
                </a:cxn>
                <a:cxn ang="0">
                  <a:pos x="5" y="26"/>
                </a:cxn>
                <a:cxn ang="0">
                  <a:pos x="3" y="24"/>
                </a:cxn>
                <a:cxn ang="0">
                  <a:pos x="2" y="22"/>
                </a:cxn>
                <a:cxn ang="0">
                  <a:pos x="1" y="19"/>
                </a:cxn>
                <a:cxn ang="0">
                  <a:pos x="0" y="16"/>
                </a:cxn>
              </a:cxnLst>
              <a:rect l="0" t="0" r="r" b="b"/>
              <a:pathLst>
                <a:path w="29" h="30">
                  <a:moveTo>
                    <a:pt x="0" y="14"/>
                  </a:moveTo>
                  <a:lnTo>
                    <a:pt x="0" y="13"/>
                  </a:lnTo>
                  <a:lnTo>
                    <a:pt x="0" y="12"/>
                  </a:lnTo>
                  <a:lnTo>
                    <a:pt x="1" y="10"/>
                  </a:lnTo>
                  <a:lnTo>
                    <a:pt x="1" y="9"/>
                  </a:lnTo>
                  <a:lnTo>
                    <a:pt x="2" y="7"/>
                  </a:lnTo>
                  <a:lnTo>
                    <a:pt x="2" y="6"/>
                  </a:lnTo>
                  <a:lnTo>
                    <a:pt x="3" y="5"/>
                  </a:lnTo>
                  <a:lnTo>
                    <a:pt x="4" y="4"/>
                  </a:lnTo>
                  <a:lnTo>
                    <a:pt x="5" y="3"/>
                  </a:lnTo>
                  <a:lnTo>
                    <a:pt x="6" y="2"/>
                  </a:lnTo>
                  <a:lnTo>
                    <a:pt x="7" y="1"/>
                  </a:lnTo>
                  <a:lnTo>
                    <a:pt x="9" y="1"/>
                  </a:lnTo>
                  <a:lnTo>
                    <a:pt x="10" y="0"/>
                  </a:lnTo>
                  <a:lnTo>
                    <a:pt x="11" y="0"/>
                  </a:lnTo>
                  <a:lnTo>
                    <a:pt x="13" y="0"/>
                  </a:lnTo>
                  <a:lnTo>
                    <a:pt x="15" y="0"/>
                  </a:lnTo>
                  <a:lnTo>
                    <a:pt x="16" y="0"/>
                  </a:lnTo>
                  <a:lnTo>
                    <a:pt x="17" y="0"/>
                  </a:lnTo>
                  <a:lnTo>
                    <a:pt x="19" y="0"/>
                  </a:lnTo>
                  <a:lnTo>
                    <a:pt x="21" y="1"/>
                  </a:lnTo>
                  <a:lnTo>
                    <a:pt x="22" y="1"/>
                  </a:lnTo>
                  <a:lnTo>
                    <a:pt x="23" y="2"/>
                  </a:lnTo>
                  <a:lnTo>
                    <a:pt x="23" y="3"/>
                  </a:lnTo>
                  <a:lnTo>
                    <a:pt x="25" y="4"/>
                  </a:lnTo>
                  <a:lnTo>
                    <a:pt x="26" y="5"/>
                  </a:lnTo>
                  <a:lnTo>
                    <a:pt x="27" y="6"/>
                  </a:lnTo>
                  <a:lnTo>
                    <a:pt x="27" y="7"/>
                  </a:lnTo>
                  <a:lnTo>
                    <a:pt x="28" y="9"/>
                  </a:lnTo>
                  <a:lnTo>
                    <a:pt x="29" y="10"/>
                  </a:lnTo>
                  <a:lnTo>
                    <a:pt x="29" y="12"/>
                  </a:lnTo>
                  <a:lnTo>
                    <a:pt x="29" y="13"/>
                  </a:lnTo>
                  <a:lnTo>
                    <a:pt x="29" y="14"/>
                  </a:lnTo>
                  <a:lnTo>
                    <a:pt x="29" y="16"/>
                  </a:lnTo>
                  <a:lnTo>
                    <a:pt x="29" y="17"/>
                  </a:lnTo>
                  <a:lnTo>
                    <a:pt x="29" y="19"/>
                  </a:lnTo>
                  <a:lnTo>
                    <a:pt x="28" y="20"/>
                  </a:lnTo>
                  <a:lnTo>
                    <a:pt x="27" y="22"/>
                  </a:lnTo>
                  <a:lnTo>
                    <a:pt x="27" y="23"/>
                  </a:lnTo>
                  <a:lnTo>
                    <a:pt x="26" y="24"/>
                  </a:lnTo>
                  <a:lnTo>
                    <a:pt x="25" y="25"/>
                  </a:lnTo>
                  <a:lnTo>
                    <a:pt x="23" y="26"/>
                  </a:lnTo>
                  <a:lnTo>
                    <a:pt x="23" y="27"/>
                  </a:lnTo>
                  <a:lnTo>
                    <a:pt x="22" y="28"/>
                  </a:lnTo>
                  <a:lnTo>
                    <a:pt x="21" y="29"/>
                  </a:lnTo>
                  <a:lnTo>
                    <a:pt x="19" y="29"/>
                  </a:lnTo>
                  <a:lnTo>
                    <a:pt x="17" y="30"/>
                  </a:lnTo>
                  <a:lnTo>
                    <a:pt x="16" y="30"/>
                  </a:lnTo>
                  <a:lnTo>
                    <a:pt x="15" y="30"/>
                  </a:lnTo>
                  <a:lnTo>
                    <a:pt x="13" y="30"/>
                  </a:lnTo>
                  <a:lnTo>
                    <a:pt x="11" y="30"/>
                  </a:lnTo>
                  <a:lnTo>
                    <a:pt x="10" y="29"/>
                  </a:lnTo>
                  <a:lnTo>
                    <a:pt x="9" y="29"/>
                  </a:lnTo>
                  <a:lnTo>
                    <a:pt x="7" y="28"/>
                  </a:lnTo>
                  <a:lnTo>
                    <a:pt x="6" y="27"/>
                  </a:lnTo>
                  <a:lnTo>
                    <a:pt x="5" y="26"/>
                  </a:lnTo>
                  <a:lnTo>
                    <a:pt x="4" y="25"/>
                  </a:lnTo>
                  <a:lnTo>
                    <a:pt x="3" y="24"/>
                  </a:lnTo>
                  <a:lnTo>
                    <a:pt x="2" y="23"/>
                  </a:lnTo>
                  <a:lnTo>
                    <a:pt x="2" y="22"/>
                  </a:lnTo>
                  <a:lnTo>
                    <a:pt x="1" y="20"/>
                  </a:lnTo>
                  <a:lnTo>
                    <a:pt x="1"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62" name="Group 703"/>
            <p:cNvGrpSpPr>
              <a:grpSpLocks/>
            </p:cNvGrpSpPr>
            <p:nvPr/>
          </p:nvGrpSpPr>
          <p:grpSpPr bwMode="auto">
            <a:xfrm>
              <a:off x="5670" y="1659"/>
              <a:ext cx="170" cy="184"/>
              <a:chOff x="5670" y="1659"/>
              <a:chExt cx="170" cy="184"/>
            </a:xfrm>
          </p:grpSpPr>
          <p:sp>
            <p:nvSpPr>
              <p:cNvPr id="524" name="Rectangle 701"/>
              <p:cNvSpPr>
                <a:spLocks noChangeArrowheads="1"/>
              </p:cNvSpPr>
              <p:nvPr/>
            </p:nvSpPr>
            <p:spPr bwMode="auto">
              <a:xfrm>
                <a:off x="5670" y="1659"/>
                <a:ext cx="170" cy="18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Rectangle 702"/>
              <p:cNvSpPr>
                <a:spLocks noChangeArrowheads="1"/>
              </p:cNvSpPr>
              <p:nvPr/>
            </p:nvSpPr>
            <p:spPr bwMode="auto">
              <a:xfrm>
                <a:off x="5670" y="1659"/>
                <a:ext cx="170" cy="184"/>
              </a:xfrm>
              <a:prstGeom prst="rect">
                <a:avLst/>
              </a:prstGeom>
              <a:noFill/>
              <a:ln w="7938"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85" name="Rectangle 704"/>
            <p:cNvSpPr>
              <a:spLocks noChangeArrowheads="1"/>
            </p:cNvSpPr>
            <p:nvPr/>
          </p:nvSpPr>
          <p:spPr bwMode="auto">
            <a:xfrm>
              <a:off x="5718" y="1689"/>
              <a:ext cx="76" cy="13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defTabSz="642915"/>
              <a:r>
                <a:rPr lang="en-US" sz="1000" b="1" dirty="0" smtClean="0">
                  <a:solidFill>
                    <a:srgbClr val="000000"/>
                  </a:solidFill>
                  <a:cs typeface="Arial" pitchFamily="34" charset="0"/>
                </a:rPr>
                <a:t>P</a:t>
              </a:r>
              <a:endParaRPr lang="en-US" sz="1300" dirty="0" smtClean="0">
                <a:cs typeface="Arial" pitchFamily="34" charset="0"/>
              </a:endParaRPr>
            </a:p>
          </p:txBody>
        </p:sp>
        <p:sp>
          <p:nvSpPr>
            <p:cNvPr id="486" name="Rectangle 705"/>
            <p:cNvSpPr>
              <a:spLocks noChangeArrowheads="1"/>
            </p:cNvSpPr>
            <p:nvPr/>
          </p:nvSpPr>
          <p:spPr bwMode="auto">
            <a:xfrm>
              <a:off x="5303" y="3074"/>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7" name="Rectangle 706"/>
            <p:cNvSpPr>
              <a:spLocks noChangeArrowheads="1"/>
            </p:cNvSpPr>
            <p:nvPr/>
          </p:nvSpPr>
          <p:spPr bwMode="auto">
            <a:xfrm>
              <a:off x="5303" y="3074"/>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8" name="Rectangle 707"/>
            <p:cNvSpPr>
              <a:spLocks noChangeArrowheads="1"/>
            </p:cNvSpPr>
            <p:nvPr/>
          </p:nvSpPr>
          <p:spPr bwMode="auto">
            <a:xfrm>
              <a:off x="5313" y="308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9" name="Freeform 708"/>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0" name="Freeform 709"/>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1" name="Freeform 710"/>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2" name="Freeform 711"/>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 name="Freeform 712"/>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 name="Freeform 713"/>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5" name="Rectangle 714"/>
            <p:cNvSpPr>
              <a:spLocks noChangeArrowheads="1"/>
            </p:cNvSpPr>
            <p:nvPr/>
          </p:nvSpPr>
          <p:spPr bwMode="auto">
            <a:xfrm>
              <a:off x="5303" y="3074"/>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6" name="Rectangle 715"/>
            <p:cNvSpPr>
              <a:spLocks noChangeArrowheads="1"/>
            </p:cNvSpPr>
            <p:nvPr/>
          </p:nvSpPr>
          <p:spPr bwMode="auto">
            <a:xfrm>
              <a:off x="5303" y="3074"/>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7" name="Rectangle 716"/>
            <p:cNvSpPr>
              <a:spLocks noChangeArrowheads="1"/>
            </p:cNvSpPr>
            <p:nvPr/>
          </p:nvSpPr>
          <p:spPr bwMode="auto">
            <a:xfrm>
              <a:off x="5313" y="3084"/>
              <a:ext cx="59" cy="139"/>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8" name="Freeform 717"/>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9" name="Freeform 718"/>
            <p:cNvSpPr>
              <a:spLocks/>
            </p:cNvSpPr>
            <p:nvPr/>
          </p:nvSpPr>
          <p:spPr bwMode="auto">
            <a:xfrm>
              <a:off x="5328" y="3179"/>
              <a:ext cx="29" cy="30"/>
            </a:xfrm>
            <a:custGeom>
              <a:avLst/>
              <a:gdLst/>
              <a:ahLst/>
              <a:cxnLst>
                <a:cxn ang="0">
                  <a:pos x="0" y="13"/>
                </a:cxn>
                <a:cxn ang="0">
                  <a:pos x="1" y="10"/>
                </a:cxn>
                <a:cxn ang="0">
                  <a:pos x="2" y="7"/>
                </a:cxn>
                <a:cxn ang="0">
                  <a:pos x="3" y="5"/>
                </a:cxn>
                <a:cxn ang="0">
                  <a:pos x="5" y="3"/>
                </a:cxn>
                <a:cxn ang="0">
                  <a:pos x="8" y="1"/>
                </a:cxn>
                <a:cxn ang="0">
                  <a:pos x="10" y="0"/>
                </a:cxn>
                <a:cxn ang="0">
                  <a:pos x="13" y="0"/>
                </a:cxn>
                <a:cxn ang="0">
                  <a:pos x="16" y="0"/>
                </a:cxn>
                <a:cxn ang="0">
                  <a:pos x="19" y="0"/>
                </a:cxn>
                <a:cxn ang="0">
                  <a:pos x="22" y="1"/>
                </a:cxn>
                <a:cxn ang="0">
                  <a:pos x="24" y="3"/>
                </a:cxn>
                <a:cxn ang="0">
                  <a:pos x="26" y="5"/>
                </a:cxn>
                <a:cxn ang="0">
                  <a:pos x="28" y="7"/>
                </a:cxn>
                <a:cxn ang="0">
                  <a:pos x="29" y="10"/>
                </a:cxn>
                <a:cxn ang="0">
                  <a:pos x="29" y="13"/>
                </a:cxn>
                <a:cxn ang="0">
                  <a:pos x="29" y="16"/>
                </a:cxn>
                <a:cxn ang="0">
                  <a:pos x="29" y="19"/>
                </a:cxn>
                <a:cxn ang="0">
                  <a:pos x="28" y="21"/>
                </a:cxn>
                <a:cxn ang="0">
                  <a:pos x="26" y="24"/>
                </a:cxn>
                <a:cxn ang="0">
                  <a:pos x="24" y="26"/>
                </a:cxn>
                <a:cxn ang="0">
                  <a:pos x="22" y="27"/>
                </a:cxn>
                <a:cxn ang="0">
                  <a:pos x="19" y="29"/>
                </a:cxn>
                <a:cxn ang="0">
                  <a:pos x="16" y="29"/>
                </a:cxn>
                <a:cxn ang="0">
                  <a:pos x="13" y="29"/>
                </a:cxn>
                <a:cxn ang="0">
                  <a:pos x="10" y="29"/>
                </a:cxn>
                <a:cxn ang="0">
                  <a:pos x="8" y="27"/>
                </a:cxn>
                <a:cxn ang="0">
                  <a:pos x="5" y="26"/>
                </a:cxn>
                <a:cxn ang="0">
                  <a:pos x="3" y="24"/>
                </a:cxn>
                <a:cxn ang="0">
                  <a:pos x="2" y="21"/>
                </a:cxn>
                <a:cxn ang="0">
                  <a:pos x="1" y="19"/>
                </a:cxn>
                <a:cxn ang="0">
                  <a:pos x="0" y="16"/>
                </a:cxn>
              </a:cxnLst>
              <a:rect l="0" t="0" r="r" b="b"/>
              <a:pathLst>
                <a:path w="29" h="30">
                  <a:moveTo>
                    <a:pt x="0" y="14"/>
                  </a:moveTo>
                  <a:lnTo>
                    <a:pt x="0" y="13"/>
                  </a:lnTo>
                  <a:lnTo>
                    <a:pt x="0" y="11"/>
                  </a:lnTo>
                  <a:lnTo>
                    <a:pt x="1" y="10"/>
                  </a:lnTo>
                  <a:lnTo>
                    <a:pt x="1" y="8"/>
                  </a:lnTo>
                  <a:lnTo>
                    <a:pt x="2" y="7"/>
                  </a:lnTo>
                  <a:lnTo>
                    <a:pt x="3" y="6"/>
                  </a:lnTo>
                  <a:lnTo>
                    <a:pt x="3" y="5"/>
                  </a:lnTo>
                  <a:lnTo>
                    <a:pt x="4" y="3"/>
                  </a:lnTo>
                  <a:lnTo>
                    <a:pt x="5" y="3"/>
                  </a:lnTo>
                  <a:lnTo>
                    <a:pt x="6" y="2"/>
                  </a:lnTo>
                  <a:lnTo>
                    <a:pt x="8" y="1"/>
                  </a:lnTo>
                  <a:lnTo>
                    <a:pt x="9" y="0"/>
                  </a:lnTo>
                  <a:lnTo>
                    <a:pt x="10" y="0"/>
                  </a:lnTo>
                  <a:lnTo>
                    <a:pt x="11" y="0"/>
                  </a:lnTo>
                  <a:lnTo>
                    <a:pt x="13" y="0"/>
                  </a:lnTo>
                  <a:lnTo>
                    <a:pt x="15" y="0"/>
                  </a:lnTo>
                  <a:lnTo>
                    <a:pt x="16" y="0"/>
                  </a:lnTo>
                  <a:lnTo>
                    <a:pt x="18" y="0"/>
                  </a:lnTo>
                  <a:lnTo>
                    <a:pt x="19" y="0"/>
                  </a:lnTo>
                  <a:lnTo>
                    <a:pt x="21" y="0"/>
                  </a:lnTo>
                  <a:lnTo>
                    <a:pt x="22" y="1"/>
                  </a:lnTo>
                  <a:lnTo>
                    <a:pt x="23" y="2"/>
                  </a:lnTo>
                  <a:lnTo>
                    <a:pt x="24" y="3"/>
                  </a:lnTo>
                  <a:lnTo>
                    <a:pt x="25" y="3"/>
                  </a:lnTo>
                  <a:lnTo>
                    <a:pt x="26" y="5"/>
                  </a:lnTo>
                  <a:lnTo>
                    <a:pt x="27" y="6"/>
                  </a:lnTo>
                  <a:lnTo>
                    <a:pt x="28" y="7"/>
                  </a:lnTo>
                  <a:lnTo>
                    <a:pt x="28" y="8"/>
                  </a:lnTo>
                  <a:lnTo>
                    <a:pt x="29" y="10"/>
                  </a:lnTo>
                  <a:lnTo>
                    <a:pt x="29" y="11"/>
                  </a:lnTo>
                  <a:lnTo>
                    <a:pt x="29" y="13"/>
                  </a:lnTo>
                  <a:lnTo>
                    <a:pt x="29" y="14"/>
                  </a:lnTo>
                  <a:lnTo>
                    <a:pt x="29" y="16"/>
                  </a:lnTo>
                  <a:lnTo>
                    <a:pt x="29" y="18"/>
                  </a:lnTo>
                  <a:lnTo>
                    <a:pt x="29" y="19"/>
                  </a:lnTo>
                  <a:lnTo>
                    <a:pt x="28" y="20"/>
                  </a:lnTo>
                  <a:lnTo>
                    <a:pt x="28" y="21"/>
                  </a:lnTo>
                  <a:lnTo>
                    <a:pt x="27" y="23"/>
                  </a:lnTo>
                  <a:lnTo>
                    <a:pt x="26" y="24"/>
                  </a:lnTo>
                  <a:lnTo>
                    <a:pt x="25" y="25"/>
                  </a:lnTo>
                  <a:lnTo>
                    <a:pt x="24" y="26"/>
                  </a:lnTo>
                  <a:lnTo>
                    <a:pt x="23" y="27"/>
                  </a:lnTo>
                  <a:lnTo>
                    <a:pt x="22" y="27"/>
                  </a:lnTo>
                  <a:lnTo>
                    <a:pt x="21" y="28"/>
                  </a:lnTo>
                  <a:lnTo>
                    <a:pt x="19" y="29"/>
                  </a:lnTo>
                  <a:lnTo>
                    <a:pt x="18" y="29"/>
                  </a:lnTo>
                  <a:lnTo>
                    <a:pt x="16" y="29"/>
                  </a:lnTo>
                  <a:lnTo>
                    <a:pt x="15" y="30"/>
                  </a:lnTo>
                  <a:lnTo>
                    <a:pt x="13" y="29"/>
                  </a:lnTo>
                  <a:lnTo>
                    <a:pt x="11" y="29"/>
                  </a:lnTo>
                  <a:lnTo>
                    <a:pt x="10" y="29"/>
                  </a:lnTo>
                  <a:lnTo>
                    <a:pt x="9" y="28"/>
                  </a:lnTo>
                  <a:lnTo>
                    <a:pt x="8" y="27"/>
                  </a:lnTo>
                  <a:lnTo>
                    <a:pt x="6" y="27"/>
                  </a:lnTo>
                  <a:lnTo>
                    <a:pt x="5" y="26"/>
                  </a:lnTo>
                  <a:lnTo>
                    <a:pt x="4" y="25"/>
                  </a:lnTo>
                  <a:lnTo>
                    <a:pt x="3" y="24"/>
                  </a:lnTo>
                  <a:lnTo>
                    <a:pt x="3" y="23"/>
                  </a:lnTo>
                  <a:lnTo>
                    <a:pt x="2" y="21"/>
                  </a:lnTo>
                  <a:lnTo>
                    <a:pt x="1" y="20"/>
                  </a:lnTo>
                  <a:lnTo>
                    <a:pt x="1" y="19"/>
                  </a:lnTo>
                  <a:lnTo>
                    <a:pt x="0" y="18"/>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0" name="Freeform 719"/>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1" name="Freeform 720"/>
            <p:cNvSpPr>
              <a:spLocks/>
            </p:cNvSpPr>
            <p:nvPr/>
          </p:nvSpPr>
          <p:spPr bwMode="auto">
            <a:xfrm>
              <a:off x="5328" y="3099"/>
              <a:ext cx="29" cy="30"/>
            </a:xfrm>
            <a:custGeom>
              <a:avLst/>
              <a:gdLst/>
              <a:ahLst/>
              <a:cxnLst>
                <a:cxn ang="0">
                  <a:pos x="0" y="13"/>
                </a:cxn>
                <a:cxn ang="0">
                  <a:pos x="1" y="10"/>
                </a:cxn>
                <a:cxn ang="0">
                  <a:pos x="2" y="8"/>
                </a:cxn>
                <a:cxn ang="0">
                  <a:pos x="3" y="5"/>
                </a:cxn>
                <a:cxn ang="0">
                  <a:pos x="5" y="3"/>
                </a:cxn>
                <a:cxn ang="0">
                  <a:pos x="8" y="2"/>
                </a:cxn>
                <a:cxn ang="0">
                  <a:pos x="10" y="1"/>
                </a:cxn>
                <a:cxn ang="0">
                  <a:pos x="13" y="0"/>
                </a:cxn>
                <a:cxn ang="0">
                  <a:pos x="16" y="0"/>
                </a:cxn>
                <a:cxn ang="0">
                  <a:pos x="19" y="1"/>
                </a:cxn>
                <a:cxn ang="0">
                  <a:pos x="22" y="2"/>
                </a:cxn>
                <a:cxn ang="0">
                  <a:pos x="24" y="3"/>
                </a:cxn>
                <a:cxn ang="0">
                  <a:pos x="26" y="5"/>
                </a:cxn>
                <a:cxn ang="0">
                  <a:pos x="28" y="8"/>
                </a:cxn>
                <a:cxn ang="0">
                  <a:pos x="29" y="10"/>
                </a:cxn>
                <a:cxn ang="0">
                  <a:pos x="29" y="13"/>
                </a:cxn>
                <a:cxn ang="0">
                  <a:pos x="29" y="16"/>
                </a:cxn>
                <a:cxn ang="0">
                  <a:pos x="29" y="20"/>
                </a:cxn>
                <a:cxn ang="0">
                  <a:pos x="28" y="22"/>
                </a:cxn>
                <a:cxn ang="0">
                  <a:pos x="26" y="24"/>
                </a:cxn>
                <a:cxn ang="0">
                  <a:pos x="24" y="27"/>
                </a:cxn>
                <a:cxn ang="0">
                  <a:pos x="22" y="28"/>
                </a:cxn>
                <a:cxn ang="0">
                  <a:pos x="19" y="29"/>
                </a:cxn>
                <a:cxn ang="0">
                  <a:pos x="16" y="30"/>
                </a:cxn>
                <a:cxn ang="0">
                  <a:pos x="13" y="30"/>
                </a:cxn>
                <a:cxn ang="0">
                  <a:pos x="10" y="29"/>
                </a:cxn>
                <a:cxn ang="0">
                  <a:pos x="8" y="28"/>
                </a:cxn>
                <a:cxn ang="0">
                  <a:pos x="5" y="27"/>
                </a:cxn>
                <a:cxn ang="0">
                  <a:pos x="3" y="24"/>
                </a:cxn>
                <a:cxn ang="0">
                  <a:pos x="2" y="22"/>
                </a:cxn>
                <a:cxn ang="0">
                  <a:pos x="1" y="20"/>
                </a:cxn>
                <a:cxn ang="0">
                  <a:pos x="0" y="16"/>
                </a:cxn>
              </a:cxnLst>
              <a:rect l="0" t="0" r="r" b="b"/>
              <a:pathLst>
                <a:path w="29" h="30">
                  <a:moveTo>
                    <a:pt x="0" y="15"/>
                  </a:moveTo>
                  <a:lnTo>
                    <a:pt x="0" y="13"/>
                  </a:lnTo>
                  <a:lnTo>
                    <a:pt x="0" y="12"/>
                  </a:lnTo>
                  <a:lnTo>
                    <a:pt x="1" y="10"/>
                  </a:lnTo>
                  <a:lnTo>
                    <a:pt x="1" y="9"/>
                  </a:lnTo>
                  <a:lnTo>
                    <a:pt x="2" y="8"/>
                  </a:lnTo>
                  <a:lnTo>
                    <a:pt x="3" y="7"/>
                  </a:lnTo>
                  <a:lnTo>
                    <a:pt x="3" y="5"/>
                  </a:lnTo>
                  <a:lnTo>
                    <a:pt x="4" y="4"/>
                  </a:lnTo>
                  <a:lnTo>
                    <a:pt x="5" y="3"/>
                  </a:lnTo>
                  <a:lnTo>
                    <a:pt x="6" y="2"/>
                  </a:lnTo>
                  <a:lnTo>
                    <a:pt x="8" y="2"/>
                  </a:lnTo>
                  <a:lnTo>
                    <a:pt x="9" y="1"/>
                  </a:lnTo>
                  <a:lnTo>
                    <a:pt x="10" y="1"/>
                  </a:lnTo>
                  <a:lnTo>
                    <a:pt x="11" y="0"/>
                  </a:lnTo>
                  <a:lnTo>
                    <a:pt x="13" y="0"/>
                  </a:lnTo>
                  <a:lnTo>
                    <a:pt x="15" y="0"/>
                  </a:lnTo>
                  <a:lnTo>
                    <a:pt x="16" y="0"/>
                  </a:lnTo>
                  <a:lnTo>
                    <a:pt x="18" y="0"/>
                  </a:lnTo>
                  <a:lnTo>
                    <a:pt x="19" y="1"/>
                  </a:lnTo>
                  <a:lnTo>
                    <a:pt x="21" y="1"/>
                  </a:lnTo>
                  <a:lnTo>
                    <a:pt x="22" y="2"/>
                  </a:lnTo>
                  <a:lnTo>
                    <a:pt x="23" y="2"/>
                  </a:lnTo>
                  <a:lnTo>
                    <a:pt x="24" y="3"/>
                  </a:lnTo>
                  <a:lnTo>
                    <a:pt x="25" y="4"/>
                  </a:lnTo>
                  <a:lnTo>
                    <a:pt x="26" y="5"/>
                  </a:lnTo>
                  <a:lnTo>
                    <a:pt x="27" y="7"/>
                  </a:lnTo>
                  <a:lnTo>
                    <a:pt x="28" y="8"/>
                  </a:lnTo>
                  <a:lnTo>
                    <a:pt x="28" y="9"/>
                  </a:lnTo>
                  <a:lnTo>
                    <a:pt x="29" y="10"/>
                  </a:lnTo>
                  <a:lnTo>
                    <a:pt x="29" y="12"/>
                  </a:lnTo>
                  <a:lnTo>
                    <a:pt x="29" y="13"/>
                  </a:lnTo>
                  <a:lnTo>
                    <a:pt x="29" y="15"/>
                  </a:lnTo>
                  <a:lnTo>
                    <a:pt x="29" y="16"/>
                  </a:lnTo>
                  <a:lnTo>
                    <a:pt x="29" y="18"/>
                  </a:lnTo>
                  <a:lnTo>
                    <a:pt x="29" y="20"/>
                  </a:lnTo>
                  <a:lnTo>
                    <a:pt x="28" y="21"/>
                  </a:lnTo>
                  <a:lnTo>
                    <a:pt x="28" y="22"/>
                  </a:lnTo>
                  <a:lnTo>
                    <a:pt x="27" y="23"/>
                  </a:lnTo>
                  <a:lnTo>
                    <a:pt x="26" y="24"/>
                  </a:lnTo>
                  <a:lnTo>
                    <a:pt x="25" y="26"/>
                  </a:lnTo>
                  <a:lnTo>
                    <a:pt x="24" y="27"/>
                  </a:lnTo>
                  <a:lnTo>
                    <a:pt x="23" y="27"/>
                  </a:lnTo>
                  <a:lnTo>
                    <a:pt x="22" y="28"/>
                  </a:lnTo>
                  <a:lnTo>
                    <a:pt x="21" y="29"/>
                  </a:lnTo>
                  <a:lnTo>
                    <a:pt x="19" y="29"/>
                  </a:lnTo>
                  <a:lnTo>
                    <a:pt x="18" y="29"/>
                  </a:lnTo>
                  <a:lnTo>
                    <a:pt x="16" y="30"/>
                  </a:lnTo>
                  <a:lnTo>
                    <a:pt x="15" y="30"/>
                  </a:lnTo>
                  <a:lnTo>
                    <a:pt x="13" y="30"/>
                  </a:lnTo>
                  <a:lnTo>
                    <a:pt x="11" y="29"/>
                  </a:lnTo>
                  <a:lnTo>
                    <a:pt x="10" y="29"/>
                  </a:lnTo>
                  <a:lnTo>
                    <a:pt x="9" y="29"/>
                  </a:lnTo>
                  <a:lnTo>
                    <a:pt x="8" y="28"/>
                  </a:lnTo>
                  <a:lnTo>
                    <a:pt x="6" y="27"/>
                  </a:lnTo>
                  <a:lnTo>
                    <a:pt x="5" y="27"/>
                  </a:lnTo>
                  <a:lnTo>
                    <a:pt x="4" y="26"/>
                  </a:lnTo>
                  <a:lnTo>
                    <a:pt x="3" y="24"/>
                  </a:lnTo>
                  <a:lnTo>
                    <a:pt x="3" y="23"/>
                  </a:lnTo>
                  <a:lnTo>
                    <a:pt x="2" y="22"/>
                  </a:lnTo>
                  <a:lnTo>
                    <a:pt x="1" y="21"/>
                  </a:lnTo>
                  <a:lnTo>
                    <a:pt x="1" y="20"/>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2" name="Freeform 721"/>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3" name="Freeform 722"/>
            <p:cNvSpPr>
              <a:spLocks/>
            </p:cNvSpPr>
            <p:nvPr/>
          </p:nvSpPr>
          <p:spPr bwMode="auto">
            <a:xfrm>
              <a:off x="5328" y="3139"/>
              <a:ext cx="29" cy="30"/>
            </a:xfrm>
            <a:custGeom>
              <a:avLst/>
              <a:gdLst/>
              <a:ahLst/>
              <a:cxnLst>
                <a:cxn ang="0">
                  <a:pos x="0" y="13"/>
                </a:cxn>
                <a:cxn ang="0">
                  <a:pos x="1" y="10"/>
                </a:cxn>
                <a:cxn ang="0">
                  <a:pos x="2" y="8"/>
                </a:cxn>
                <a:cxn ang="0">
                  <a:pos x="3" y="5"/>
                </a:cxn>
                <a:cxn ang="0">
                  <a:pos x="5" y="3"/>
                </a:cxn>
                <a:cxn ang="0">
                  <a:pos x="8" y="1"/>
                </a:cxn>
                <a:cxn ang="0">
                  <a:pos x="10" y="1"/>
                </a:cxn>
                <a:cxn ang="0">
                  <a:pos x="13" y="0"/>
                </a:cxn>
                <a:cxn ang="0">
                  <a:pos x="16" y="0"/>
                </a:cxn>
                <a:cxn ang="0">
                  <a:pos x="19" y="1"/>
                </a:cxn>
                <a:cxn ang="0">
                  <a:pos x="22" y="1"/>
                </a:cxn>
                <a:cxn ang="0">
                  <a:pos x="24" y="3"/>
                </a:cxn>
                <a:cxn ang="0">
                  <a:pos x="26" y="5"/>
                </a:cxn>
                <a:cxn ang="0">
                  <a:pos x="28" y="8"/>
                </a:cxn>
                <a:cxn ang="0">
                  <a:pos x="29" y="10"/>
                </a:cxn>
                <a:cxn ang="0">
                  <a:pos x="29" y="13"/>
                </a:cxn>
                <a:cxn ang="0">
                  <a:pos x="29" y="17"/>
                </a:cxn>
                <a:cxn ang="0">
                  <a:pos x="29" y="19"/>
                </a:cxn>
                <a:cxn ang="0">
                  <a:pos x="28" y="22"/>
                </a:cxn>
                <a:cxn ang="0">
                  <a:pos x="26" y="24"/>
                </a:cxn>
                <a:cxn ang="0">
                  <a:pos x="24" y="26"/>
                </a:cxn>
                <a:cxn ang="0">
                  <a:pos x="22" y="28"/>
                </a:cxn>
                <a:cxn ang="0">
                  <a:pos x="19" y="29"/>
                </a:cxn>
                <a:cxn ang="0">
                  <a:pos x="16" y="30"/>
                </a:cxn>
                <a:cxn ang="0">
                  <a:pos x="13" y="30"/>
                </a:cxn>
                <a:cxn ang="0">
                  <a:pos x="10" y="29"/>
                </a:cxn>
                <a:cxn ang="0">
                  <a:pos x="8" y="28"/>
                </a:cxn>
                <a:cxn ang="0">
                  <a:pos x="5" y="26"/>
                </a:cxn>
                <a:cxn ang="0">
                  <a:pos x="3" y="24"/>
                </a:cxn>
                <a:cxn ang="0">
                  <a:pos x="2" y="22"/>
                </a:cxn>
                <a:cxn ang="0">
                  <a:pos x="1" y="19"/>
                </a:cxn>
                <a:cxn ang="0">
                  <a:pos x="0" y="17"/>
                </a:cxn>
              </a:cxnLst>
              <a:rect l="0" t="0" r="r" b="b"/>
              <a:pathLst>
                <a:path w="29" h="30">
                  <a:moveTo>
                    <a:pt x="0" y="15"/>
                  </a:moveTo>
                  <a:lnTo>
                    <a:pt x="0" y="13"/>
                  </a:lnTo>
                  <a:lnTo>
                    <a:pt x="0" y="12"/>
                  </a:lnTo>
                  <a:lnTo>
                    <a:pt x="1" y="10"/>
                  </a:lnTo>
                  <a:lnTo>
                    <a:pt x="1" y="9"/>
                  </a:lnTo>
                  <a:lnTo>
                    <a:pt x="2" y="8"/>
                  </a:lnTo>
                  <a:lnTo>
                    <a:pt x="3" y="7"/>
                  </a:lnTo>
                  <a:lnTo>
                    <a:pt x="3" y="5"/>
                  </a:lnTo>
                  <a:lnTo>
                    <a:pt x="4" y="5"/>
                  </a:lnTo>
                  <a:lnTo>
                    <a:pt x="5" y="3"/>
                  </a:lnTo>
                  <a:lnTo>
                    <a:pt x="6" y="2"/>
                  </a:lnTo>
                  <a:lnTo>
                    <a:pt x="8" y="1"/>
                  </a:lnTo>
                  <a:lnTo>
                    <a:pt x="9" y="1"/>
                  </a:lnTo>
                  <a:lnTo>
                    <a:pt x="10" y="1"/>
                  </a:lnTo>
                  <a:lnTo>
                    <a:pt x="11" y="0"/>
                  </a:lnTo>
                  <a:lnTo>
                    <a:pt x="13" y="0"/>
                  </a:lnTo>
                  <a:lnTo>
                    <a:pt x="15" y="0"/>
                  </a:lnTo>
                  <a:lnTo>
                    <a:pt x="16" y="0"/>
                  </a:lnTo>
                  <a:lnTo>
                    <a:pt x="18" y="0"/>
                  </a:lnTo>
                  <a:lnTo>
                    <a:pt x="19" y="1"/>
                  </a:lnTo>
                  <a:lnTo>
                    <a:pt x="21" y="1"/>
                  </a:lnTo>
                  <a:lnTo>
                    <a:pt x="22" y="1"/>
                  </a:lnTo>
                  <a:lnTo>
                    <a:pt x="23" y="2"/>
                  </a:lnTo>
                  <a:lnTo>
                    <a:pt x="24" y="3"/>
                  </a:lnTo>
                  <a:lnTo>
                    <a:pt x="25" y="5"/>
                  </a:lnTo>
                  <a:lnTo>
                    <a:pt x="26" y="5"/>
                  </a:lnTo>
                  <a:lnTo>
                    <a:pt x="27" y="7"/>
                  </a:lnTo>
                  <a:lnTo>
                    <a:pt x="28" y="8"/>
                  </a:lnTo>
                  <a:lnTo>
                    <a:pt x="28" y="9"/>
                  </a:lnTo>
                  <a:lnTo>
                    <a:pt x="29" y="10"/>
                  </a:lnTo>
                  <a:lnTo>
                    <a:pt x="29" y="12"/>
                  </a:lnTo>
                  <a:lnTo>
                    <a:pt x="29" y="13"/>
                  </a:lnTo>
                  <a:lnTo>
                    <a:pt x="29" y="15"/>
                  </a:lnTo>
                  <a:lnTo>
                    <a:pt x="29" y="17"/>
                  </a:lnTo>
                  <a:lnTo>
                    <a:pt x="29" y="18"/>
                  </a:lnTo>
                  <a:lnTo>
                    <a:pt x="29" y="19"/>
                  </a:lnTo>
                  <a:lnTo>
                    <a:pt x="28" y="21"/>
                  </a:lnTo>
                  <a:lnTo>
                    <a:pt x="28" y="22"/>
                  </a:lnTo>
                  <a:lnTo>
                    <a:pt x="27" y="23"/>
                  </a:lnTo>
                  <a:lnTo>
                    <a:pt x="26" y="24"/>
                  </a:lnTo>
                  <a:lnTo>
                    <a:pt x="25" y="26"/>
                  </a:lnTo>
                  <a:lnTo>
                    <a:pt x="24" y="26"/>
                  </a:lnTo>
                  <a:lnTo>
                    <a:pt x="23" y="27"/>
                  </a:lnTo>
                  <a:lnTo>
                    <a:pt x="22" y="28"/>
                  </a:lnTo>
                  <a:lnTo>
                    <a:pt x="21" y="29"/>
                  </a:lnTo>
                  <a:lnTo>
                    <a:pt x="19" y="29"/>
                  </a:lnTo>
                  <a:lnTo>
                    <a:pt x="18" y="30"/>
                  </a:lnTo>
                  <a:lnTo>
                    <a:pt x="16" y="30"/>
                  </a:lnTo>
                  <a:lnTo>
                    <a:pt x="15" y="30"/>
                  </a:lnTo>
                  <a:lnTo>
                    <a:pt x="13" y="30"/>
                  </a:lnTo>
                  <a:lnTo>
                    <a:pt x="11" y="30"/>
                  </a:lnTo>
                  <a:lnTo>
                    <a:pt x="10" y="29"/>
                  </a:lnTo>
                  <a:lnTo>
                    <a:pt x="9" y="29"/>
                  </a:lnTo>
                  <a:lnTo>
                    <a:pt x="8" y="28"/>
                  </a:lnTo>
                  <a:lnTo>
                    <a:pt x="6" y="27"/>
                  </a:lnTo>
                  <a:lnTo>
                    <a:pt x="5" y="26"/>
                  </a:lnTo>
                  <a:lnTo>
                    <a:pt x="4" y="26"/>
                  </a:lnTo>
                  <a:lnTo>
                    <a:pt x="3" y="24"/>
                  </a:lnTo>
                  <a:lnTo>
                    <a:pt x="3" y="23"/>
                  </a:lnTo>
                  <a:lnTo>
                    <a:pt x="2" y="22"/>
                  </a:lnTo>
                  <a:lnTo>
                    <a:pt x="1" y="21"/>
                  </a:lnTo>
                  <a:lnTo>
                    <a:pt x="1" y="19"/>
                  </a:lnTo>
                  <a:lnTo>
                    <a:pt x="0" y="18"/>
                  </a:lnTo>
                  <a:lnTo>
                    <a:pt x="0" y="17"/>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4" name="Rectangle 723"/>
            <p:cNvSpPr>
              <a:spLocks noChangeArrowheads="1"/>
            </p:cNvSpPr>
            <p:nvPr/>
          </p:nvSpPr>
          <p:spPr bwMode="auto">
            <a:xfrm>
              <a:off x="6395" y="3078"/>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5" name="Rectangle 724"/>
            <p:cNvSpPr>
              <a:spLocks noChangeArrowheads="1"/>
            </p:cNvSpPr>
            <p:nvPr/>
          </p:nvSpPr>
          <p:spPr bwMode="auto">
            <a:xfrm>
              <a:off x="6395" y="3078"/>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6" name="Rectangle 725"/>
            <p:cNvSpPr>
              <a:spLocks noChangeArrowheads="1"/>
            </p:cNvSpPr>
            <p:nvPr/>
          </p:nvSpPr>
          <p:spPr bwMode="auto">
            <a:xfrm>
              <a:off x="6405" y="3088"/>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7" name="Freeform 726"/>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8" name="Freeform 727"/>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9" name="Freeform 728"/>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0" name="Freeform 729"/>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1" name="Freeform 730"/>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 name="Freeform 731"/>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3" name="Rectangle 732"/>
            <p:cNvSpPr>
              <a:spLocks noChangeArrowheads="1"/>
            </p:cNvSpPr>
            <p:nvPr/>
          </p:nvSpPr>
          <p:spPr bwMode="auto">
            <a:xfrm>
              <a:off x="6395" y="3078"/>
              <a:ext cx="79" cy="159"/>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4" name="Rectangle 733"/>
            <p:cNvSpPr>
              <a:spLocks noChangeArrowheads="1"/>
            </p:cNvSpPr>
            <p:nvPr/>
          </p:nvSpPr>
          <p:spPr bwMode="auto">
            <a:xfrm>
              <a:off x="6395" y="3078"/>
              <a:ext cx="79" cy="159"/>
            </a:xfrm>
            <a:prstGeom prst="rect">
              <a:avLst/>
            </a:prstGeom>
            <a:noFill/>
            <a:ln w="3175" cap="rnd">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Rectangle 734"/>
            <p:cNvSpPr>
              <a:spLocks noChangeArrowheads="1"/>
            </p:cNvSpPr>
            <p:nvPr/>
          </p:nvSpPr>
          <p:spPr bwMode="auto">
            <a:xfrm>
              <a:off x="6405" y="3088"/>
              <a:ext cx="59" cy="14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735"/>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close/>
                </a:path>
              </a:pathLst>
            </a:custGeom>
            <a:solidFill>
              <a:srgbClr val="00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736"/>
            <p:cNvSpPr>
              <a:spLocks/>
            </p:cNvSpPr>
            <p:nvPr/>
          </p:nvSpPr>
          <p:spPr bwMode="auto">
            <a:xfrm>
              <a:off x="6420" y="3183"/>
              <a:ext cx="29" cy="30"/>
            </a:xfrm>
            <a:custGeom>
              <a:avLst/>
              <a:gdLst/>
              <a:ahLst/>
              <a:cxnLst>
                <a:cxn ang="0">
                  <a:pos x="0" y="13"/>
                </a:cxn>
                <a:cxn ang="0">
                  <a:pos x="0" y="10"/>
                </a:cxn>
                <a:cxn ang="0">
                  <a:pos x="2" y="8"/>
                </a:cxn>
                <a:cxn ang="0">
                  <a:pos x="3" y="6"/>
                </a:cxn>
                <a:cxn ang="0">
                  <a:pos x="5" y="3"/>
                </a:cxn>
                <a:cxn ang="0">
                  <a:pos x="7" y="2"/>
                </a:cxn>
                <a:cxn ang="0">
                  <a:pos x="10" y="1"/>
                </a:cxn>
                <a:cxn ang="0">
                  <a:pos x="13" y="0"/>
                </a:cxn>
                <a:cxn ang="0">
                  <a:pos x="16" y="0"/>
                </a:cxn>
                <a:cxn ang="0">
                  <a:pos x="19" y="1"/>
                </a:cxn>
                <a:cxn ang="0">
                  <a:pos x="21" y="2"/>
                </a:cxn>
                <a:cxn ang="0">
                  <a:pos x="23" y="3"/>
                </a:cxn>
                <a:cxn ang="0">
                  <a:pos x="26" y="6"/>
                </a:cxn>
                <a:cxn ang="0">
                  <a:pos x="27" y="8"/>
                </a:cxn>
                <a:cxn ang="0">
                  <a:pos x="28" y="10"/>
                </a:cxn>
                <a:cxn ang="0">
                  <a:pos x="29" y="13"/>
                </a:cxn>
                <a:cxn ang="0">
                  <a:pos x="29" y="16"/>
                </a:cxn>
                <a:cxn ang="0">
                  <a:pos x="28" y="19"/>
                </a:cxn>
                <a:cxn ang="0">
                  <a:pos x="27" y="22"/>
                </a:cxn>
                <a:cxn ang="0">
                  <a:pos x="26" y="24"/>
                </a:cxn>
                <a:cxn ang="0">
                  <a:pos x="23" y="27"/>
                </a:cxn>
                <a:cxn ang="0">
                  <a:pos x="21" y="28"/>
                </a:cxn>
                <a:cxn ang="0">
                  <a:pos x="19" y="29"/>
                </a:cxn>
                <a:cxn ang="0">
                  <a:pos x="16" y="30"/>
                </a:cxn>
                <a:cxn ang="0">
                  <a:pos x="13" y="30"/>
                </a:cxn>
                <a:cxn ang="0">
                  <a:pos x="10" y="29"/>
                </a:cxn>
                <a:cxn ang="0">
                  <a:pos x="7" y="28"/>
                </a:cxn>
                <a:cxn ang="0">
                  <a:pos x="5" y="27"/>
                </a:cxn>
                <a:cxn ang="0">
                  <a:pos x="3" y="24"/>
                </a:cxn>
                <a:cxn ang="0">
                  <a:pos x="2" y="22"/>
                </a:cxn>
                <a:cxn ang="0">
                  <a:pos x="0" y="19"/>
                </a:cxn>
                <a:cxn ang="0">
                  <a:pos x="0" y="16"/>
                </a:cxn>
              </a:cxnLst>
              <a:rect l="0" t="0" r="r" b="b"/>
              <a:pathLst>
                <a:path w="29" h="30">
                  <a:moveTo>
                    <a:pt x="0" y="15"/>
                  </a:moveTo>
                  <a:lnTo>
                    <a:pt x="0" y="13"/>
                  </a:lnTo>
                  <a:lnTo>
                    <a:pt x="0" y="12"/>
                  </a:lnTo>
                  <a:lnTo>
                    <a:pt x="0" y="10"/>
                  </a:lnTo>
                  <a:lnTo>
                    <a:pt x="1" y="9"/>
                  </a:lnTo>
                  <a:lnTo>
                    <a:pt x="2" y="8"/>
                  </a:lnTo>
                  <a:lnTo>
                    <a:pt x="2" y="6"/>
                  </a:lnTo>
                  <a:lnTo>
                    <a:pt x="3" y="6"/>
                  </a:lnTo>
                  <a:lnTo>
                    <a:pt x="4" y="4"/>
                  </a:lnTo>
                  <a:lnTo>
                    <a:pt x="5" y="3"/>
                  </a:lnTo>
                  <a:lnTo>
                    <a:pt x="6" y="2"/>
                  </a:lnTo>
                  <a:lnTo>
                    <a:pt x="7" y="2"/>
                  </a:lnTo>
                  <a:lnTo>
                    <a:pt x="8" y="1"/>
                  </a:lnTo>
                  <a:lnTo>
                    <a:pt x="10" y="1"/>
                  </a:lnTo>
                  <a:lnTo>
                    <a:pt x="11" y="0"/>
                  </a:lnTo>
                  <a:lnTo>
                    <a:pt x="13" y="0"/>
                  </a:lnTo>
                  <a:lnTo>
                    <a:pt x="15" y="0"/>
                  </a:lnTo>
                  <a:lnTo>
                    <a:pt x="16" y="0"/>
                  </a:lnTo>
                  <a:lnTo>
                    <a:pt x="17" y="0"/>
                  </a:lnTo>
                  <a:lnTo>
                    <a:pt x="19" y="1"/>
                  </a:lnTo>
                  <a:lnTo>
                    <a:pt x="20" y="1"/>
                  </a:lnTo>
                  <a:lnTo>
                    <a:pt x="21" y="2"/>
                  </a:lnTo>
                  <a:lnTo>
                    <a:pt x="23" y="2"/>
                  </a:lnTo>
                  <a:lnTo>
                    <a:pt x="23" y="3"/>
                  </a:lnTo>
                  <a:lnTo>
                    <a:pt x="25" y="4"/>
                  </a:lnTo>
                  <a:lnTo>
                    <a:pt x="26" y="6"/>
                  </a:lnTo>
                  <a:lnTo>
                    <a:pt x="26" y="6"/>
                  </a:lnTo>
                  <a:lnTo>
                    <a:pt x="27" y="8"/>
                  </a:lnTo>
                  <a:lnTo>
                    <a:pt x="28" y="9"/>
                  </a:lnTo>
                  <a:lnTo>
                    <a:pt x="28" y="10"/>
                  </a:lnTo>
                  <a:lnTo>
                    <a:pt x="29" y="12"/>
                  </a:lnTo>
                  <a:lnTo>
                    <a:pt x="29" y="13"/>
                  </a:lnTo>
                  <a:lnTo>
                    <a:pt x="29" y="15"/>
                  </a:lnTo>
                  <a:lnTo>
                    <a:pt x="29" y="16"/>
                  </a:lnTo>
                  <a:lnTo>
                    <a:pt x="29" y="18"/>
                  </a:lnTo>
                  <a:lnTo>
                    <a:pt x="28" y="19"/>
                  </a:lnTo>
                  <a:lnTo>
                    <a:pt x="28" y="21"/>
                  </a:lnTo>
                  <a:lnTo>
                    <a:pt x="27" y="22"/>
                  </a:lnTo>
                  <a:lnTo>
                    <a:pt x="26" y="24"/>
                  </a:lnTo>
                  <a:lnTo>
                    <a:pt x="26" y="24"/>
                  </a:lnTo>
                  <a:lnTo>
                    <a:pt x="25" y="26"/>
                  </a:lnTo>
                  <a:lnTo>
                    <a:pt x="23" y="27"/>
                  </a:lnTo>
                  <a:lnTo>
                    <a:pt x="23" y="27"/>
                  </a:lnTo>
                  <a:lnTo>
                    <a:pt x="21" y="28"/>
                  </a:lnTo>
                  <a:lnTo>
                    <a:pt x="20" y="29"/>
                  </a:lnTo>
                  <a:lnTo>
                    <a:pt x="19" y="29"/>
                  </a:lnTo>
                  <a:lnTo>
                    <a:pt x="17" y="30"/>
                  </a:lnTo>
                  <a:lnTo>
                    <a:pt x="16" y="30"/>
                  </a:lnTo>
                  <a:lnTo>
                    <a:pt x="15" y="30"/>
                  </a:lnTo>
                  <a:lnTo>
                    <a:pt x="13" y="30"/>
                  </a:lnTo>
                  <a:lnTo>
                    <a:pt x="11" y="30"/>
                  </a:lnTo>
                  <a:lnTo>
                    <a:pt x="10" y="29"/>
                  </a:lnTo>
                  <a:lnTo>
                    <a:pt x="8" y="29"/>
                  </a:lnTo>
                  <a:lnTo>
                    <a:pt x="7" y="28"/>
                  </a:lnTo>
                  <a:lnTo>
                    <a:pt x="6" y="27"/>
                  </a:lnTo>
                  <a:lnTo>
                    <a:pt x="5" y="27"/>
                  </a:lnTo>
                  <a:lnTo>
                    <a:pt x="4" y="26"/>
                  </a:lnTo>
                  <a:lnTo>
                    <a:pt x="3" y="24"/>
                  </a:lnTo>
                  <a:lnTo>
                    <a:pt x="2" y="24"/>
                  </a:lnTo>
                  <a:lnTo>
                    <a:pt x="2" y="22"/>
                  </a:lnTo>
                  <a:lnTo>
                    <a:pt x="1" y="21"/>
                  </a:lnTo>
                  <a:lnTo>
                    <a:pt x="0" y="19"/>
                  </a:lnTo>
                  <a:lnTo>
                    <a:pt x="0" y="18"/>
                  </a:lnTo>
                  <a:lnTo>
                    <a:pt x="0" y="16"/>
                  </a:lnTo>
                  <a:lnTo>
                    <a:pt x="0" y="15"/>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737"/>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738"/>
            <p:cNvSpPr>
              <a:spLocks/>
            </p:cNvSpPr>
            <p:nvPr/>
          </p:nvSpPr>
          <p:spPr bwMode="auto">
            <a:xfrm>
              <a:off x="6420" y="3103"/>
              <a:ext cx="29" cy="30"/>
            </a:xfrm>
            <a:custGeom>
              <a:avLst/>
              <a:gdLst/>
              <a:ahLst/>
              <a:cxnLst>
                <a:cxn ang="0">
                  <a:pos x="0" y="14"/>
                </a:cxn>
                <a:cxn ang="0">
                  <a:pos x="0" y="11"/>
                </a:cxn>
                <a:cxn ang="0">
                  <a:pos x="2" y="8"/>
                </a:cxn>
                <a:cxn ang="0">
                  <a:pos x="3" y="6"/>
                </a:cxn>
                <a:cxn ang="0">
                  <a:pos x="5" y="4"/>
                </a:cxn>
                <a:cxn ang="0">
                  <a:pos x="7" y="2"/>
                </a:cxn>
                <a:cxn ang="0">
                  <a:pos x="10" y="1"/>
                </a:cxn>
                <a:cxn ang="0">
                  <a:pos x="13" y="0"/>
                </a:cxn>
                <a:cxn ang="0">
                  <a:pos x="16" y="0"/>
                </a:cxn>
                <a:cxn ang="0">
                  <a:pos x="19" y="1"/>
                </a:cxn>
                <a:cxn ang="0">
                  <a:pos x="21" y="2"/>
                </a:cxn>
                <a:cxn ang="0">
                  <a:pos x="23" y="4"/>
                </a:cxn>
                <a:cxn ang="0">
                  <a:pos x="26" y="6"/>
                </a:cxn>
                <a:cxn ang="0">
                  <a:pos x="27" y="8"/>
                </a:cxn>
                <a:cxn ang="0">
                  <a:pos x="28" y="11"/>
                </a:cxn>
                <a:cxn ang="0">
                  <a:pos x="29" y="14"/>
                </a:cxn>
                <a:cxn ang="0">
                  <a:pos x="29" y="17"/>
                </a:cxn>
                <a:cxn ang="0">
                  <a:pos x="28" y="20"/>
                </a:cxn>
                <a:cxn ang="0">
                  <a:pos x="27" y="23"/>
                </a:cxn>
                <a:cxn ang="0">
                  <a:pos x="26" y="25"/>
                </a:cxn>
                <a:cxn ang="0">
                  <a:pos x="23" y="27"/>
                </a:cxn>
                <a:cxn ang="0">
                  <a:pos x="21" y="29"/>
                </a:cxn>
                <a:cxn ang="0">
                  <a:pos x="19" y="30"/>
                </a:cxn>
                <a:cxn ang="0">
                  <a:pos x="16" y="30"/>
                </a:cxn>
                <a:cxn ang="0">
                  <a:pos x="13" y="30"/>
                </a:cxn>
                <a:cxn ang="0">
                  <a:pos x="10" y="30"/>
                </a:cxn>
                <a:cxn ang="0">
                  <a:pos x="7" y="29"/>
                </a:cxn>
                <a:cxn ang="0">
                  <a:pos x="5" y="27"/>
                </a:cxn>
                <a:cxn ang="0">
                  <a:pos x="3" y="25"/>
                </a:cxn>
                <a:cxn ang="0">
                  <a:pos x="2" y="23"/>
                </a:cxn>
                <a:cxn ang="0">
                  <a:pos x="0" y="20"/>
                </a:cxn>
                <a:cxn ang="0">
                  <a:pos x="0" y="17"/>
                </a:cxn>
              </a:cxnLst>
              <a:rect l="0" t="0" r="r" b="b"/>
              <a:pathLst>
                <a:path w="29" h="30">
                  <a:moveTo>
                    <a:pt x="0" y="16"/>
                  </a:moveTo>
                  <a:lnTo>
                    <a:pt x="0" y="14"/>
                  </a:lnTo>
                  <a:lnTo>
                    <a:pt x="0" y="12"/>
                  </a:lnTo>
                  <a:lnTo>
                    <a:pt x="0" y="11"/>
                  </a:lnTo>
                  <a:lnTo>
                    <a:pt x="1" y="10"/>
                  </a:lnTo>
                  <a:lnTo>
                    <a:pt x="2" y="8"/>
                  </a:lnTo>
                  <a:lnTo>
                    <a:pt x="2" y="7"/>
                  </a:lnTo>
                  <a:lnTo>
                    <a:pt x="3" y="6"/>
                  </a:lnTo>
                  <a:lnTo>
                    <a:pt x="4" y="5"/>
                  </a:lnTo>
                  <a:lnTo>
                    <a:pt x="5" y="4"/>
                  </a:lnTo>
                  <a:lnTo>
                    <a:pt x="6" y="3"/>
                  </a:lnTo>
                  <a:lnTo>
                    <a:pt x="7" y="2"/>
                  </a:lnTo>
                  <a:lnTo>
                    <a:pt x="8" y="2"/>
                  </a:lnTo>
                  <a:lnTo>
                    <a:pt x="10" y="1"/>
                  </a:lnTo>
                  <a:lnTo>
                    <a:pt x="11" y="1"/>
                  </a:lnTo>
                  <a:lnTo>
                    <a:pt x="13" y="0"/>
                  </a:lnTo>
                  <a:lnTo>
                    <a:pt x="15" y="0"/>
                  </a:lnTo>
                  <a:lnTo>
                    <a:pt x="16" y="0"/>
                  </a:lnTo>
                  <a:lnTo>
                    <a:pt x="17" y="1"/>
                  </a:lnTo>
                  <a:lnTo>
                    <a:pt x="19" y="1"/>
                  </a:lnTo>
                  <a:lnTo>
                    <a:pt x="20" y="2"/>
                  </a:lnTo>
                  <a:lnTo>
                    <a:pt x="21" y="2"/>
                  </a:lnTo>
                  <a:lnTo>
                    <a:pt x="23" y="3"/>
                  </a:lnTo>
                  <a:lnTo>
                    <a:pt x="23" y="4"/>
                  </a:lnTo>
                  <a:lnTo>
                    <a:pt x="25" y="5"/>
                  </a:lnTo>
                  <a:lnTo>
                    <a:pt x="26" y="6"/>
                  </a:lnTo>
                  <a:lnTo>
                    <a:pt x="26" y="7"/>
                  </a:lnTo>
                  <a:lnTo>
                    <a:pt x="27" y="8"/>
                  </a:lnTo>
                  <a:lnTo>
                    <a:pt x="28" y="10"/>
                  </a:lnTo>
                  <a:lnTo>
                    <a:pt x="28" y="11"/>
                  </a:lnTo>
                  <a:lnTo>
                    <a:pt x="29" y="12"/>
                  </a:lnTo>
                  <a:lnTo>
                    <a:pt x="29" y="14"/>
                  </a:lnTo>
                  <a:lnTo>
                    <a:pt x="29" y="16"/>
                  </a:lnTo>
                  <a:lnTo>
                    <a:pt x="29" y="17"/>
                  </a:lnTo>
                  <a:lnTo>
                    <a:pt x="29" y="18"/>
                  </a:lnTo>
                  <a:lnTo>
                    <a:pt x="28" y="20"/>
                  </a:lnTo>
                  <a:lnTo>
                    <a:pt x="28" y="21"/>
                  </a:lnTo>
                  <a:lnTo>
                    <a:pt x="27" y="23"/>
                  </a:lnTo>
                  <a:lnTo>
                    <a:pt x="26" y="24"/>
                  </a:lnTo>
                  <a:lnTo>
                    <a:pt x="26" y="25"/>
                  </a:lnTo>
                  <a:lnTo>
                    <a:pt x="25" y="27"/>
                  </a:lnTo>
                  <a:lnTo>
                    <a:pt x="23" y="27"/>
                  </a:lnTo>
                  <a:lnTo>
                    <a:pt x="23" y="28"/>
                  </a:lnTo>
                  <a:lnTo>
                    <a:pt x="21" y="29"/>
                  </a:lnTo>
                  <a:lnTo>
                    <a:pt x="20" y="29"/>
                  </a:lnTo>
                  <a:lnTo>
                    <a:pt x="19" y="30"/>
                  </a:lnTo>
                  <a:lnTo>
                    <a:pt x="17" y="30"/>
                  </a:lnTo>
                  <a:lnTo>
                    <a:pt x="16" y="30"/>
                  </a:lnTo>
                  <a:lnTo>
                    <a:pt x="15" y="30"/>
                  </a:lnTo>
                  <a:lnTo>
                    <a:pt x="13" y="30"/>
                  </a:lnTo>
                  <a:lnTo>
                    <a:pt x="11" y="30"/>
                  </a:lnTo>
                  <a:lnTo>
                    <a:pt x="10" y="30"/>
                  </a:lnTo>
                  <a:lnTo>
                    <a:pt x="8" y="29"/>
                  </a:lnTo>
                  <a:lnTo>
                    <a:pt x="7" y="29"/>
                  </a:lnTo>
                  <a:lnTo>
                    <a:pt x="6" y="28"/>
                  </a:lnTo>
                  <a:lnTo>
                    <a:pt x="5" y="27"/>
                  </a:lnTo>
                  <a:lnTo>
                    <a:pt x="4" y="27"/>
                  </a:lnTo>
                  <a:lnTo>
                    <a:pt x="3" y="25"/>
                  </a:lnTo>
                  <a:lnTo>
                    <a:pt x="2" y="24"/>
                  </a:lnTo>
                  <a:lnTo>
                    <a:pt x="2" y="23"/>
                  </a:lnTo>
                  <a:lnTo>
                    <a:pt x="1" y="21"/>
                  </a:lnTo>
                  <a:lnTo>
                    <a:pt x="0" y="20"/>
                  </a:lnTo>
                  <a:lnTo>
                    <a:pt x="0" y="18"/>
                  </a:lnTo>
                  <a:lnTo>
                    <a:pt x="0" y="17"/>
                  </a:lnTo>
                  <a:lnTo>
                    <a:pt x="0" y="16"/>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739"/>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close/>
                </a:path>
              </a:pathLst>
            </a:custGeom>
            <a:solidFill>
              <a:srgbClr val="FFFF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740"/>
            <p:cNvSpPr>
              <a:spLocks/>
            </p:cNvSpPr>
            <p:nvPr/>
          </p:nvSpPr>
          <p:spPr bwMode="auto">
            <a:xfrm>
              <a:off x="6420" y="3144"/>
              <a:ext cx="29" cy="30"/>
            </a:xfrm>
            <a:custGeom>
              <a:avLst/>
              <a:gdLst/>
              <a:ahLst/>
              <a:cxnLst>
                <a:cxn ang="0">
                  <a:pos x="0" y="13"/>
                </a:cxn>
                <a:cxn ang="0">
                  <a:pos x="0" y="10"/>
                </a:cxn>
                <a:cxn ang="0">
                  <a:pos x="2" y="7"/>
                </a:cxn>
                <a:cxn ang="0">
                  <a:pos x="3" y="5"/>
                </a:cxn>
                <a:cxn ang="0">
                  <a:pos x="5" y="3"/>
                </a:cxn>
                <a:cxn ang="0">
                  <a:pos x="7" y="1"/>
                </a:cxn>
                <a:cxn ang="0">
                  <a:pos x="10" y="0"/>
                </a:cxn>
                <a:cxn ang="0">
                  <a:pos x="13" y="0"/>
                </a:cxn>
                <a:cxn ang="0">
                  <a:pos x="16" y="0"/>
                </a:cxn>
                <a:cxn ang="0">
                  <a:pos x="19" y="0"/>
                </a:cxn>
                <a:cxn ang="0">
                  <a:pos x="21" y="1"/>
                </a:cxn>
                <a:cxn ang="0">
                  <a:pos x="23" y="3"/>
                </a:cxn>
                <a:cxn ang="0">
                  <a:pos x="26" y="5"/>
                </a:cxn>
                <a:cxn ang="0">
                  <a:pos x="27" y="7"/>
                </a:cxn>
                <a:cxn ang="0">
                  <a:pos x="28" y="10"/>
                </a:cxn>
                <a:cxn ang="0">
                  <a:pos x="29" y="13"/>
                </a:cxn>
                <a:cxn ang="0">
                  <a:pos x="29" y="16"/>
                </a:cxn>
                <a:cxn ang="0">
                  <a:pos x="28" y="19"/>
                </a:cxn>
                <a:cxn ang="0">
                  <a:pos x="27" y="22"/>
                </a:cxn>
                <a:cxn ang="0">
                  <a:pos x="26" y="24"/>
                </a:cxn>
                <a:cxn ang="0">
                  <a:pos x="23" y="26"/>
                </a:cxn>
                <a:cxn ang="0">
                  <a:pos x="21" y="28"/>
                </a:cxn>
                <a:cxn ang="0">
                  <a:pos x="19" y="29"/>
                </a:cxn>
                <a:cxn ang="0">
                  <a:pos x="16" y="29"/>
                </a:cxn>
                <a:cxn ang="0">
                  <a:pos x="13" y="29"/>
                </a:cxn>
                <a:cxn ang="0">
                  <a:pos x="10" y="29"/>
                </a:cxn>
                <a:cxn ang="0">
                  <a:pos x="7" y="28"/>
                </a:cxn>
                <a:cxn ang="0">
                  <a:pos x="5" y="26"/>
                </a:cxn>
                <a:cxn ang="0">
                  <a:pos x="3" y="24"/>
                </a:cxn>
                <a:cxn ang="0">
                  <a:pos x="2" y="22"/>
                </a:cxn>
                <a:cxn ang="0">
                  <a:pos x="0" y="19"/>
                </a:cxn>
                <a:cxn ang="0">
                  <a:pos x="0" y="16"/>
                </a:cxn>
              </a:cxnLst>
              <a:rect l="0" t="0" r="r" b="b"/>
              <a:pathLst>
                <a:path w="29" h="30">
                  <a:moveTo>
                    <a:pt x="0" y="14"/>
                  </a:moveTo>
                  <a:lnTo>
                    <a:pt x="0" y="13"/>
                  </a:lnTo>
                  <a:lnTo>
                    <a:pt x="0" y="12"/>
                  </a:lnTo>
                  <a:lnTo>
                    <a:pt x="0" y="10"/>
                  </a:lnTo>
                  <a:lnTo>
                    <a:pt x="1" y="9"/>
                  </a:lnTo>
                  <a:lnTo>
                    <a:pt x="2" y="7"/>
                  </a:lnTo>
                  <a:lnTo>
                    <a:pt x="2" y="6"/>
                  </a:lnTo>
                  <a:lnTo>
                    <a:pt x="3" y="5"/>
                  </a:lnTo>
                  <a:lnTo>
                    <a:pt x="4" y="4"/>
                  </a:lnTo>
                  <a:lnTo>
                    <a:pt x="5" y="3"/>
                  </a:lnTo>
                  <a:lnTo>
                    <a:pt x="6" y="2"/>
                  </a:lnTo>
                  <a:lnTo>
                    <a:pt x="7" y="1"/>
                  </a:lnTo>
                  <a:lnTo>
                    <a:pt x="8" y="1"/>
                  </a:lnTo>
                  <a:lnTo>
                    <a:pt x="10" y="0"/>
                  </a:lnTo>
                  <a:lnTo>
                    <a:pt x="11" y="0"/>
                  </a:lnTo>
                  <a:lnTo>
                    <a:pt x="13" y="0"/>
                  </a:lnTo>
                  <a:lnTo>
                    <a:pt x="15" y="0"/>
                  </a:lnTo>
                  <a:lnTo>
                    <a:pt x="16" y="0"/>
                  </a:lnTo>
                  <a:lnTo>
                    <a:pt x="17" y="0"/>
                  </a:lnTo>
                  <a:lnTo>
                    <a:pt x="19" y="0"/>
                  </a:lnTo>
                  <a:lnTo>
                    <a:pt x="20" y="1"/>
                  </a:lnTo>
                  <a:lnTo>
                    <a:pt x="21" y="1"/>
                  </a:lnTo>
                  <a:lnTo>
                    <a:pt x="23" y="2"/>
                  </a:lnTo>
                  <a:lnTo>
                    <a:pt x="23" y="3"/>
                  </a:lnTo>
                  <a:lnTo>
                    <a:pt x="25" y="4"/>
                  </a:lnTo>
                  <a:lnTo>
                    <a:pt x="26" y="5"/>
                  </a:lnTo>
                  <a:lnTo>
                    <a:pt x="26" y="6"/>
                  </a:lnTo>
                  <a:lnTo>
                    <a:pt x="27" y="7"/>
                  </a:lnTo>
                  <a:lnTo>
                    <a:pt x="28" y="9"/>
                  </a:lnTo>
                  <a:lnTo>
                    <a:pt x="28" y="10"/>
                  </a:lnTo>
                  <a:lnTo>
                    <a:pt x="29" y="12"/>
                  </a:lnTo>
                  <a:lnTo>
                    <a:pt x="29" y="13"/>
                  </a:lnTo>
                  <a:lnTo>
                    <a:pt x="29" y="14"/>
                  </a:lnTo>
                  <a:lnTo>
                    <a:pt x="29" y="16"/>
                  </a:lnTo>
                  <a:lnTo>
                    <a:pt x="29" y="17"/>
                  </a:lnTo>
                  <a:lnTo>
                    <a:pt x="28" y="19"/>
                  </a:lnTo>
                  <a:lnTo>
                    <a:pt x="28" y="20"/>
                  </a:lnTo>
                  <a:lnTo>
                    <a:pt x="27" y="22"/>
                  </a:lnTo>
                  <a:lnTo>
                    <a:pt x="26" y="23"/>
                  </a:lnTo>
                  <a:lnTo>
                    <a:pt x="26" y="24"/>
                  </a:lnTo>
                  <a:lnTo>
                    <a:pt x="25" y="25"/>
                  </a:lnTo>
                  <a:lnTo>
                    <a:pt x="23" y="26"/>
                  </a:lnTo>
                  <a:lnTo>
                    <a:pt x="23" y="27"/>
                  </a:lnTo>
                  <a:lnTo>
                    <a:pt x="21" y="28"/>
                  </a:lnTo>
                  <a:lnTo>
                    <a:pt x="20" y="29"/>
                  </a:lnTo>
                  <a:lnTo>
                    <a:pt x="19" y="29"/>
                  </a:lnTo>
                  <a:lnTo>
                    <a:pt x="17" y="29"/>
                  </a:lnTo>
                  <a:lnTo>
                    <a:pt x="16" y="29"/>
                  </a:lnTo>
                  <a:lnTo>
                    <a:pt x="15" y="30"/>
                  </a:lnTo>
                  <a:lnTo>
                    <a:pt x="13" y="29"/>
                  </a:lnTo>
                  <a:lnTo>
                    <a:pt x="11" y="29"/>
                  </a:lnTo>
                  <a:lnTo>
                    <a:pt x="10" y="29"/>
                  </a:lnTo>
                  <a:lnTo>
                    <a:pt x="8" y="29"/>
                  </a:lnTo>
                  <a:lnTo>
                    <a:pt x="7" y="28"/>
                  </a:lnTo>
                  <a:lnTo>
                    <a:pt x="6" y="27"/>
                  </a:lnTo>
                  <a:lnTo>
                    <a:pt x="5" y="26"/>
                  </a:lnTo>
                  <a:lnTo>
                    <a:pt x="4" y="25"/>
                  </a:lnTo>
                  <a:lnTo>
                    <a:pt x="3" y="24"/>
                  </a:lnTo>
                  <a:lnTo>
                    <a:pt x="2" y="23"/>
                  </a:lnTo>
                  <a:lnTo>
                    <a:pt x="2" y="22"/>
                  </a:lnTo>
                  <a:lnTo>
                    <a:pt x="1" y="20"/>
                  </a:lnTo>
                  <a:lnTo>
                    <a:pt x="0" y="19"/>
                  </a:lnTo>
                  <a:lnTo>
                    <a:pt x="0" y="17"/>
                  </a:lnTo>
                  <a:lnTo>
                    <a:pt x="0" y="16"/>
                  </a:lnTo>
                  <a:lnTo>
                    <a:pt x="0" y="14"/>
                  </a:lnTo>
                </a:path>
              </a:pathLst>
            </a:custGeom>
            <a:no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2" name="Line 741"/>
            <p:cNvSpPr>
              <a:spLocks noChangeShapeType="1"/>
            </p:cNvSpPr>
            <p:nvPr/>
          </p:nvSpPr>
          <p:spPr bwMode="auto">
            <a:xfrm>
              <a:off x="5256" y="2887"/>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3" name="Line 742"/>
            <p:cNvSpPr>
              <a:spLocks noChangeShapeType="1"/>
            </p:cNvSpPr>
            <p:nvPr/>
          </p:nvSpPr>
          <p:spPr bwMode="auto">
            <a:xfrm>
              <a:off x="6553" y="2878"/>
              <a:ext cx="1" cy="302"/>
            </a:xfrm>
            <a:prstGeom prst="line">
              <a:avLst/>
            </a:prstGeom>
            <a:noFill/>
            <a:ln w="79375" cap="flat">
              <a:solidFill>
                <a:srgbClr val="0000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63" name="Slide Number Placeholder 762"/>
          <p:cNvSpPr>
            <a:spLocks noGrp="1"/>
          </p:cNvSpPr>
          <p:nvPr>
            <p:ph type="sldNum" sz="quarter" idx="12"/>
          </p:nvPr>
        </p:nvSpPr>
        <p:spPr/>
        <p:txBody>
          <a:bodyPr/>
          <a:lstStyle/>
          <a:p>
            <a:pPr>
              <a:defRPr/>
            </a:pPr>
            <a:fld id="{99BF6BD8-9522-453F-9DDF-F61CE6D1215E}" type="slidenum">
              <a:rPr lang="en-US" smtClean="0"/>
              <a:pPr>
                <a:defRPr/>
              </a:pPr>
              <a:t>41</a:t>
            </a:fld>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6781800" cy="715962"/>
          </a:xfrm>
        </p:spPr>
        <p:txBody>
          <a:bodyPr/>
          <a:lstStyle/>
          <a:p>
            <a:r>
              <a:rPr lang="en-US" sz="3600" dirty="0" smtClean="0"/>
              <a:t>The Transportation Environment is Changing</a:t>
            </a:r>
            <a:endParaRPr lang="en-US" sz="3600" dirty="0"/>
          </a:p>
        </p:txBody>
      </p:sp>
      <p:sp>
        <p:nvSpPr>
          <p:cNvPr id="3" name="Content Placeholder 2"/>
          <p:cNvSpPr>
            <a:spLocks noGrp="1"/>
          </p:cNvSpPr>
          <p:nvPr>
            <p:ph idx="1"/>
          </p:nvPr>
        </p:nvSpPr>
        <p:spPr>
          <a:xfrm>
            <a:off x="304800" y="1600200"/>
            <a:ext cx="4800600" cy="5029200"/>
          </a:xfrm>
        </p:spPr>
        <p:txBody>
          <a:bodyPr/>
          <a:lstStyle/>
          <a:p>
            <a:pPr marL="685800" indent="-685800">
              <a:buFont typeface="Arial" pitchFamily="34" charset="0"/>
              <a:buChar char="•"/>
            </a:pPr>
            <a:r>
              <a:rPr lang="en-US" sz="2400" dirty="0" smtClean="0">
                <a:solidFill>
                  <a:srgbClr val="27262A"/>
                </a:solidFill>
                <a:latin typeface="HelveticaNeueLT Std Bold" charset="0"/>
              </a:rPr>
              <a:t>Increased reliance on information and technology</a:t>
            </a:r>
          </a:p>
          <a:p>
            <a:pPr marL="685800" indent="-685800">
              <a:buFont typeface="Arial" pitchFamily="34" charset="0"/>
              <a:buChar char="•"/>
            </a:pPr>
            <a:r>
              <a:rPr lang="en-US" sz="2400" dirty="0" smtClean="0">
                <a:solidFill>
                  <a:srgbClr val="27262A"/>
                </a:solidFill>
                <a:latin typeface="HelveticaNeueLT Std Bold" charset="0"/>
              </a:rPr>
              <a:t>Increasing customer needs and expectations</a:t>
            </a:r>
          </a:p>
          <a:p>
            <a:pPr marL="685800" indent="-685800">
              <a:buFont typeface="Arial" pitchFamily="34" charset="0"/>
              <a:buChar char="•"/>
            </a:pPr>
            <a:r>
              <a:rPr lang="en-US" sz="2400" dirty="0" smtClean="0">
                <a:solidFill>
                  <a:srgbClr val="27262A"/>
                </a:solidFill>
                <a:latin typeface="HelveticaNeueLT Std Bold" charset="0"/>
              </a:rPr>
              <a:t>Growing emphasis on measuring performance</a:t>
            </a:r>
          </a:p>
          <a:p>
            <a:pPr marL="685800" indent="-685800">
              <a:buFont typeface="Arial" pitchFamily="34" charset="0"/>
              <a:buChar char="•"/>
            </a:pPr>
            <a:r>
              <a:rPr lang="en-US" sz="2400" dirty="0" smtClean="0">
                <a:solidFill>
                  <a:srgbClr val="27262A"/>
                </a:solidFill>
                <a:latin typeface="HelveticaNeueLT Std Bold" charset="0"/>
              </a:rPr>
              <a:t>Reduced financial resources</a:t>
            </a:r>
          </a:p>
          <a:p>
            <a:pPr marL="685800" indent="-685800">
              <a:buFont typeface="Arial" pitchFamily="34" charset="0"/>
              <a:buChar char="•"/>
            </a:pPr>
            <a:r>
              <a:rPr lang="en-US" sz="2400" dirty="0" smtClean="0">
                <a:solidFill>
                  <a:srgbClr val="27262A"/>
                </a:solidFill>
                <a:latin typeface="HelveticaNeueLT Std Bold" charset="0"/>
              </a:rPr>
              <a:t>Technology also offers opportunities – multiple operations strategies and regional integration of various modes  </a:t>
            </a:r>
          </a:p>
          <a:p>
            <a:pPr marL="685800" indent="-685800">
              <a:buNone/>
            </a:pPr>
            <a:endParaRPr lang="en-US" sz="2800" dirty="0" smtClean="0">
              <a:solidFill>
                <a:srgbClr val="27262A"/>
              </a:solidFill>
              <a:latin typeface="HelveticaNeueLT Std Bold" charset="0"/>
            </a:endParaRPr>
          </a:p>
          <a:p>
            <a:pPr marL="685800" indent="-685800">
              <a:buNone/>
            </a:pPr>
            <a:endParaRPr lang="en-US" sz="2800" dirty="0" smtClean="0">
              <a:solidFill>
                <a:srgbClr val="27262A"/>
              </a:solidFill>
              <a:latin typeface="HelveticaNeueLT Std Bold" charset="0"/>
            </a:endParaRPr>
          </a:p>
          <a:p>
            <a:pPr marL="685800" indent="-685800">
              <a:buFont typeface="Arial" pitchFamily="34" charset="0"/>
              <a:buChar char="•"/>
            </a:pPr>
            <a:endParaRPr lang="en-US" sz="2800" dirty="0" smtClean="0">
              <a:solidFill>
                <a:srgbClr val="27262A"/>
              </a:solidFill>
              <a:latin typeface="HelveticaNeueLT Std Bold" charset="0"/>
            </a:endParaRPr>
          </a:p>
          <a:p>
            <a:pPr>
              <a:buNone/>
            </a:pPr>
            <a:endParaRPr lang="en-US" sz="2800" dirty="0" smtClean="0">
              <a:solidFill>
                <a:srgbClr val="253C88"/>
              </a:solidFill>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5</a:t>
            </a:fld>
            <a:endParaRPr lang="en-US" dirty="0"/>
          </a:p>
        </p:txBody>
      </p:sp>
      <p:pic>
        <p:nvPicPr>
          <p:cNvPr id="1026" name="Picture 2" descr="C:\Users\lneudorf\Pictures\Background.jpg"/>
          <p:cNvPicPr>
            <a:picLocks noChangeAspect="1" noChangeArrowheads="1"/>
          </p:cNvPicPr>
          <p:nvPr/>
        </p:nvPicPr>
        <p:blipFill>
          <a:blip r:embed="rId3"/>
          <a:srcRect/>
          <a:stretch>
            <a:fillRect/>
          </a:stretch>
        </p:blipFill>
        <p:spPr bwMode="auto">
          <a:xfrm>
            <a:off x="5562600" y="1600200"/>
            <a:ext cx="3429000" cy="2286000"/>
          </a:xfrm>
          <a:prstGeom prst="rect">
            <a:avLst/>
          </a:prstGeom>
          <a:noFill/>
        </p:spPr>
      </p:pic>
      <p:pic>
        <p:nvPicPr>
          <p:cNvPr id="1027" name="Picture 3" descr="C:\Users\lneudorf\Pictures\Picture2.jpg"/>
          <p:cNvPicPr>
            <a:picLocks noChangeAspect="1" noChangeArrowheads="1"/>
          </p:cNvPicPr>
          <p:nvPr/>
        </p:nvPicPr>
        <p:blipFill>
          <a:blip r:embed="rId4"/>
          <a:srcRect/>
          <a:stretch>
            <a:fillRect/>
          </a:stretch>
        </p:blipFill>
        <p:spPr bwMode="auto">
          <a:xfrm>
            <a:off x="5562600" y="4038600"/>
            <a:ext cx="3429000" cy="2286000"/>
          </a:xfrm>
          <a:prstGeom prst="rect">
            <a:avLst/>
          </a:prstGeom>
          <a:noFill/>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371600"/>
            <a:ext cx="6019799" cy="5058595"/>
          </a:xfrm>
          <a:prstGeom prst="rect">
            <a:avLst/>
          </a:prstGeom>
          <a:noFill/>
        </p:spPr>
        <p:txBody>
          <a:bodyPr wrap="square" lIns="64291" tIns="32146" rIns="64291" bIns="32146">
            <a:spAutoFit/>
          </a:bodyPr>
          <a:lstStyle/>
          <a:p>
            <a:pPr marL="274320" indent="-274320">
              <a:buFont typeface="Arial"/>
              <a:buChar char="•"/>
              <a:defRPr/>
            </a:pPr>
            <a:r>
              <a:rPr lang="en-US" sz="2800" dirty="0" smtClean="0">
                <a:solidFill>
                  <a:schemeClr val="accent4"/>
                </a:solidFill>
                <a:latin typeface="HelveticaNeueLT Std Blk"/>
                <a:ea typeface="ヒラギノ角ゴ ProN W6" charset="0"/>
                <a:cs typeface="Helvetica"/>
              </a:rPr>
              <a:t>Increased availability of information</a:t>
            </a:r>
          </a:p>
          <a:p>
            <a:pPr marL="731520" lvl="1" indent="-274320">
              <a:spcAft>
                <a:spcPts val="300"/>
              </a:spcAft>
              <a:buFont typeface="Courier New" pitchFamily="49" charset="0"/>
              <a:buChar char="o"/>
              <a:defRPr/>
            </a:pPr>
            <a:r>
              <a:rPr lang="en-US" sz="2400" dirty="0" smtClean="0">
                <a:solidFill>
                  <a:schemeClr val="accent4"/>
                </a:solidFill>
                <a:latin typeface="HelveticaNeueLT Std Blk"/>
                <a:ea typeface="ヒラギノ角ゴ ProN W6" charset="0"/>
                <a:cs typeface="Helvetica"/>
              </a:rPr>
              <a:t>Internet connectivity, wireless communications, cloud computing</a:t>
            </a:r>
            <a:endParaRPr lang="en-US" sz="2400" dirty="0">
              <a:solidFill>
                <a:schemeClr val="accent4"/>
              </a:solidFill>
              <a:latin typeface="HelveticaNeueLT Std Blk"/>
              <a:ea typeface="ヒラギノ角ゴ ProN W6" charset="0"/>
              <a:cs typeface="Helvetica"/>
            </a:endParaRPr>
          </a:p>
          <a:p>
            <a:pPr marL="731520" lvl="1" indent="-274320">
              <a:spcAft>
                <a:spcPts val="1200"/>
              </a:spcAft>
              <a:buFont typeface="Courier New" pitchFamily="49" charset="0"/>
              <a:buChar char="o"/>
              <a:defRPr/>
            </a:pPr>
            <a:r>
              <a:rPr lang="en-US" sz="2400" dirty="0" smtClean="0">
                <a:solidFill>
                  <a:schemeClr val="accent4"/>
                </a:solidFill>
                <a:latin typeface="HelveticaNeueLT Std Blk"/>
                <a:ea typeface="ヒラギノ角ゴ ProN W6" charset="0"/>
                <a:cs typeface="Helvetica"/>
              </a:rPr>
              <a:t>Information is available 24/7 on mobile devices</a:t>
            </a:r>
          </a:p>
          <a:p>
            <a:pPr marL="274320" indent="-274320">
              <a:spcAft>
                <a:spcPts val="1200"/>
              </a:spcAft>
              <a:buFont typeface="Arial"/>
              <a:buChar char="•"/>
              <a:defRPr/>
            </a:pPr>
            <a:r>
              <a:rPr lang="en-US" sz="2800" dirty="0" smtClean="0">
                <a:solidFill>
                  <a:schemeClr val="accent4"/>
                </a:solidFill>
                <a:latin typeface="HelveticaNeueLT Std Blk"/>
                <a:ea typeface="ヒラギノ角ゴ ProN W6" charset="0"/>
                <a:cs typeface="Helvetica"/>
              </a:rPr>
              <a:t>Customers’ perception: technology can improve efficiency and service</a:t>
            </a:r>
          </a:p>
          <a:p>
            <a:pPr marL="274320" indent="-274320">
              <a:buFont typeface="Arial"/>
              <a:buChar char="•"/>
              <a:defRPr/>
            </a:pPr>
            <a:r>
              <a:rPr lang="en-US" sz="2800" dirty="0" smtClean="0">
                <a:solidFill>
                  <a:schemeClr val="accent4"/>
                </a:solidFill>
                <a:latin typeface="HelveticaNeueLT Std Blk"/>
                <a:ea typeface="ヒラギノ角ゴ ProN W6" charset="0"/>
                <a:cs typeface="Helvetica"/>
              </a:rPr>
              <a:t>The future – even more innovative technologies and a shorter shelf life</a:t>
            </a:r>
          </a:p>
          <a:p>
            <a:pPr marL="731520" lvl="1" indent="-274320">
              <a:buFont typeface="Courier New" pitchFamily="49" charset="0"/>
              <a:buChar char="o"/>
              <a:defRPr/>
            </a:pPr>
            <a:r>
              <a:rPr lang="en-US" sz="2400" dirty="0" smtClean="0">
                <a:solidFill>
                  <a:schemeClr val="accent4"/>
                </a:solidFill>
                <a:latin typeface="HelveticaNeueLT Std Blk"/>
                <a:ea typeface="ヒラギノ角ゴ ProN W6" charset="0"/>
                <a:cs typeface="Helvetica"/>
              </a:rPr>
              <a:t>New data services</a:t>
            </a:r>
          </a:p>
          <a:p>
            <a:pPr marL="731520" lvl="1" indent="-274320">
              <a:buFont typeface="Courier New" pitchFamily="49" charset="0"/>
              <a:buChar char="o"/>
              <a:defRPr/>
            </a:pPr>
            <a:r>
              <a:rPr lang="en-US" sz="2400" dirty="0" smtClean="0">
                <a:solidFill>
                  <a:schemeClr val="accent4"/>
                </a:solidFill>
                <a:latin typeface="HelveticaNeueLT Std Blk"/>
                <a:ea typeface="ヒラギノ角ゴ ProN W6" charset="0"/>
                <a:cs typeface="Helvetica"/>
              </a:rPr>
              <a:t>Connected  / autonomous vehicles</a:t>
            </a:r>
          </a:p>
          <a:p>
            <a:pPr marL="274320" indent="-274320">
              <a:buFont typeface="Arial"/>
              <a:buChar char="•"/>
              <a:defRPr/>
            </a:pPr>
            <a:endParaRPr lang="en-US" dirty="0">
              <a:effectLst>
                <a:outerShdw blurRad="50800" dist="38100" dir="5400000" algn="t" rotWithShape="0">
                  <a:prstClr val="black">
                    <a:alpha val="40000"/>
                  </a:prstClr>
                </a:outerShdw>
              </a:effectLst>
              <a:ea typeface="ヒラギノ角ゴ ProN W6" charset="0"/>
            </a:endParaRPr>
          </a:p>
        </p:txBody>
      </p:sp>
      <p:sp>
        <p:nvSpPr>
          <p:cNvPr id="14" name="TextBox 13"/>
          <p:cNvSpPr txBox="1"/>
          <p:nvPr/>
        </p:nvSpPr>
        <p:spPr>
          <a:xfrm>
            <a:off x="285750" y="76200"/>
            <a:ext cx="8358188" cy="1172915"/>
          </a:xfrm>
          <a:prstGeom prst="rect">
            <a:avLst/>
          </a:prstGeom>
          <a:noFill/>
        </p:spPr>
        <p:txBody>
          <a:bodyPr lIns="64291" tIns="32146" rIns="64291" bIns="32146">
            <a:spAutoFit/>
          </a:bodyPr>
          <a:lstStyle/>
          <a:p>
            <a:r>
              <a:rPr lang="en-US" sz="3600" b="1" dirty="0">
                <a:solidFill>
                  <a:srgbClr val="FFFFFF"/>
                </a:solidFill>
                <a:effectLst>
                  <a:outerShdw blurRad="38100" dist="38100" dir="2700000" algn="tl">
                    <a:srgbClr val="000000">
                      <a:alpha val="43137"/>
                    </a:srgbClr>
                  </a:outerShdw>
                </a:effectLst>
                <a:latin typeface="FranklinGotMdITC"/>
              </a:rPr>
              <a:t>Technology </a:t>
            </a:r>
            <a:r>
              <a:rPr lang="en-US" sz="3600" b="1" dirty="0" smtClean="0">
                <a:solidFill>
                  <a:srgbClr val="FFFFFF"/>
                </a:solidFill>
                <a:effectLst>
                  <a:outerShdw blurRad="38100" dist="38100" dir="2700000" algn="tl">
                    <a:srgbClr val="000000">
                      <a:alpha val="43137"/>
                    </a:srgbClr>
                  </a:outerShdw>
                </a:effectLst>
                <a:latin typeface="FranklinGotMdITC"/>
              </a:rPr>
              <a:t>is Transforming</a:t>
            </a:r>
          </a:p>
          <a:p>
            <a:r>
              <a:rPr lang="en-US" sz="3600" b="1" dirty="0" smtClean="0">
                <a:solidFill>
                  <a:srgbClr val="FFFFFF"/>
                </a:solidFill>
                <a:effectLst>
                  <a:outerShdw blurRad="38100" dist="38100" dir="2700000" algn="tl">
                    <a:srgbClr val="000000">
                      <a:alpha val="43137"/>
                    </a:srgbClr>
                  </a:outerShdw>
                </a:effectLst>
                <a:latin typeface="FranklinGotMdITC"/>
              </a:rPr>
              <a:t>Our </a:t>
            </a:r>
            <a:r>
              <a:rPr lang="en-US" sz="3600" b="1" dirty="0">
                <a:solidFill>
                  <a:srgbClr val="FFFFFF"/>
                </a:solidFill>
                <a:effectLst>
                  <a:outerShdw blurRad="38100" dist="38100" dir="2700000" algn="tl">
                    <a:srgbClr val="000000">
                      <a:alpha val="43137"/>
                    </a:srgbClr>
                  </a:outerShdw>
                </a:effectLst>
                <a:latin typeface="FranklinGotMdITC"/>
              </a:rPr>
              <a:t>World</a:t>
            </a:r>
          </a:p>
        </p:txBody>
      </p:sp>
      <p:pic>
        <p:nvPicPr>
          <p:cNvPr id="1026" name="Picture 2" descr="C:\Users\lneudorf\Pictures\iPhone4_map_10-22-12.jpg"/>
          <p:cNvPicPr>
            <a:picLocks noChangeAspect="1" noChangeArrowheads="1"/>
          </p:cNvPicPr>
          <p:nvPr/>
        </p:nvPicPr>
        <p:blipFill>
          <a:blip r:embed="rId3"/>
          <a:srcRect/>
          <a:stretch>
            <a:fillRect/>
          </a:stretch>
        </p:blipFill>
        <p:spPr bwMode="auto">
          <a:xfrm>
            <a:off x="6538913" y="1524001"/>
            <a:ext cx="2147887" cy="4191000"/>
          </a:xfrm>
          <a:prstGeom prst="rect">
            <a:avLst/>
          </a:prstGeom>
          <a:noFill/>
        </p:spPr>
      </p:pic>
      <p:sp>
        <p:nvSpPr>
          <p:cNvPr id="6" name="TextBox 5"/>
          <p:cNvSpPr txBox="1"/>
          <p:nvPr/>
        </p:nvSpPr>
        <p:spPr>
          <a:xfrm>
            <a:off x="6705600" y="5867400"/>
            <a:ext cx="1905000" cy="646331"/>
          </a:xfrm>
          <a:prstGeom prst="rect">
            <a:avLst/>
          </a:prstGeom>
          <a:noFill/>
        </p:spPr>
        <p:txBody>
          <a:bodyPr wrap="square" rtlCol="0">
            <a:spAutoFit/>
          </a:bodyPr>
          <a:lstStyle/>
          <a:p>
            <a:pPr algn="ctr"/>
            <a:r>
              <a:rPr lang="en-US" dirty="0" smtClean="0"/>
              <a:t>From 511SF web site</a:t>
            </a:r>
            <a:endParaRPr lang="en-US" dirty="0"/>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3600" dirty="0" smtClean="0">
                <a:solidFill>
                  <a:schemeClr val="accent3"/>
                </a:solidFill>
                <a:latin typeface="Impact" pitchFamily="34" charset="0"/>
              </a:rPr>
              <a:t/>
            </a:r>
            <a:br>
              <a:rPr lang="en-US" sz="3600" dirty="0" smtClean="0">
                <a:solidFill>
                  <a:schemeClr val="accent3"/>
                </a:solidFill>
                <a:latin typeface="Impact" pitchFamily="34" charset="0"/>
              </a:rPr>
            </a:br>
            <a:r>
              <a:rPr lang="en-US" sz="3600" dirty="0" smtClean="0">
                <a:solidFill>
                  <a:schemeClr val="accent3"/>
                </a:solidFill>
                <a:effectLst/>
              </a:rPr>
              <a:t>Customer Expectations and </a:t>
            </a:r>
            <a:br>
              <a:rPr lang="en-US" sz="3600" dirty="0" smtClean="0">
                <a:solidFill>
                  <a:schemeClr val="accent3"/>
                </a:solidFill>
                <a:effectLst/>
              </a:rPr>
            </a:br>
            <a:r>
              <a:rPr lang="en-US" sz="3600" dirty="0" smtClean="0">
                <a:solidFill>
                  <a:schemeClr val="accent3"/>
                </a:solidFill>
                <a:effectLst/>
              </a:rPr>
              <a:t>Needs are Changing</a:t>
            </a:r>
            <a:br>
              <a:rPr lang="en-US" sz="3600" dirty="0" smtClean="0">
                <a:solidFill>
                  <a:schemeClr val="accent3"/>
                </a:solidFill>
                <a:effectLst/>
              </a:rPr>
            </a:br>
            <a:endParaRPr lang="en-US" dirty="0">
              <a:solidFill>
                <a:schemeClr val="accent3"/>
              </a:solidFill>
              <a:effectLst/>
            </a:endParaRPr>
          </a:p>
        </p:txBody>
      </p:sp>
      <p:sp>
        <p:nvSpPr>
          <p:cNvPr id="3" name="Content Placeholder 2"/>
          <p:cNvSpPr>
            <a:spLocks noGrp="1"/>
          </p:cNvSpPr>
          <p:nvPr>
            <p:ph idx="1"/>
          </p:nvPr>
        </p:nvSpPr>
        <p:spPr>
          <a:xfrm>
            <a:off x="304800" y="1524000"/>
            <a:ext cx="8382000" cy="4800600"/>
          </a:xfrm>
        </p:spPr>
        <p:txBody>
          <a:bodyPr/>
          <a:lstStyle/>
          <a:p>
            <a:pPr marL="321457" indent="-321457">
              <a:buFont typeface="Arial" pitchFamily="34" charset="0"/>
              <a:buChar char="•"/>
            </a:pPr>
            <a:r>
              <a:rPr lang="en-US" sz="2600" dirty="0" smtClean="0">
                <a:solidFill>
                  <a:schemeClr val="accent4"/>
                </a:solidFill>
                <a:latin typeface="HelveticaNeueLT Std Blk"/>
              </a:rPr>
              <a:t>Public’</a:t>
            </a:r>
            <a:r>
              <a:rPr lang="en-US" altLang="ja-JP" sz="2600" dirty="0" smtClean="0">
                <a:solidFill>
                  <a:schemeClr val="accent4"/>
                </a:solidFill>
                <a:latin typeface="HelveticaNeueLT Std Blk"/>
              </a:rPr>
              <a:t>s expectations of government</a:t>
            </a:r>
          </a:p>
          <a:p>
            <a:pPr marL="721507" lvl="1" indent="-321457">
              <a:buFont typeface="Courier New" pitchFamily="49" charset="0"/>
              <a:buChar char="o"/>
            </a:pPr>
            <a:r>
              <a:rPr lang="en-US" sz="2400" dirty="0" smtClean="0">
                <a:solidFill>
                  <a:schemeClr val="accent4"/>
                </a:solidFill>
                <a:latin typeface="Helvetica Neue"/>
              </a:rPr>
              <a:t>Increased productivity and efficiency </a:t>
            </a:r>
          </a:p>
          <a:p>
            <a:pPr marL="721507" lvl="1" indent="-321457">
              <a:buFont typeface="Courier New" pitchFamily="49" charset="0"/>
              <a:buChar char="o"/>
            </a:pPr>
            <a:r>
              <a:rPr lang="en-US" sz="2400" dirty="0" smtClean="0">
                <a:solidFill>
                  <a:schemeClr val="accent4"/>
                </a:solidFill>
                <a:latin typeface="Helvetica Neue"/>
              </a:rPr>
              <a:t>Greater demand for accountability – value expected from the use of </a:t>
            </a:r>
            <a:r>
              <a:rPr lang="en-US" sz="2400" dirty="0" smtClean="0">
                <a:solidFill>
                  <a:schemeClr val="accent4"/>
                </a:solidFill>
                <a:latin typeface="HelveticaNeueLT Std Blk"/>
              </a:rPr>
              <a:t>tax and toll dollars</a:t>
            </a:r>
            <a:endParaRPr lang="en-US" sz="2400" dirty="0" smtClean="0">
              <a:solidFill>
                <a:schemeClr val="accent4"/>
              </a:solidFill>
              <a:latin typeface="Helvetica Neue"/>
            </a:endParaRPr>
          </a:p>
          <a:p>
            <a:pPr marL="482186" indent="-482186" eaLnBrk="1" hangingPunct="1">
              <a:buFont typeface="Arial" pitchFamily="34" charset="0"/>
              <a:buChar char="•"/>
            </a:pPr>
            <a:r>
              <a:rPr lang="en-US" sz="2600" dirty="0" smtClean="0">
                <a:solidFill>
                  <a:schemeClr val="accent4"/>
                </a:solidFill>
                <a:latin typeface="HelveticaNeueLT Std Blk"/>
              </a:rPr>
              <a:t>Improved performance and service for commuter, freight, recreational, and other trips:</a:t>
            </a:r>
          </a:p>
          <a:p>
            <a:pPr marL="882236" lvl="1" indent="-482186" eaLnBrk="1" hangingPunct="1">
              <a:buFont typeface="Courier New" pitchFamily="49" charset="0"/>
              <a:buChar char="o"/>
            </a:pPr>
            <a:r>
              <a:rPr lang="en-US" sz="2400" dirty="0" smtClean="0">
                <a:solidFill>
                  <a:schemeClr val="accent4"/>
                </a:solidFill>
                <a:latin typeface="HelveticaNeueLT Std Blk"/>
              </a:rPr>
              <a:t>Mobility including reduced delays and congestion</a:t>
            </a:r>
          </a:p>
          <a:p>
            <a:pPr marL="882236" lvl="1" indent="-482186" eaLnBrk="1" hangingPunct="1">
              <a:buFont typeface="Courier New" pitchFamily="49" charset="0"/>
              <a:buChar char="o"/>
            </a:pPr>
            <a:r>
              <a:rPr lang="en-US" sz="2400" dirty="0" smtClean="0">
                <a:solidFill>
                  <a:schemeClr val="accent4"/>
                </a:solidFill>
                <a:latin typeface="HelveticaNeueLT Std Blk"/>
              </a:rPr>
              <a:t>Safety</a:t>
            </a:r>
          </a:p>
          <a:p>
            <a:pPr marL="882236" lvl="1" indent="-482186" eaLnBrk="1" hangingPunct="1">
              <a:buFont typeface="Courier New" pitchFamily="49" charset="0"/>
              <a:buChar char="o"/>
            </a:pPr>
            <a:r>
              <a:rPr lang="en-US" sz="2400" dirty="0" smtClean="0">
                <a:solidFill>
                  <a:schemeClr val="accent4"/>
                </a:solidFill>
                <a:latin typeface="HelveticaNeueLT Std Blk"/>
              </a:rPr>
              <a:t>Accurate, timely, and accessible information</a:t>
            </a:r>
          </a:p>
          <a:p>
            <a:pPr marL="882236" lvl="1" indent="-482186" eaLnBrk="1" hangingPunct="1">
              <a:buFont typeface="Courier New" pitchFamily="49" charset="0"/>
              <a:buChar char="o"/>
            </a:pPr>
            <a:r>
              <a:rPr lang="en-US" sz="2400" dirty="0" smtClean="0">
                <a:solidFill>
                  <a:schemeClr val="accent4"/>
                </a:solidFill>
                <a:latin typeface="HelveticaNeueLT Std Blk"/>
              </a:rPr>
              <a:t>Reliability (a focus of SHRP 2 program)</a:t>
            </a:r>
          </a:p>
          <a:p>
            <a:pPr marL="882236" lvl="1" indent="-482186" eaLnBrk="1" hangingPunct="1">
              <a:buNone/>
            </a:pPr>
            <a:r>
              <a:rPr lang="en-US" sz="2400" dirty="0" smtClean="0">
                <a:solidFill>
                  <a:schemeClr val="accent4"/>
                </a:solidFill>
                <a:latin typeface="HelveticaNeueLT Std Blk"/>
              </a:rPr>
              <a:t> </a:t>
            </a:r>
          </a:p>
          <a:p>
            <a:pPr marL="16427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4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pPr marL="964372" lvl="2" indent="-321457">
              <a:buFont typeface="Arial" pitchFamily="34" charset="0"/>
              <a:buChar char="•"/>
            </a:pPr>
            <a:endParaRPr lang="en-US" sz="2800" dirty="0" smtClean="0">
              <a:solidFill>
                <a:schemeClr val="accent4"/>
              </a:solidFill>
              <a:latin typeface="Helvetica Neue"/>
            </a:endParaRPr>
          </a:p>
          <a:p>
            <a:endParaRPr lang="en-US" sz="2800" dirty="0">
              <a:latin typeface="Helvetica Neue"/>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7</a:t>
            </a:fld>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Measures</a:t>
            </a:r>
            <a:endParaRPr lang="en-US" sz="3600" dirty="0"/>
          </a:p>
        </p:txBody>
      </p:sp>
      <p:sp>
        <p:nvSpPr>
          <p:cNvPr id="3" name="Content Placeholder 2"/>
          <p:cNvSpPr>
            <a:spLocks noGrp="1"/>
          </p:cNvSpPr>
          <p:nvPr>
            <p:ph idx="1"/>
          </p:nvPr>
        </p:nvSpPr>
        <p:spPr>
          <a:xfrm>
            <a:off x="228600" y="1447800"/>
            <a:ext cx="8686800" cy="4953000"/>
          </a:xfrm>
        </p:spPr>
        <p:txBody>
          <a:bodyPr/>
          <a:lstStyle/>
          <a:p>
            <a:pPr>
              <a:spcBef>
                <a:spcPts val="300"/>
              </a:spcBef>
              <a:spcAft>
                <a:spcPts val="300"/>
              </a:spcAft>
              <a:buNone/>
            </a:pPr>
            <a:r>
              <a:rPr lang="en-US" sz="3000" b="1" dirty="0" smtClean="0">
                <a:solidFill>
                  <a:schemeClr val="accent2"/>
                </a:solidFill>
                <a:latin typeface="HelveticaNeueLT Std Blk"/>
              </a:rPr>
              <a:t>Element of increased accountability</a:t>
            </a:r>
          </a:p>
          <a:p>
            <a:pPr>
              <a:spcBef>
                <a:spcPts val="300"/>
              </a:spcBef>
              <a:spcAft>
                <a:spcPts val="300"/>
              </a:spcAft>
              <a:buNone/>
            </a:pPr>
            <a:r>
              <a:rPr lang="en-US" sz="2600" dirty="0" smtClean="0">
                <a:latin typeface="HelveticaNeueLT Std Blk"/>
              </a:rPr>
              <a:t>“The game gets serious when you start to keep score!”</a:t>
            </a:r>
          </a:p>
          <a:p>
            <a:pPr>
              <a:spcBef>
                <a:spcPts val="300"/>
              </a:spcBef>
              <a:spcAft>
                <a:spcPts val="300"/>
              </a:spcAft>
            </a:pPr>
            <a:endParaRPr lang="en-US" sz="2200" dirty="0" smtClean="0">
              <a:latin typeface="HelveticaNeueLT Std Blk"/>
            </a:endParaRPr>
          </a:p>
          <a:p>
            <a:pPr>
              <a:spcBef>
                <a:spcPts val="300"/>
              </a:spcBef>
              <a:spcAft>
                <a:spcPts val="300"/>
              </a:spcAft>
              <a:buNone/>
            </a:pPr>
            <a:r>
              <a:rPr lang="en-US" sz="3000" b="1" dirty="0" smtClean="0">
                <a:solidFill>
                  <a:schemeClr val="accent2"/>
                </a:solidFill>
                <a:latin typeface="HelveticaNeueLT Std Blk"/>
              </a:rPr>
              <a:t>Emphasized in MAP 21</a:t>
            </a:r>
          </a:p>
          <a:p>
            <a:pPr>
              <a:spcBef>
                <a:spcPts val="300"/>
              </a:spcBef>
              <a:spcAft>
                <a:spcPts val="300"/>
              </a:spcAft>
              <a:buNone/>
            </a:pPr>
            <a:r>
              <a:rPr lang="en-US" sz="2400" dirty="0" smtClean="0">
                <a:latin typeface="HelveticaNeueLT Std Blk"/>
              </a:rPr>
              <a:t>Goals and associated measures being established for:</a:t>
            </a:r>
            <a:endParaRPr lang="en-US" sz="2600" dirty="0" smtClean="0">
              <a:latin typeface="HelveticaNeueLT Std Blk"/>
            </a:endParaRPr>
          </a:p>
          <a:p>
            <a:pPr>
              <a:spcAft>
                <a:spcPts val="1200"/>
              </a:spcAft>
              <a:buNone/>
            </a:pPr>
            <a:endParaRPr lang="en-US" sz="2400" dirty="0" smtClean="0">
              <a:latin typeface="HelveticaNeueLT Std Blk"/>
            </a:endParaRPr>
          </a:p>
        </p:txBody>
      </p:sp>
      <p:sp>
        <p:nvSpPr>
          <p:cNvPr id="4" name="Slide Number Placeholder 3"/>
          <p:cNvSpPr>
            <a:spLocks noGrp="1"/>
          </p:cNvSpPr>
          <p:nvPr>
            <p:ph type="sldNum" sz="quarter" idx="12"/>
          </p:nvPr>
        </p:nvSpPr>
        <p:spPr/>
        <p:txBody>
          <a:bodyPr/>
          <a:lstStyle/>
          <a:p>
            <a:pPr>
              <a:defRPr/>
            </a:pPr>
            <a:fld id="{885B9C7F-5F8E-40BD-A660-D104CC0AAAFA}" type="slidenum">
              <a:rPr lang="en-US" smtClean="0"/>
              <a:pPr>
                <a:defRPr/>
              </a:pPr>
              <a:t>8</a:t>
            </a:fld>
            <a:endParaRPr lang="en-US" dirty="0"/>
          </a:p>
        </p:txBody>
      </p:sp>
      <p:sp>
        <p:nvSpPr>
          <p:cNvPr id="5" name="Content Placeholder 2"/>
          <p:cNvSpPr txBox="1">
            <a:spLocks/>
          </p:cNvSpPr>
          <p:nvPr/>
        </p:nvSpPr>
        <p:spPr bwMode="auto">
          <a:xfrm>
            <a:off x="304800" y="3886200"/>
            <a:ext cx="3733800" cy="167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400" dirty="0" smtClean="0">
                <a:latin typeface="HelveticaNeueLT Std Blk"/>
              </a:rPr>
              <a:t>Safety</a:t>
            </a:r>
          </a:p>
          <a:p>
            <a:pPr marL="342900" lvl="0" indent="-342900" eaLnBrk="0" hangingPunct="0">
              <a:spcBef>
                <a:spcPct val="20000"/>
              </a:spcBef>
              <a:buFontTx/>
              <a:buChar char="•"/>
            </a:pPr>
            <a:r>
              <a:rPr lang="en-US" sz="2400" dirty="0" smtClean="0">
                <a:latin typeface="HelveticaNeueLT Std Blk"/>
              </a:rPr>
              <a:t>Infrastructure Condition</a:t>
            </a:r>
          </a:p>
          <a:p>
            <a:pPr marL="342900" lvl="0" indent="-342900" eaLnBrk="0" hangingPunct="0">
              <a:spcBef>
                <a:spcPct val="20000"/>
              </a:spcBef>
              <a:buFontTx/>
              <a:buChar char="•"/>
            </a:pPr>
            <a:r>
              <a:rPr lang="en-US" sz="2400" dirty="0" smtClean="0">
                <a:latin typeface="HelveticaNeueLT Std Blk"/>
              </a:rPr>
              <a:t>Congestion Reduction</a:t>
            </a:r>
          </a:p>
          <a:p>
            <a:pPr marL="342900" lvl="0" indent="-342900" eaLnBrk="0" hangingPunct="0">
              <a:spcBef>
                <a:spcPct val="20000"/>
              </a:spcBef>
              <a:buFontTx/>
              <a:buChar char="•"/>
            </a:pPr>
            <a:r>
              <a:rPr lang="en-US" sz="2400" dirty="0" smtClean="0">
                <a:latin typeface="HelveticaNeueLT Std Blk"/>
              </a:rPr>
              <a:t>System Reliability</a:t>
            </a:r>
            <a:endParaRPr kumimoji="0" lang="en-US" sz="2400" b="0" i="0" u="none" strike="noStrike" kern="0" cap="none" spc="0" normalizeH="0" baseline="0" noProof="0" dirty="0">
              <a:ln>
                <a:noFill/>
              </a:ln>
              <a:solidFill>
                <a:schemeClr val="tx1"/>
              </a:solidFill>
              <a:effectLst/>
              <a:uLnTx/>
              <a:uFillTx/>
              <a:latin typeface="HelveticaNeueLT Std Blk"/>
              <a:ea typeface="ＭＳ Ｐゴシック" pitchFamily="64" charset="-128"/>
              <a:cs typeface="ＭＳ Ｐゴシック" pitchFamily="64" charset="-128"/>
            </a:endParaRPr>
          </a:p>
        </p:txBody>
      </p:sp>
      <p:sp>
        <p:nvSpPr>
          <p:cNvPr id="6" name="Content Placeholder 2"/>
          <p:cNvSpPr txBox="1">
            <a:spLocks/>
          </p:cNvSpPr>
          <p:nvPr/>
        </p:nvSpPr>
        <p:spPr bwMode="auto">
          <a:xfrm>
            <a:off x="3962400" y="3886200"/>
            <a:ext cx="4724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sz="2400" dirty="0" smtClean="0">
                <a:latin typeface="HelveticaNeueLT Std Blk"/>
              </a:rPr>
              <a:t>Freight Movement and Economic Vitality</a:t>
            </a:r>
          </a:p>
          <a:p>
            <a:pPr marL="342900" lvl="0" indent="-342900" eaLnBrk="0" hangingPunct="0">
              <a:spcBef>
                <a:spcPct val="20000"/>
              </a:spcBef>
              <a:buFontTx/>
              <a:buChar char="•"/>
            </a:pPr>
            <a:r>
              <a:rPr lang="en-US" sz="2400" dirty="0" smtClean="0">
                <a:latin typeface="HelveticaNeueLT Std Blk"/>
              </a:rPr>
              <a:t>Environmental Sustainability</a:t>
            </a:r>
          </a:p>
          <a:p>
            <a:pPr marL="342900" lvl="0" indent="-342900" eaLnBrk="0" hangingPunct="0">
              <a:spcBef>
                <a:spcPct val="20000"/>
              </a:spcBef>
              <a:buFontTx/>
              <a:buChar char="•"/>
            </a:pPr>
            <a:r>
              <a:rPr lang="en-US" sz="2400" dirty="0" smtClean="0">
                <a:latin typeface="HelveticaNeueLT Std Blk"/>
              </a:rPr>
              <a:t>Reduced Project Delivery Delays</a:t>
            </a:r>
            <a:endParaRPr kumimoji="0" lang="en-US" sz="2400" b="0" i="0" u="none" strike="noStrike" kern="0" cap="none" spc="0" normalizeH="0" baseline="0" noProof="0" dirty="0">
              <a:ln>
                <a:noFill/>
              </a:ln>
              <a:solidFill>
                <a:schemeClr val="tx1"/>
              </a:solidFill>
              <a:effectLst/>
              <a:uLnTx/>
              <a:uFillTx/>
              <a:latin typeface="HelveticaNeueLT Std Blk"/>
              <a:ea typeface="ＭＳ Ｐゴシック" pitchFamily="64" charset="-128"/>
              <a:cs typeface="ＭＳ Ｐゴシック" pitchFamily="64" charset="-128"/>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05600" cy="1066800"/>
          </a:xfrm>
        </p:spPr>
        <p:txBody>
          <a:bodyPr/>
          <a:lstStyle/>
          <a:p>
            <a:r>
              <a:rPr lang="en-US" sz="3600" dirty="0" smtClean="0"/>
              <a:t>Increasing Financial Constraints</a:t>
            </a:r>
            <a:endParaRPr lang="en-US" sz="3600" dirty="0"/>
          </a:p>
        </p:txBody>
      </p:sp>
      <p:sp>
        <p:nvSpPr>
          <p:cNvPr id="3" name="Content Placeholder 2"/>
          <p:cNvSpPr>
            <a:spLocks noGrp="1"/>
          </p:cNvSpPr>
          <p:nvPr>
            <p:ph idx="1"/>
          </p:nvPr>
        </p:nvSpPr>
        <p:spPr>
          <a:xfrm>
            <a:off x="152400" y="1600201"/>
            <a:ext cx="8458200" cy="1447799"/>
          </a:xfrm>
        </p:spPr>
        <p:txBody>
          <a:bodyPr/>
          <a:lstStyle/>
          <a:p>
            <a:pPr marL="0" indent="0">
              <a:buNone/>
            </a:pPr>
            <a:r>
              <a:rPr lang="en-US" sz="2800" dirty="0" smtClean="0">
                <a:latin typeface="HelveticaNeueLT Std Blk"/>
              </a:rPr>
              <a:t>Decreasing fuel tax revenues going into Trust Fund</a:t>
            </a:r>
          </a:p>
          <a:p>
            <a:r>
              <a:rPr lang="en-US" sz="2800" dirty="0" smtClean="0">
                <a:latin typeface="HelveticaNeueLT Std Blk"/>
              </a:rPr>
              <a:t>No change in the federal gas tax since 1993</a:t>
            </a:r>
          </a:p>
          <a:p>
            <a:pPr lvl="1">
              <a:buFont typeface="Courier New" pitchFamily="49" charset="0"/>
              <a:buChar char="o"/>
            </a:pPr>
            <a:r>
              <a:rPr lang="en-US" sz="2400" dirty="0" smtClean="0">
                <a:latin typeface="HelveticaNeueLT Std Blk"/>
              </a:rPr>
              <a:t>Predictions that fund will become insolvent soon</a:t>
            </a:r>
          </a:p>
          <a:p>
            <a:endParaRPr lang="en-US" sz="2800" dirty="0" smtClean="0">
              <a:latin typeface="HelveticaNeueLT Std Blk"/>
            </a:endParaRPr>
          </a:p>
          <a:p>
            <a:pPr>
              <a:buFont typeface="Arial" pitchFamily="34" charset="0"/>
              <a:buChar char="•"/>
            </a:pPr>
            <a:endParaRPr lang="en-US" sz="2800" dirty="0" smtClean="0">
              <a:latin typeface="HelveticaNeueLT Std Blk"/>
            </a:endParaRPr>
          </a:p>
          <a:p>
            <a:endParaRPr lang="en-US" sz="2800" dirty="0" smtClean="0">
              <a:latin typeface="HelveticaNeueLT Std Blk"/>
            </a:endParaRPr>
          </a:p>
          <a:p>
            <a:endParaRPr lang="en-US" sz="2800" dirty="0" smtClean="0">
              <a:latin typeface="HelveticaNeueLT Std Blk"/>
            </a:endParaRPr>
          </a:p>
          <a:p>
            <a:pPr lvl="1"/>
            <a:endParaRPr lang="en-US" sz="2800" dirty="0" smtClean="0">
              <a:latin typeface="HelveticaNeueLT Std Blk"/>
            </a:endParaRPr>
          </a:p>
          <a:p>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42341" y="2577662"/>
            <a:ext cx="3478917" cy="472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 cap="flat" cmpd="sng" algn="ctr">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4896236" y="3276600"/>
            <a:ext cx="3790564" cy="707886"/>
          </a:xfrm>
          <a:prstGeom prst="rect">
            <a:avLst/>
          </a:prstGeom>
          <a:noFill/>
        </p:spPr>
        <p:txBody>
          <a:bodyPr wrap="square" rtlCol="0">
            <a:spAutoFit/>
          </a:bodyPr>
          <a:lstStyle/>
          <a:p>
            <a:r>
              <a:rPr lang="en-US" sz="2000" dirty="0" smtClean="0">
                <a:latin typeface="HelveticaNeueLT Std Blk"/>
              </a:rPr>
              <a:t>Average Sales Weighted MPG</a:t>
            </a:r>
          </a:p>
          <a:p>
            <a:r>
              <a:rPr lang="en-US" sz="2000" dirty="0" smtClean="0">
                <a:latin typeface="HelveticaNeueLT Std Blk"/>
              </a:rPr>
              <a:t>2008 - 2012</a:t>
            </a:r>
            <a:endParaRPr lang="en-US" sz="2000" dirty="0">
              <a:latin typeface="HelveticaNeueLT Std Blk"/>
            </a:endParaRPr>
          </a:p>
        </p:txBody>
      </p:sp>
      <p:sp>
        <p:nvSpPr>
          <p:cNvPr id="7" name="Content Placeholder 2"/>
          <p:cNvSpPr txBox="1">
            <a:spLocks/>
          </p:cNvSpPr>
          <p:nvPr/>
        </p:nvSpPr>
        <p:spPr bwMode="auto">
          <a:xfrm>
            <a:off x="152400" y="3048000"/>
            <a:ext cx="441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7472" indent="-347472">
              <a:buFont typeface="Arial" pitchFamily="34" charset="0"/>
              <a:buChar char="•"/>
            </a:pPr>
            <a:r>
              <a:rPr lang="en-US" sz="2800" dirty="0" smtClean="0">
                <a:latin typeface="HelveticaNeueLT Std Blk"/>
              </a:rPr>
              <a:t>Increased fuel efficiency</a:t>
            </a:r>
          </a:p>
          <a:p>
            <a:pPr marL="804672" lvl="1" indent="-347472">
              <a:spcAft>
                <a:spcPts val="600"/>
              </a:spcAft>
              <a:buFont typeface="Courier New" pitchFamily="49" charset="0"/>
              <a:buChar char="o"/>
            </a:pPr>
            <a:r>
              <a:rPr lang="en-US" sz="2400" dirty="0" smtClean="0">
                <a:latin typeface="HelveticaNeueLT Std Blk"/>
              </a:rPr>
              <a:t>New CAFE standards</a:t>
            </a:r>
          </a:p>
          <a:p>
            <a:pPr marL="804672" lvl="1" indent="-347472">
              <a:spcAft>
                <a:spcPts val="600"/>
              </a:spcAft>
              <a:buFont typeface="Courier New" pitchFamily="49" charset="0"/>
              <a:buChar char="o"/>
            </a:pPr>
            <a:r>
              <a:rPr lang="en-US" sz="2400" dirty="0" smtClean="0">
                <a:latin typeface="HelveticaNeueLT Std Blk"/>
              </a:rPr>
              <a:t>Emerging fleet of   electric vehicles and plug-in hybrids pay no fuel tax</a:t>
            </a:r>
            <a:endParaRPr lang="en-US" sz="2400" b="1" dirty="0" smtClean="0">
              <a:latin typeface="HelveticaNeueLT Std Blk"/>
            </a:endParaRPr>
          </a:p>
          <a:p>
            <a:pPr marL="347472" indent="-347472">
              <a:spcBef>
                <a:spcPts val="1200"/>
              </a:spcBef>
            </a:pPr>
            <a:r>
              <a:rPr lang="en-US" sz="2400" b="1" dirty="0" smtClean="0">
                <a:latin typeface="HelveticaNeueLT Std Blk"/>
              </a:rPr>
              <a:t>MUST DO MORE WITH LESS</a:t>
            </a:r>
            <a:r>
              <a:rPr lang="en-US" sz="2400" dirty="0" smtClean="0">
                <a:latin typeface="HelveticaNeueLT Std Blk"/>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tx1"/>
              </a:solidFill>
              <a:effectLst/>
              <a:uLnTx/>
              <a:uFillTx/>
              <a:latin typeface="+mn-lt"/>
              <a:ea typeface="ＭＳ Ｐゴシック" pitchFamily="64" charset="-128"/>
              <a:cs typeface="ＭＳ Ｐゴシック" pitchFamily="64" charset="-128"/>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pitchFamily="64" charset="-128"/>
              <a:cs typeface="ＭＳ Ｐゴシック" pitchFamily="64" charset="-128"/>
            </a:endParaRP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F6F7467BF2BB4E81AE1A49DAEFE632" ma:contentTypeVersion="1" ma:contentTypeDescription="Create a new document." ma:contentTypeScope="" ma:versionID="5ad88b801fd9e6be6d4163d526c19a86">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74215E-4168-47CA-AC4D-DB8582AEC53D}"/>
</file>

<file path=customXml/itemProps2.xml><?xml version="1.0" encoding="utf-8"?>
<ds:datastoreItem xmlns:ds="http://schemas.openxmlformats.org/officeDocument/2006/customXml" ds:itemID="{459BDDA8-B6B7-484C-903D-7047713E651A}"/>
</file>

<file path=customXml/itemProps3.xml><?xml version="1.0" encoding="utf-8"?>
<ds:datastoreItem xmlns:ds="http://schemas.openxmlformats.org/officeDocument/2006/customXml" ds:itemID="{CEC1449A-B655-42C8-9B39-5455899B09CC}"/>
</file>

<file path=docProps/app.xml><?xml version="1.0" encoding="utf-8"?>
<Properties xmlns="http://schemas.openxmlformats.org/officeDocument/2006/extended-properties" xmlns:vt="http://schemas.openxmlformats.org/officeDocument/2006/docPropsVTypes">
  <Template/>
  <TotalTime>25194</TotalTime>
  <Words>10062</Words>
  <Application>Microsoft Office PowerPoint</Application>
  <PresentationFormat>On-screen Show (4:3)</PresentationFormat>
  <Paragraphs>869</Paragraphs>
  <Slides>41</Slides>
  <Notes>41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ＭＳ Ｐゴシック</vt:lpstr>
      <vt:lpstr>ＭＳ Ｐゴシック</vt:lpstr>
      <vt:lpstr>Arial</vt:lpstr>
      <vt:lpstr>Calibri</vt:lpstr>
      <vt:lpstr>Courier New</vt:lpstr>
      <vt:lpstr>FranklinGotMdITC</vt:lpstr>
      <vt:lpstr>Helvetica</vt:lpstr>
      <vt:lpstr>Helvetica Neue</vt:lpstr>
      <vt:lpstr>Helvetica Neue Bold Condensed</vt:lpstr>
      <vt:lpstr>HelveticaNeueLT Std Blk</vt:lpstr>
      <vt:lpstr>HelveticaNeueLT Std Bold</vt:lpstr>
      <vt:lpstr>Impact</vt:lpstr>
      <vt:lpstr>ヒラギノ角ゴ ProN W6</vt:lpstr>
      <vt:lpstr>Default Design</vt:lpstr>
      <vt:lpstr>PowerPoint Presentation</vt:lpstr>
      <vt:lpstr>Purpose of This Meeting: Share Thoughts &amp; Discuss</vt:lpstr>
      <vt:lpstr>What is Operations?</vt:lpstr>
      <vt:lpstr>Example Operations Strategies and Solutions</vt:lpstr>
      <vt:lpstr>The Transportation Environment is Changing</vt:lpstr>
      <vt:lpstr>PowerPoint Presentation</vt:lpstr>
      <vt:lpstr> Customer Expectations and  Needs are Changing </vt:lpstr>
      <vt:lpstr>Performance Measures</vt:lpstr>
      <vt:lpstr>Increasing Financial Constraints</vt:lpstr>
      <vt:lpstr>Operations Can Help Address These Challenges</vt:lpstr>
      <vt:lpstr> Traditional Approach to Managing Transportation </vt:lpstr>
      <vt:lpstr>PowerPoint Presentation</vt:lpstr>
      <vt:lpstr>Benefits from Operations</vt:lpstr>
      <vt:lpstr>PowerPoint Presentation</vt:lpstr>
      <vt:lpstr>PowerPoint Presentation</vt:lpstr>
      <vt:lpstr> Safety Service Patrols and  Incident Response Trucks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Reaching Full Potential of Operations</vt:lpstr>
      <vt:lpstr>Key Leadership Questions for Mainstreaming Operations</vt:lpstr>
      <vt:lpstr>Mainstreaming Operations</vt:lpstr>
      <vt:lpstr>PowerPoint Presentation</vt:lpstr>
      <vt:lpstr>Operations Capability       Dimensions</vt:lpstr>
      <vt:lpstr>Operations Capability       Dimensions (cont.)</vt:lpstr>
      <vt:lpstr>Levels of Capability Maturity</vt:lpstr>
      <vt:lpstr>Regional Operations Collaboration</vt:lpstr>
      <vt:lpstr>Objectives – Driven Performance Based Approach</vt:lpstr>
      <vt:lpstr>Summary</vt:lpstr>
      <vt:lpstr>Next Steps</vt:lpstr>
      <vt:lpstr>PowerPoint Presentation</vt:lpstr>
      <vt:lpstr>ADDITIONAL SLIDES AS APPROPRIATE</vt:lpstr>
      <vt:lpstr>What is “Reliability”?</vt:lpstr>
      <vt:lpstr>PowerPoint Presentation</vt:lpstr>
      <vt:lpstr>PowerPoint Presentation</vt:lpstr>
      <vt:lpstr>Integrated Corridor Management</vt:lpstr>
    </vt:vector>
  </TitlesOfParts>
  <Company>ASC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SHRP2</dc:title>
  <dc:creator>Irwin, Benjamin CTR (VOLPE)</dc:creator>
  <cp:lastModifiedBy>Thompson, Meagan/HNL</cp:lastModifiedBy>
  <cp:revision>1262</cp:revision>
  <cp:lastPrinted>2013-06-05T19:13:44Z</cp:lastPrinted>
  <dcterms:created xsi:type="dcterms:W3CDTF">2011-10-26T19:28:22Z</dcterms:created>
  <dcterms:modified xsi:type="dcterms:W3CDTF">2014-06-11T17:44:58Z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0x0101008FF6F7467BF2BB4E81AE1A49DAEFE632</vt:lpwstr>
  </property>
</Properties>
</file>